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y="6858000" cx="12192000"/>
  <p:notesSz cx="9144000" cy="6858000"/>
  <p:embeddedFontLst>
    <p:embeddedFont>
      <p:font typeface="Roboto"/>
      <p:regular r:id="rId91"/>
      <p:bold r:id="rId92"/>
      <p:italic r:id="rId93"/>
      <p:boldItalic r:id="rId94"/>
    </p:embeddedFont>
    <p:embeddedFont>
      <p:font typeface="Helvetica Neue"/>
      <p:regular r:id="rId95"/>
      <p:bold r:id="rId96"/>
      <p:italic r:id="rId97"/>
      <p:boldItalic r:id="rId98"/>
    </p:embeddedFont>
    <p:embeddedFont>
      <p:font typeface="Helvetica Neue Light"/>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24">
          <p15:clr>
            <a:srgbClr val="A4A3A4"/>
          </p15:clr>
        </p15:guide>
        <p15:guide id="2" pos="3839">
          <p15:clr>
            <a:srgbClr val="A4A3A4"/>
          </p15:clr>
        </p15:guide>
        <p15:guide id="3" pos="5112">
          <p15:clr>
            <a:srgbClr val="9AA0A6"/>
          </p15:clr>
        </p15:guide>
        <p15:guide id="4" pos="2520">
          <p15:clr>
            <a:srgbClr val="9AA0A6"/>
          </p15:clr>
        </p15:guide>
        <p15:guide id="5" orient="horz" pos="2689">
          <p15:clr>
            <a:srgbClr val="9AA0A6"/>
          </p15:clr>
        </p15:guide>
        <p15:guide id="6" orient="horz" pos="4038">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Danai Koutra"/>
  <p:cmAuthor clrIdx="1" id="1" initials="" lastIdx="1" name="Mark Heiman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B6E569-2800-4996-8508-C43D18F22A0F}">
  <a:tblStyle styleId="{72B6E569-2800-4996-8508-C43D18F22A0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24" orient="horz"/>
        <p:guide pos="3839"/>
        <p:guide pos="5112"/>
        <p:guide pos="2520"/>
        <p:guide pos="2689" orient="horz"/>
        <p:guide pos="403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2" Type="http://schemas.openxmlformats.org/officeDocument/2006/relationships/font" Target="fonts/HelveticaNeueLight-boldItalic.fntdata"/><Relationship Id="rId101" Type="http://schemas.openxmlformats.org/officeDocument/2006/relationships/font" Target="fonts/HelveticaNeueLight-italic.fntdata"/><Relationship Id="rId100" Type="http://schemas.openxmlformats.org/officeDocument/2006/relationships/font" Target="fonts/HelveticaNeueLight-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HelveticaNeue-regular.fntdata"/><Relationship Id="rId94" Type="http://schemas.openxmlformats.org/officeDocument/2006/relationships/font" Target="fonts/Roboto-boldItalic.fntdata"/><Relationship Id="rId97" Type="http://schemas.openxmlformats.org/officeDocument/2006/relationships/font" Target="fonts/HelveticaNeue-italic.fntdata"/><Relationship Id="rId96" Type="http://schemas.openxmlformats.org/officeDocument/2006/relationships/font" Target="fonts/HelveticaNeue-bold.fntdata"/><Relationship Id="rId11" Type="http://schemas.openxmlformats.org/officeDocument/2006/relationships/slide" Target="slides/slide4.xml"/><Relationship Id="rId99" Type="http://schemas.openxmlformats.org/officeDocument/2006/relationships/font" Target="fonts/HelveticaNeueLight-regular.fntdata"/><Relationship Id="rId10" Type="http://schemas.openxmlformats.org/officeDocument/2006/relationships/slide" Target="slides/slide3.xml"/><Relationship Id="rId98" Type="http://schemas.openxmlformats.org/officeDocument/2006/relationships/font" Target="fonts/HelveticaNeue-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Roboto-regular.fntdata"/><Relationship Id="rId90" Type="http://schemas.openxmlformats.org/officeDocument/2006/relationships/slide" Target="slides/slide83.xml"/><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4-30T03:17:22.700">
    <p:pos x="384" y="14"/>
    <p:text>what is the ordering of the methods here? Maybe introduce them in chronological order?</p:text>
  </p:cm>
  <p:cm authorId="0" idx="2" dt="2022-04-29T19:20:44.038">
    <p:pos x="384" y="14"/>
    <p:text>or based on similarities between methods</p:text>
  </p:cm>
  <p:cm authorId="1" idx="1" dt="2022-04-30T01:21:14.141">
    <p:pos x="384" y="14"/>
    <p:text>I was trying to order them such that the concepts build on each other.  e.g. introducing neighborhood based methods, then random walk based methods</p:text>
  </p:cm>
  <p:cm authorId="0" idx="3" dt="2022-04-30T03:17:22.700">
    <p:pos x="384" y="14"/>
    <p:text>Ok, sounds good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Helvetica Neue"/>
                <a:ea typeface="Helvetica Neue"/>
                <a:cs typeface="Helvetica Neue"/>
                <a:sym typeface="Helvetica Neue"/>
              </a:defRPr>
            </a:lvl1pPr>
            <a:lvl2pPr indent="-228600" lvl="1" marL="914400" marR="0" rtl="0" algn="l">
              <a:spcBef>
                <a:spcPts val="0"/>
              </a:spcBef>
              <a:spcAft>
                <a:spcPts val="0"/>
              </a:spcAft>
              <a:buSzPts val="1400"/>
              <a:buNone/>
              <a:defRPr b="0" i="0" sz="1600" u="none" cap="none" strike="noStrike">
                <a:solidFill>
                  <a:schemeClr val="dk1"/>
                </a:solidFill>
                <a:latin typeface="Helvetica Neue"/>
                <a:ea typeface="Helvetica Neue"/>
                <a:cs typeface="Helvetica Neue"/>
                <a:sym typeface="Helvetica Neue"/>
              </a:defRPr>
            </a:lvl2pPr>
            <a:lvl3pPr indent="-228600" lvl="2" marL="1371600" marR="0" rtl="0" algn="l">
              <a:spcBef>
                <a:spcPts val="0"/>
              </a:spcBef>
              <a:spcAft>
                <a:spcPts val="0"/>
              </a:spcAft>
              <a:buSzPts val="1400"/>
              <a:buNone/>
              <a:defRPr b="0" i="0" sz="1600" u="none" cap="none" strike="noStrike">
                <a:solidFill>
                  <a:schemeClr val="dk1"/>
                </a:solidFill>
                <a:latin typeface="Helvetica Neue"/>
                <a:ea typeface="Helvetica Neue"/>
                <a:cs typeface="Helvetica Neue"/>
                <a:sym typeface="Helvetica Neue"/>
              </a:defRPr>
            </a:lvl3pPr>
            <a:lvl4pPr indent="-228600" lvl="3" marL="1828800" marR="0" rtl="0" algn="l">
              <a:spcBef>
                <a:spcPts val="0"/>
              </a:spcBef>
              <a:spcAft>
                <a:spcPts val="0"/>
              </a:spcAft>
              <a:buSzPts val="1400"/>
              <a:buNone/>
              <a:defRPr b="0" i="0" sz="1600" u="none" cap="none" strike="noStrike">
                <a:solidFill>
                  <a:schemeClr val="dk1"/>
                </a:solidFill>
                <a:latin typeface="Helvetica Neue"/>
                <a:ea typeface="Helvetica Neue"/>
                <a:cs typeface="Helvetica Neue"/>
                <a:sym typeface="Helvetica Neue"/>
              </a:defRPr>
            </a:lvl4pPr>
            <a:lvl5pPr indent="-228600" lvl="4" marL="2286000" marR="0" rtl="0" algn="l">
              <a:spcBef>
                <a:spcPts val="0"/>
              </a:spcBef>
              <a:spcAft>
                <a:spcPts val="0"/>
              </a:spcAft>
              <a:buSzPts val="1400"/>
              <a:buNone/>
              <a:defRPr b="0" i="0" sz="1600" u="none" cap="none" strike="noStrike">
                <a:solidFill>
                  <a:schemeClr val="dk1"/>
                </a:solidFill>
                <a:latin typeface="Helvetica Neue"/>
                <a:ea typeface="Helvetica Neue"/>
                <a:cs typeface="Helvetica Neue"/>
                <a:sym typeface="Helvetica Neue"/>
              </a:defRPr>
            </a:lvl5pPr>
            <a:lvl6pPr indent="-228600" lvl="5" marL="27432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2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Helvetica Neue"/>
                <a:ea typeface="Helvetica Neue"/>
                <a:cs typeface="Helvetica Neue"/>
                <a:sym typeface="Helvetica Neue"/>
              </a:rPr>
              <a:t>‹#›</a:t>
            </a:fld>
            <a:endParaRPr b="0" i="0" sz="1200" u="none" cap="none" strike="noStrike">
              <a:solidFill>
                <a:schemeClr val="dk1"/>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Hi everyone. I’m Junchen Jin, a research assistant at the Graph Exploration and Mining at Scale Lab at the University of Michigan Ann Arbor. Today I’m honored to present our work “Understanding and Evaluating Structural Node Embeddings”. Special thanks to our team Mark Heimann and Di Jin, and our supervisor Prof. Danai Koutra.</a:t>
            </a:r>
            <a:endParaRPr/>
          </a:p>
        </p:txBody>
      </p:sp>
      <p:sp>
        <p:nvSpPr>
          <p:cNvPr id="90" name="Google Shape;90;p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Helvetica Neue"/>
                <a:ea typeface="Helvetica Neue"/>
                <a:cs typeface="Helvetica Neue"/>
                <a:sym typeface="Helvetica Neue"/>
              </a:rPr>
              <a:t>‹#›</a:t>
            </a:fld>
            <a:endParaRPr b="0" i="0"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22127b8e59_0_1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22127b8e59_0_1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122127b8e59_0_1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24f07a5520_1_19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24f07a5520_1_19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SP(i,j;u) shortest paths from node i to node j going through node u</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cubic in the number of nodes</a:t>
            </a:r>
            <a:endParaRPr sz="1100">
              <a:latin typeface="Arial"/>
              <a:ea typeface="Arial"/>
              <a:cs typeface="Arial"/>
              <a:sym typeface="Arial"/>
            </a:endParaRPr>
          </a:p>
        </p:txBody>
      </p:sp>
      <p:sp>
        <p:nvSpPr>
          <p:cNvPr id="247" name="Google Shape;247;g124f07a5520_1_197: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22127b8e59_0_29: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22127b8e59_0_2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rPr lang="en-US" sz="1100">
                <a:latin typeface="Arial"/>
                <a:ea typeface="Arial"/>
                <a:cs typeface="Arial"/>
                <a:sym typeface="Arial"/>
              </a:rPr>
              <a:t>PageRank update equation at time t</a:t>
            </a:r>
            <a:endParaRPr sz="1100">
              <a:latin typeface="Arial"/>
              <a:ea typeface="Arial"/>
              <a:cs typeface="Arial"/>
              <a:sym typeface="Arial"/>
            </a:endParaRPr>
          </a:p>
          <a:p>
            <a:pPr indent="0" lvl="0" marL="457200" rtl="0" algn="l">
              <a:spcBef>
                <a:spcPts val="0"/>
              </a:spcBef>
              <a:spcAft>
                <a:spcPts val="0"/>
              </a:spcAft>
              <a:buNone/>
            </a:pPr>
            <a:r>
              <a:rPr lang="en-US" sz="1100">
                <a:latin typeface="Arial"/>
                <a:ea typeface="Arial"/>
                <a:cs typeface="Arial"/>
                <a:sym typeface="Arial"/>
              </a:rPr>
              <a:t>Damping factor </a:t>
            </a:r>
            <a:r>
              <a:rPr lang="en-US" sz="1050">
                <a:solidFill>
                  <a:srgbClr val="4D5156"/>
                </a:solidFill>
                <a:highlight>
                  <a:srgbClr val="FFFFFF"/>
                </a:highlight>
                <a:latin typeface="Roboto"/>
                <a:ea typeface="Roboto"/>
                <a:cs typeface="Roboto"/>
                <a:sym typeface="Roboto"/>
              </a:rPr>
              <a:t>δ</a:t>
            </a:r>
            <a:endParaRPr sz="1100">
              <a:latin typeface="Arial"/>
              <a:ea typeface="Arial"/>
              <a:cs typeface="Arial"/>
              <a:sym typeface="Arial"/>
            </a:endParaRPr>
          </a:p>
        </p:txBody>
      </p:sp>
      <p:sp>
        <p:nvSpPr>
          <p:cNvPr id="257" name="Google Shape;257;g122127b8e59_0_29: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296e6e8b3_0_4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2296e6e8b3_0_4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12296e6e8b3_0_4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24f07a5520_0_22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24f07a5520_0_22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Direct connections, or indirect connections, often mean more similarity than disconnection</a:t>
            </a:r>
            <a:endParaRPr/>
          </a:p>
        </p:txBody>
      </p:sp>
      <p:sp>
        <p:nvSpPr>
          <p:cNvPr id="281" name="Google Shape;281;g124f07a5520_0_227: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24f07a5520_0_18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24f07a5520_0_18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 proximity might discover different divisions within a company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engineering vs. sales departments</a:t>
            </a:r>
            <a:endParaRPr/>
          </a:p>
        </p:txBody>
      </p:sp>
      <p:sp>
        <p:nvSpPr>
          <p:cNvPr id="325" name="Google Shape;325;g124f07a5520_0_18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24f07a5520_0_89: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24f07a5520_0_8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Direct connections, or indirect connections, often mean more similarity than disconnection</a:t>
            </a:r>
            <a:endParaRPr/>
          </a:p>
        </p:txBody>
      </p:sp>
      <p:sp>
        <p:nvSpPr>
          <p:cNvPr id="367" name="Google Shape;367;g124f07a5520_0_89: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2662cab24c_0_2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2662cab24c_0_2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 proximity might discover different divisions within a company or industry, while network structural roles might reflect professional roles that are common across divisions or industries</a:t>
            </a:r>
            <a:endParaRPr/>
          </a:p>
        </p:txBody>
      </p:sp>
      <p:sp>
        <p:nvSpPr>
          <p:cNvPr id="406" name="Google Shape;406;g12662cab24c_0_2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90bf131581_0_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90bf131581_0_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Let’s illustrate node similarity.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Structural similarity finds the similarity between nodes all over the network with similar roles. For example, in this network, the red nodes all have a hub role.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Proximity finds similarity only between nodes in the same part of the network. Again, in this network, nodes’ colors reflect their community.</a:t>
            </a:r>
            <a:endParaRPr/>
          </a:p>
        </p:txBody>
      </p:sp>
      <p:sp>
        <p:nvSpPr>
          <p:cNvPr id="454" name="Google Shape;454;g90bf131581_0_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2296e6e8b3_0_5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2296e6e8b3_0_5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12296e6e8b3_0_57: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2296e6e8b3_0_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2296e6e8b3_0_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12296e6e8b3_0_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2296e6e8b3_0_27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2296e6e8b3_0_27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12296e6e8b3_0_27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2296e6e8b3_0_6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2296e6e8b3_0_6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12296e6e8b3_0_6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2296e6e8b3_0_178: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2296e6e8b3_0_17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12296e6e8b3_0_178: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2296e6e8b3_0_18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2296e6e8b3_0_18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12296e6e8b3_0_18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2296e6e8b3_0_21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2296e6e8b3_0_21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12296e6e8b3_0_21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2296e6e8b3_0_23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12296e6e8b3_0_23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12296e6e8b3_0_23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90bf131581_0_5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90bf131581_0_5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There are various types of equivalences in the sociology literature. We mainly focus on three types - structural, automorphic and regular.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[Structural Equivalence]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Two nodes are structurally equivalent if and only if they have identical connections with identical nodes. This is a strict definition and requires that equivalent nodes be in close proximity through their mutual neighbors.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[Automorphic Equivalence]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Two nodes are automorphically equivalent if and only if there is an automorphism that maps one node to the other: equivalent nodes have perfectly corresponding, even if not identical, sets of connections.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[Regular Equivalence]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Regular equivalence is the most interesting and prevalent equivalence type in real networks.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Two nodes are regularly equivalent if they relate in the same way to equivalent nodes.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Special notice to the colored dashed lines here. They denote the same relationship between the layers of the nodes.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this graph, nodes on the same layer are of the same regular equivalence class.</a:t>
            </a:r>
            <a:endParaRPr/>
          </a:p>
        </p:txBody>
      </p:sp>
      <p:sp>
        <p:nvSpPr>
          <p:cNvPr id="565" name="Google Shape;565;g90bf131581_0_5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90bf131581_0_16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90bf131581_0_16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For these three types of equivalences, we use sociologists’ UCINET software. The software uses relaxed equivalence notions to compute an equivalence-based similarity matrix.</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[Structural Equivalence]</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The CONCOR algorithm is used for structural equivalence. It uses the Pearson correlation between rows of the adjacency matrix as the structural similarity of those nodes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[Automorphic Equivalence]</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The MAXSIM algorithm computes automorphic equivalence of nodes based on the distribution of their geodesic distances to all other nodes.</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200">
                <a:solidFill>
                  <a:srgbClr val="BDC1C6"/>
                </a:solidFill>
                <a:highlight>
                  <a:srgbClr val="202124"/>
                </a:highlight>
                <a:latin typeface="Roboto"/>
                <a:ea typeface="Roboto"/>
                <a:cs typeface="Roboto"/>
                <a:sym typeface="Roboto"/>
              </a:rPr>
              <a:t>the geodesic distance between two nodes is the length of the shortest path between the nodes</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[Regular Equivalence]</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CatRege is used for calculating regular equivalence.  The method searches for matches in successive node neighborhoods. It generates a similarity matrix, where each entry encodes the iteration in which two nodes were separated into different groups or classes.</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650" name="Google Shape;650;g90bf131581_0_167: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12296e6e8b3_0_12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12296e6e8b3_0_12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g12296e6e8b3_0_12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2296e6e8b3_0_7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12296e6e8b3_0_7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g12296e6e8b3_0_7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2296e6e8b3_0_19: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2296e6e8b3_0_1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12296e6e8b3_0_19: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2296e6e8b3_0_139: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12296e6e8b3_0_13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g12296e6e8b3_0_139: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903e6ecd16_1_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903e6ecd16_1_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traditional approach to getting features for nodes in networks is to aggregate hand-engineered statistics, for example, degree and Pagerank. Though they are interpretable, it is hard to select the most informative statistics and the hand designing is simplistic.</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has led to interest in node embedding methods, which learn latent features where “similar nodes should be close in the embedding space”. Thus, the embedding features preserve complex similarity among the nodes.</a:t>
            </a:r>
            <a:endParaRPr/>
          </a:p>
        </p:txBody>
      </p:sp>
      <p:sp>
        <p:nvSpPr>
          <p:cNvPr id="822" name="Google Shape;822;g903e6ecd16_1_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24f07a5520_0_28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124f07a5520_0_28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traditional approach to getting features for nodes in networks is to aggregate hand-engineered statistics, for example, degree and Pagerank. Though they are interpretable, it is hard to select the most informative statistics and the hand designing is simplistic.</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has led to interest in node embedding methods, which learn latent features where “similar nodes should be close in the embedding space”. Thus, the embedding features preserve complex similarity among the nodes.</a:t>
            </a:r>
            <a:endParaRPr/>
          </a:p>
        </p:txBody>
      </p:sp>
      <p:sp>
        <p:nvSpPr>
          <p:cNvPr id="871" name="Google Shape;871;g124f07a5520_0_28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1b50b17c21_0_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11b50b17c21_0_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g11b50b17c21_0_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26177c54fc_0_56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126177c54fc_0_56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g126177c54fc_0_56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1b50b17c21_0_3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11b50b17c21_0_3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g11b50b17c21_0_3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11b50b17c21_0_22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11b50b17c21_0_22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0" name="Google Shape;1070;g11b50b17c21_0_227: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11b50b17c21_0_14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11b50b17c21_0_14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g11b50b17c21_0_14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126177c54fc_0_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126177c54fc_0_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It is claimed that the random walks can be biased to capture “structural equivalence” – though from context, automorphic equivalence may be more what is meant.  </a:t>
            </a:r>
            <a:r>
              <a:rPr lang="en-US"/>
              <a:t>With that said, node2vec as a primarily proximity-preserving method mainly does model structural equivalence as opposed to automorphic or regular equivalence.  </a:t>
            </a:r>
            <a:endParaRPr/>
          </a:p>
        </p:txBody>
      </p:sp>
      <p:sp>
        <p:nvSpPr>
          <p:cNvPr id="1199" name="Google Shape;1199;g126177c54fc_0_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126177c54fc_0_8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126177c54fc_0_8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4" name="Google Shape;1254;g126177c54fc_0_8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2296e6e8b3_0_3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2296e6e8b3_0_3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12296e6e8b3_0_3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126177c54fc_0_22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126177c54fc_0_22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5" name="Google Shape;1335;g126177c54fc_0_22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126177c54fc_0_34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126177c54fc_0_34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1" name="Google Shape;1421;g126177c54fc_0_34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12296e6e8b3_0_36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12296e6e8b3_0_36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will put to the test how well the embeddings model structural properties like node degree, or sociological equivalences like regular equivalence</a:t>
            </a:r>
            <a:endParaRPr/>
          </a:p>
        </p:txBody>
      </p:sp>
      <p:sp>
        <p:nvSpPr>
          <p:cNvPr id="1503" name="Google Shape;1503;g12296e6e8b3_0_36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126177c54fc_0_63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126177c54fc_0_63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7" name="Google Shape;1547;g126177c54fc_0_63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12296e6e8b3_0_28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621" name="Google Shape;1621;g12296e6e8b3_0_28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2" name="Google Shape;1622;g12296e6e8b3_0_28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g12296e6e8b3_0_288: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667" name="Google Shape;1667;g12296e6e8b3_0_28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8" name="Google Shape;1668;g12296e6e8b3_0_288: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12296e6e8b3_0_8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12296e6e8b3_0_8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6" name="Google Shape;1676;g12296e6e8b3_0_8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12296e6e8b3_0_29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12296e6e8b3_0_29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6" name="Google Shape;1686;g12296e6e8b3_0_29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9260e523f4_0_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694" name="Google Shape;1694;g9260e523f4_0_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To answer the first research question, we turn to sociology literature. The sociologists have defined “structural, automorphic and regular” role equivalence.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For the second and third research questions, we designed synthetic datasets and gathered real datasets. We run most of the existing structural embedding methods on these datasets, using intrinsic and extrinsic evaluation methods we designed.</a:t>
            </a:r>
            <a:endParaRPr/>
          </a:p>
        </p:txBody>
      </p:sp>
      <p:sp>
        <p:nvSpPr>
          <p:cNvPr id="1695" name="Google Shape;1695;g9260e523f4_0_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122127b8e59_0_8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765" name="Google Shape;1765;g122127b8e59_0_8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Counts of neighbors by degree will appear </a:t>
            </a:r>
            <a:endParaRPr/>
          </a:p>
        </p:txBody>
      </p:sp>
      <p:sp>
        <p:nvSpPr>
          <p:cNvPr id="1766" name="Google Shape;1766;g122127b8e59_0_8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2662cab24c_0_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2662cab24c_0_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12662cab24c_0_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122127b8e59_0_21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802" name="Google Shape;1802;g122127b8e59_0_21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3" name="Google Shape;1803;g122127b8e59_0_21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g90bf131581_0_38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813" name="Google Shape;1813;g90bf131581_0_38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For intrinsic evaluation</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Given the adjacency matrix of a graph, we use the UCINET software to generate the similarity matrix for a specific type of role equivalence.</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The embedding methods generate the node embeddings, with which we can also build a similarity matrix using cosine similarity or inverse of euclidean distance.</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For each node, we have its similarity to all the other nodes, both using equivalence similarities from UCINET and also from embedding similarities. We use the Kendall Rank correlation to see how these two types of similarities match.</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[Extrinsic Evaluation]</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The extrinsic evaluation needs the labels for each node. The labels either come from the hierarchical clustering on the UCINET similarity matrix or are provided in the dataset.</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perform clustering or classification on the node embeddings generated by the embedding methods and perform the evaluation accordingly.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can see that the Intrinsic Evaluation doesn’t involve any downstream machine learning model. So it is more purely dependent on the embeddings alone.</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814" name="Google Shape;1814;g90bf131581_0_38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g122127b8e59_0_13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985" name="Google Shape;1985;g122127b8e59_0_13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6" name="Google Shape;1986;g122127b8e59_0_13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g90bf131581_0_82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003" name="Google Shape;2003;g90bf131581_0_82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4" name="Google Shape;2004;g90bf131581_0_82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g126177c54fc_0_928: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013" name="Google Shape;2013;g126177c54fc_0_92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4" name="Google Shape;2014;g126177c54fc_0_928: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90bf131581_0_88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026" name="Google Shape;2026;g90bf131581_0_88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is the evaluation result for the intrinsic evaluation.</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first observation is that LINE and node2vec rank top in structural equivalence. This aligns with our expectation, since despite the name, structural equivalence depends on node proximity.</a:t>
            </a:r>
            <a:endParaRPr/>
          </a:p>
        </p:txBody>
      </p:sp>
      <p:sp>
        <p:nvSpPr>
          <p:cNvPr id="2027" name="Google Shape;2027;g90bf131581_0_88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90bf131581_0_89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047" name="Google Shape;2047;g90bf131581_0_89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 the other hand, structural embedding methods such as GraphWave, xNetMF and SEGK, as well as degree2, work well in terms of automorphic equivalence, while the proximity-based methods LINE and node2vec do not. This is also expected, as automorphically similar nodes need not be in close proximity in the graph.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Similarly, the proximity-based methods struggle to capture regular equivalence, better captured by  Degree, </a:t>
            </a:r>
            <a:r>
              <a:rPr lang="en-US" sz="1100">
                <a:latin typeface="Arial"/>
                <a:ea typeface="Arial"/>
                <a:cs typeface="Arial"/>
                <a:sym typeface="Arial"/>
              </a:rPr>
              <a:t>GraphWave and </a:t>
            </a:r>
            <a:r>
              <a:rPr lang="en-US" sz="1100">
                <a:latin typeface="Arial"/>
                <a:ea typeface="Arial"/>
                <a:cs typeface="Arial"/>
                <a:sym typeface="Arial"/>
              </a:rPr>
              <a:t>DRNE based on Euclidean distance, and degree2, struc2vec and </a:t>
            </a:r>
            <a:r>
              <a:rPr lang="en-US" sz="1100">
                <a:latin typeface="Arial"/>
                <a:ea typeface="Arial"/>
                <a:cs typeface="Arial"/>
                <a:sym typeface="Arial"/>
              </a:rPr>
              <a:t>MultiLENS</a:t>
            </a:r>
            <a:r>
              <a:rPr lang="en-US" sz="1100">
                <a:latin typeface="Arial"/>
                <a:ea typeface="Arial"/>
                <a:cs typeface="Arial"/>
                <a:sym typeface="Arial"/>
              </a:rPr>
              <a:t> based on cosine similarity.</a:t>
            </a:r>
            <a:endParaRPr/>
          </a:p>
        </p:txBody>
      </p:sp>
      <p:sp>
        <p:nvSpPr>
          <p:cNvPr id="2048" name="Google Shape;2048;g90bf131581_0_89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g90bf131581_0_91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085" name="Google Shape;2085;g90bf131581_0_91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Degree variants work quite well in capturing automorphic and regular equivalence. They may indeed be good indicators of the structural position or role.</a:t>
            </a:r>
            <a:endParaRPr/>
          </a:p>
        </p:txBody>
      </p:sp>
      <p:sp>
        <p:nvSpPr>
          <p:cNvPr id="2086" name="Google Shape;2086;g90bf131581_0_91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g9260e523f4_0_7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112" name="Google Shape;2112;g9260e523f4_0_7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Let’s then turn to the extrinsic evaluation. The labels are generated by the hierarchical clustering from the similarity matrix output by UCINET.</a:t>
            </a:r>
            <a:endParaRPr/>
          </a:p>
        </p:txBody>
      </p:sp>
      <p:sp>
        <p:nvSpPr>
          <p:cNvPr id="2113" name="Google Shape;2113;g9260e523f4_0_7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90bf131581_0_95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286" name="Google Shape;2286;g90bf131581_0_95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We observe the similar results between the intrinsic evaluation and extrinsic evaluation for </a:t>
            </a:r>
            <a:r>
              <a:rPr lang="en-US" sz="1100">
                <a:latin typeface="Arial"/>
                <a:ea typeface="Arial"/>
                <a:cs typeface="Arial"/>
                <a:sym typeface="Arial"/>
              </a:rPr>
              <a:t>our degree features [animation] and </a:t>
            </a:r>
            <a:r>
              <a:rPr lang="en-US" sz="1100">
                <a:latin typeface="Arial"/>
                <a:ea typeface="Arial"/>
                <a:cs typeface="Arial"/>
                <a:sym typeface="Arial"/>
              </a:rPr>
              <a:t>proximity-preserving embeddings [animation].  Structural embeddings follow largely similar trends except for MULTILENS.</a:t>
            </a:r>
            <a:endParaRPr/>
          </a:p>
        </p:txBody>
      </p:sp>
      <p:sp>
        <p:nvSpPr>
          <p:cNvPr id="2287" name="Google Shape;2287;g90bf131581_0_95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2296e6e8b3_0_2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2296e6e8b3_0_2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12296e6e8b3_0_2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90bf131581_0_97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309" name="Google Shape;2309;g90bf131581_0_97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MULTILENS </a:t>
            </a:r>
            <a:r>
              <a:rPr lang="en-US" sz="1100">
                <a:latin typeface="Arial"/>
                <a:ea typeface="Arial"/>
                <a:cs typeface="Arial"/>
                <a:sym typeface="Arial"/>
              </a:rPr>
              <a:t>ranks top in extrinsic evaluation on the left but ranks </a:t>
            </a:r>
            <a:r>
              <a:rPr lang="en-US" sz="1100">
                <a:latin typeface="Arial"/>
                <a:ea typeface="Arial"/>
                <a:cs typeface="Arial"/>
                <a:sym typeface="Arial"/>
              </a:rPr>
              <a:t>middle in intrinsic evaluation on the right. The involvement of the downstream machine learning models might lead to the inconsistency between intrinsic and extrinsic evaluation.</a:t>
            </a:r>
            <a:endParaRPr/>
          </a:p>
        </p:txBody>
      </p:sp>
      <p:sp>
        <p:nvSpPr>
          <p:cNvPr id="2310" name="Google Shape;2310;g90bf131581_0_97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90bf131581_0_98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326" name="Google Shape;2326;g90bf131581_0_98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most widely used datasets for evaluating the structural node embedding methods are the airports dataset, where nodes represent airports and labels represent flight activity. The labels assigned are actually strongly correlated to the node degree.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Also, the author evenly split the dataset into four quarters, but if we re-split the datasets following the Power Law, we see that the rank of the performance of each method differs greatly. Each structural embedding method best captures certain structural roles in the network, but it’s unclear how well these roles are correlated with the labels.  We think it’s instructive for all researchers to consider, beyond structural embeddings, how dataset labels can be an arbitrary way to represent the underlying phenomena and how this can affect results.</a:t>
            </a:r>
            <a:endParaRPr/>
          </a:p>
        </p:txBody>
      </p:sp>
      <p:sp>
        <p:nvSpPr>
          <p:cNvPr id="2327" name="Google Shape;2327;g90bf131581_0_98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0" name="Shape 2360"/>
        <p:cNvGrpSpPr/>
        <p:nvPr/>
      </p:nvGrpSpPr>
      <p:grpSpPr>
        <a:xfrm>
          <a:off x="0" y="0"/>
          <a:ext cx="0" cy="0"/>
          <a:chOff x="0" y="0"/>
          <a:chExt cx="0" cy="0"/>
        </a:xfrm>
      </p:grpSpPr>
      <p:sp>
        <p:nvSpPr>
          <p:cNvPr id="2361" name="Google Shape;2361;g90bf131581_0_99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362" name="Google Shape;2362;g90bf131581_0_99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Next, we want to see within a graph which nodes are most likely to be successfully described by structural embeddings.  We group nodes into low, medium and high node classes based on a property like node degree or the number of participating triangles. For each node class we perform the extrinsic evaluation.</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Performance is generally best in the high node classes.  This makes sense since these nodes contain richer information. But it is surprising to see the second-best performance in the low node classes. This suggests that it may be easier for structural embedding methods to distinguish “extreme” network positions rather than moderate ones.</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363" name="Google Shape;2363;g90bf131581_0_99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90e2359454_0_9: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389" name="Google Shape;2389;g90e2359454_0_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This plot summarizes the rank of each method among all the real datasets, taking into account that different classifiers or performance metrics also affect performance.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Though there is no global winner, methods capturing the degree distributions in local neighborhoods are among the most effective. These methods include xNetMF, MultiLENS, SEGK and degree variants.</a:t>
            </a:r>
            <a:endParaRPr/>
          </a:p>
        </p:txBody>
      </p:sp>
      <p:sp>
        <p:nvSpPr>
          <p:cNvPr id="2390" name="Google Shape;2390;g90e2359454_0_9: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g12296e6e8b3_0_154: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406" name="Google Shape;2406;g12296e6e8b3_0_15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7" name="Google Shape;2407;g12296e6e8b3_0_154: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3" name="Shape 2413"/>
        <p:cNvGrpSpPr/>
        <p:nvPr/>
      </p:nvGrpSpPr>
      <p:grpSpPr>
        <a:xfrm>
          <a:off x="0" y="0"/>
          <a:ext cx="0" cy="0"/>
          <a:chOff x="0" y="0"/>
          <a:chExt cx="0" cy="0"/>
        </a:xfrm>
      </p:grpSpPr>
      <p:sp>
        <p:nvSpPr>
          <p:cNvPr id="2414" name="Google Shape;2414;g126177c54fc_0_71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415" name="Google Shape;2415;g126177c54fc_0_71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2416" name="Google Shape;2416;g126177c54fc_0_711: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122127b8e59_0_159: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473" name="Google Shape;2473;g122127b8e59_0_15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also gather real datasets of various sizes and make synthetic datasets with distinctive role equivalences of nodes to make a comprehensive empirical study.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474" name="Google Shape;2474;g122127b8e59_0_159: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7" name="Shape 2497"/>
        <p:cNvGrpSpPr/>
        <p:nvPr/>
      </p:nvGrpSpPr>
      <p:grpSpPr>
        <a:xfrm>
          <a:off x="0" y="0"/>
          <a:ext cx="0" cy="0"/>
          <a:chOff x="0" y="0"/>
          <a:chExt cx="0" cy="0"/>
        </a:xfrm>
      </p:grpSpPr>
      <p:sp>
        <p:nvSpPr>
          <p:cNvPr id="2498" name="Google Shape;2498;g126177c54fc_0_90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499" name="Google Shape;2499;g126177c54fc_0_90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also gather real datasets of various sizes and make synthetic datasets with distinctive role equivalences of nodes to make a comprehensive empirical study.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500" name="Google Shape;2500;g126177c54fc_0_90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g126177c54fc_0_84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519" name="Google Shape;2519;g126177c54fc_0_84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also gather real datasets of various sizes and make synthetic datasets with distinctive role equivalences of nodes to make a comprehensive empirical study.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520" name="Google Shape;2520;g126177c54fc_0_84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4" name="Shape 2534"/>
        <p:cNvGrpSpPr/>
        <p:nvPr/>
      </p:nvGrpSpPr>
      <p:grpSpPr>
        <a:xfrm>
          <a:off x="0" y="0"/>
          <a:ext cx="0" cy="0"/>
          <a:chOff x="0" y="0"/>
          <a:chExt cx="0" cy="0"/>
        </a:xfrm>
      </p:grpSpPr>
      <p:sp>
        <p:nvSpPr>
          <p:cNvPr id="2535" name="Google Shape;2535;g126177c54fc_0_79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536" name="Google Shape;2536;g126177c54fc_0_79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2537" name="Google Shape;2537;g126177c54fc_0_79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218c94b94e_0_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 name="Google Shape;154;g1218c94b94e_0_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600" u="none" cap="none" strike="noStrike">
              <a:solidFill>
                <a:schemeClr val="dk1"/>
              </a:solidFill>
              <a:latin typeface="Helvetica Neue"/>
              <a:ea typeface="Helvetica Neue"/>
              <a:cs typeface="Helvetica Neue"/>
              <a:sym typeface="Helvetica Neue"/>
            </a:endParaRPr>
          </a:p>
        </p:txBody>
      </p:sp>
      <p:sp>
        <p:nvSpPr>
          <p:cNvPr id="155" name="Google Shape;155;g1218c94b94e_0_0: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Helvetica Neue"/>
                <a:ea typeface="Helvetica Neue"/>
                <a:cs typeface="Helvetica Neue"/>
                <a:sym typeface="Helvetica Neue"/>
              </a:rPr>
              <a:t>‹#›</a:t>
            </a:fld>
            <a:endParaRPr b="0" i="0"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4" name="Shape 2544"/>
        <p:cNvGrpSpPr/>
        <p:nvPr/>
      </p:nvGrpSpPr>
      <p:grpSpPr>
        <a:xfrm>
          <a:off x="0" y="0"/>
          <a:ext cx="0" cy="0"/>
          <a:chOff x="0" y="0"/>
          <a:chExt cx="0" cy="0"/>
        </a:xfrm>
      </p:grpSpPr>
      <p:sp>
        <p:nvSpPr>
          <p:cNvPr id="2545" name="Google Shape;2545;g126177c54fc_0_86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546" name="Google Shape;2546;g126177c54fc_0_86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also gather real datasets of various sizes and make synthetic datasets with distinctive role equivalences of nodes to make a comprehensive empirical study.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547" name="Google Shape;2547;g126177c54fc_0_86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7" name="Shape 2557"/>
        <p:cNvGrpSpPr/>
        <p:nvPr/>
      </p:nvGrpSpPr>
      <p:grpSpPr>
        <a:xfrm>
          <a:off x="0" y="0"/>
          <a:ext cx="0" cy="0"/>
          <a:chOff x="0" y="0"/>
          <a:chExt cx="0" cy="0"/>
        </a:xfrm>
      </p:grpSpPr>
      <p:sp>
        <p:nvSpPr>
          <p:cNvPr id="2558" name="Google Shape;2558;g126177c54fc_0_91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559" name="Google Shape;2559;g126177c54fc_0_91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also gather real datasets of various sizes and make synthetic datasets with distinctive role equivalences of nodes to make a comprehensive empirical study.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560" name="Google Shape;2560;g126177c54fc_0_91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5" name="Shape 2575"/>
        <p:cNvGrpSpPr/>
        <p:nvPr/>
      </p:nvGrpSpPr>
      <p:grpSpPr>
        <a:xfrm>
          <a:off x="0" y="0"/>
          <a:ext cx="0" cy="0"/>
          <a:chOff x="0" y="0"/>
          <a:chExt cx="0" cy="0"/>
        </a:xfrm>
      </p:grpSpPr>
      <p:sp>
        <p:nvSpPr>
          <p:cNvPr id="2576" name="Google Shape;2576;g126177c54fc_0_111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577" name="Google Shape;2577;g126177c54fc_0_111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We also gather real datasets of various sizes and make synthetic datasets with distinctive role equivalences of nodes to make a comprehensive empirical study.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578" name="Google Shape;2578;g126177c54fc_0_111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6" name="Shape 2596"/>
        <p:cNvGrpSpPr/>
        <p:nvPr/>
      </p:nvGrpSpPr>
      <p:grpSpPr>
        <a:xfrm>
          <a:off x="0" y="0"/>
          <a:ext cx="0" cy="0"/>
          <a:chOff x="0" y="0"/>
          <a:chExt cx="0" cy="0"/>
        </a:xfrm>
      </p:grpSpPr>
      <p:sp>
        <p:nvSpPr>
          <p:cNvPr id="2597" name="Google Shape;2597;g126177c54fc_0_94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8" name="Google Shape;2598;g126177c54fc_0_94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Helvetica Neue"/>
              <a:buNone/>
            </a:pPr>
            <a:r>
              <a:t/>
            </a:r>
            <a:endParaRPr sz="1200"/>
          </a:p>
        </p:txBody>
      </p:sp>
      <p:sp>
        <p:nvSpPr>
          <p:cNvPr id="2599" name="Google Shape;2599;g126177c54fc_0_947: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Helvetica Neue"/>
              <a:buNone/>
            </a:pPr>
            <a:fld id="{00000000-1234-1234-1234-123412341234}" type="slidenum">
              <a:rPr b="0" i="0" lang="en-US" sz="1200">
                <a:solidFill>
                  <a:schemeClr val="dk1"/>
                </a:solidFill>
                <a:latin typeface="Helvetica Neue"/>
                <a:ea typeface="Helvetica Neue"/>
                <a:cs typeface="Helvetica Neue"/>
                <a:sym typeface="Helvetica Neue"/>
              </a:rPr>
              <a:t>‹#›</a:t>
            </a:fld>
            <a:endParaRPr b="0" i="0"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3" name="Shape 2613"/>
        <p:cNvGrpSpPr/>
        <p:nvPr/>
      </p:nvGrpSpPr>
      <p:grpSpPr>
        <a:xfrm>
          <a:off x="0" y="0"/>
          <a:ext cx="0" cy="0"/>
          <a:chOff x="0" y="0"/>
          <a:chExt cx="0" cy="0"/>
        </a:xfrm>
      </p:grpSpPr>
      <p:sp>
        <p:nvSpPr>
          <p:cNvPr id="2614" name="Google Shape;2614;g126177c54fc_0_1028: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5" name="Google Shape;2615;g126177c54fc_0_102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Helvetica Neue"/>
              <a:buNone/>
            </a:pPr>
            <a:r>
              <a:t/>
            </a:r>
            <a:endParaRPr sz="1200"/>
          </a:p>
        </p:txBody>
      </p:sp>
      <p:sp>
        <p:nvSpPr>
          <p:cNvPr id="2616" name="Google Shape;2616;g126177c54fc_0_1028: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Helvetica Neue"/>
              <a:buNone/>
            </a:pPr>
            <a:fld id="{00000000-1234-1234-1234-123412341234}" type="slidenum">
              <a:rPr b="0" i="0" lang="en-US" sz="1200">
                <a:solidFill>
                  <a:schemeClr val="dk1"/>
                </a:solidFill>
                <a:latin typeface="Helvetica Neue"/>
                <a:ea typeface="Helvetica Neue"/>
                <a:cs typeface="Helvetica Neue"/>
                <a:sym typeface="Helvetica Neue"/>
              </a:rPr>
              <a:t>‹#›</a:t>
            </a:fld>
            <a:endParaRPr b="0" i="0"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126177c54fc_0_104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0" name="Google Shape;2640;g126177c54fc_0_104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Helvetica Neue"/>
              <a:buNone/>
            </a:pPr>
            <a:r>
              <a:t/>
            </a:r>
            <a:endParaRPr sz="1200"/>
          </a:p>
        </p:txBody>
      </p:sp>
      <p:sp>
        <p:nvSpPr>
          <p:cNvPr id="2641" name="Google Shape;2641;g126177c54fc_0_1046: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Helvetica Neue"/>
              <a:buNone/>
            </a:pPr>
            <a:fld id="{00000000-1234-1234-1234-123412341234}" type="slidenum">
              <a:rPr b="0" i="0" lang="en-US" sz="1200">
                <a:solidFill>
                  <a:schemeClr val="dk1"/>
                </a:solidFill>
                <a:latin typeface="Helvetica Neue"/>
                <a:ea typeface="Helvetica Neue"/>
                <a:cs typeface="Helvetica Neue"/>
                <a:sym typeface="Helvetica Neue"/>
              </a:rPr>
              <a:t>‹#›</a:t>
            </a:fld>
            <a:endParaRPr b="0" i="0"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126177c54fc_0_1091: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8" name="Google Shape;2658;g126177c54fc_0_109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Helvetica Neue"/>
              <a:buNone/>
            </a:pPr>
            <a:r>
              <a:t/>
            </a:r>
            <a:endParaRPr sz="1200"/>
          </a:p>
        </p:txBody>
      </p:sp>
      <p:sp>
        <p:nvSpPr>
          <p:cNvPr id="2659" name="Google Shape;2659;g126177c54fc_0_109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Helvetica Neue"/>
              <a:buNone/>
            </a:pPr>
            <a:fld id="{00000000-1234-1234-1234-123412341234}" type="slidenum">
              <a:rPr b="0" i="0" lang="en-US" sz="1200">
                <a:solidFill>
                  <a:schemeClr val="dk1"/>
                </a:solidFill>
                <a:latin typeface="Helvetica Neue"/>
                <a:ea typeface="Helvetica Neue"/>
                <a:cs typeface="Helvetica Neue"/>
                <a:sym typeface="Helvetica Neue"/>
              </a:rPr>
              <a:t>‹#›</a:t>
            </a:fld>
            <a:endParaRPr b="0" i="0"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4" name="Shape 2674"/>
        <p:cNvGrpSpPr/>
        <p:nvPr/>
      </p:nvGrpSpPr>
      <p:grpSpPr>
        <a:xfrm>
          <a:off x="0" y="0"/>
          <a:ext cx="0" cy="0"/>
          <a:chOff x="0" y="0"/>
          <a:chExt cx="0" cy="0"/>
        </a:xfrm>
      </p:grpSpPr>
      <p:sp>
        <p:nvSpPr>
          <p:cNvPr id="2675" name="Google Shape;2675;g12296e6e8b3_0_162: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676" name="Google Shape;2676;g12296e6e8b3_0_16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7" name="Google Shape;2677;g12296e6e8b3_0_162: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g90e2359454_0_23: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684" name="Google Shape;2684;g90e2359454_0_2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Questions are welcomed!</a:t>
            </a:r>
            <a:endParaRPr/>
          </a:p>
        </p:txBody>
      </p:sp>
      <p:sp>
        <p:nvSpPr>
          <p:cNvPr id="2685" name="Google Shape;2685;g90e2359454_0_23: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5" name="Shape 2695"/>
        <p:cNvGrpSpPr/>
        <p:nvPr/>
      </p:nvGrpSpPr>
      <p:grpSpPr>
        <a:xfrm>
          <a:off x="0" y="0"/>
          <a:ext cx="0" cy="0"/>
          <a:chOff x="0" y="0"/>
          <a:chExt cx="0" cy="0"/>
        </a:xfrm>
      </p:grpSpPr>
      <p:sp>
        <p:nvSpPr>
          <p:cNvPr id="2696" name="Google Shape;2696;g12296e6e8b3_0_17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697" name="Google Shape;2697;g12296e6e8b3_0_17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8" name="Google Shape;2698;g12296e6e8b3_0_17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2296e6e8b3_0_5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2296e6e8b3_0_5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12296e6e8b3_0_5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g126177c54fc_0_940: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706" name="Google Shape;2706;g126177c54fc_0_94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7" name="Google Shape;2707;g126177c54fc_0_940: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4" name="Shape 2714"/>
        <p:cNvGrpSpPr/>
        <p:nvPr/>
      </p:nvGrpSpPr>
      <p:grpSpPr>
        <a:xfrm>
          <a:off x="0" y="0"/>
          <a:ext cx="0" cy="0"/>
          <a:chOff x="0" y="0"/>
          <a:chExt cx="0" cy="0"/>
        </a:xfrm>
      </p:grpSpPr>
      <p:sp>
        <p:nvSpPr>
          <p:cNvPr id="2715" name="Google Shape;2715;g12296e6e8b3_0_117: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716" name="Google Shape;2716;g12296e6e8b3_0_11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7" name="Google Shape;2717;g12296e6e8b3_0_117: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g126a51db79c_0_3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724" name="Google Shape;2724;g126a51db79c_0_3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5" name="Google Shape;2725;g126a51db79c_0_3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g12296e6e8b3_0_265: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732" name="Google Shape;2732;g12296e6e8b3_0_26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3" name="Google Shape;2733;g12296e6e8b3_0_265: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91cbba746b_0_6: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91cbba746b_0_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91cbba746b_0_6:notes"/>
          <p:cNvSpPr txBox="1"/>
          <p:nvPr>
            <p:ph idx="12" type="sldNum"/>
          </p:nvPr>
        </p:nvSpPr>
        <p:spPr>
          <a:xfrm>
            <a:off x="5179484" y="6513910"/>
            <a:ext cx="3962400" cy="342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914400" y="1962942"/>
            <a:ext cx="10363200" cy="14700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5"/>
              </a:buClr>
              <a:buSzPts val="4400"/>
              <a:buFont typeface="Helvetica Neue"/>
              <a:buNone/>
              <a:defRPr b="0" i="0" sz="44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spcBef>
                <a:spcPts val="560"/>
              </a:spcBef>
              <a:spcAft>
                <a:spcPts val="0"/>
              </a:spcAft>
              <a:buClr>
                <a:srgbClr val="888888"/>
              </a:buClr>
              <a:buSzPts val="2800"/>
              <a:buFont typeface="Arial"/>
              <a:buNone/>
              <a:defRPr b="0" i="0" sz="2800" u="none" cap="none" strike="noStrike">
                <a:solidFill>
                  <a:srgbClr val="888888"/>
                </a:solidFill>
                <a:latin typeface="Helvetica Neue"/>
                <a:ea typeface="Helvetica Neue"/>
                <a:cs typeface="Helvetica Neue"/>
                <a:sym typeface="Helvetica Neue"/>
              </a:defRPr>
            </a:lvl1pPr>
            <a:lvl2pPr lvl="1" marR="0" rtl="0" algn="ctr">
              <a:spcBef>
                <a:spcPts val="520"/>
              </a:spcBef>
              <a:spcAft>
                <a:spcPts val="0"/>
              </a:spcAft>
              <a:buClr>
                <a:srgbClr val="888888"/>
              </a:buClr>
              <a:buSzPts val="2600"/>
              <a:buFont typeface="Arial"/>
              <a:buNone/>
              <a:defRPr b="0" i="0" sz="2600" u="none" cap="none" strike="noStrike">
                <a:solidFill>
                  <a:srgbClr val="888888"/>
                </a:solidFill>
                <a:latin typeface="Helvetica Neue"/>
                <a:ea typeface="Helvetica Neue"/>
                <a:cs typeface="Helvetica Neue"/>
                <a:sym typeface="Helvetica Neue"/>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Helvetica Neue"/>
                <a:ea typeface="Helvetica Neue"/>
                <a:cs typeface="Helvetica Neue"/>
                <a:sym typeface="Helvetica Neue"/>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4pPr>
            <a:lvl5pPr lvl="4" marR="0" rtl="0" algn="ctr">
              <a:spcBef>
                <a:spcPts val="380"/>
              </a:spcBef>
              <a:spcAft>
                <a:spcPts val="0"/>
              </a:spcAft>
              <a:buClr>
                <a:srgbClr val="888888"/>
              </a:buClr>
              <a:buSzPts val="1900"/>
              <a:buFont typeface="Arial"/>
              <a:buNone/>
              <a:defRPr b="0" i="0" sz="1900" u="none" cap="none" strike="noStrike">
                <a:solidFill>
                  <a:srgbClr val="888888"/>
                </a:solidFill>
                <a:latin typeface="Helvetica Neue"/>
                <a:ea typeface="Helvetica Neue"/>
                <a:cs typeface="Helvetica Neue"/>
                <a:sym typeface="Helvetica Neue"/>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6" name="Google Shape;16;p2"/>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7" name="Google Shape;17;p2"/>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8" name="Google Shape;18;p2"/>
          <p:cNvSpPr txBox="1"/>
          <p:nvPr>
            <p:ph idx="12" type="sldNum"/>
          </p:nvPr>
        </p:nvSpPr>
        <p:spPr>
          <a:xfrm>
            <a:off x="8674543"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888888"/>
                </a:solidFill>
                <a:latin typeface="Helvetica Neue"/>
                <a:ea typeface="Helvetica Neue"/>
                <a:cs typeface="Helvetica Neue"/>
                <a:sym typeface="Helvetica Neue"/>
              </a:defRPr>
            </a:lvl1pPr>
            <a:lvl2pPr indent="0" lvl="1" marL="0" marR="0" rtl="0" algn="r">
              <a:spcBef>
                <a:spcPts val="0"/>
              </a:spcBef>
              <a:buNone/>
              <a:defRPr b="0" i="0" sz="2000" u="none" cap="none" strike="noStrike">
                <a:solidFill>
                  <a:srgbClr val="888888"/>
                </a:solidFill>
                <a:latin typeface="Helvetica Neue"/>
                <a:ea typeface="Helvetica Neue"/>
                <a:cs typeface="Helvetica Neue"/>
                <a:sym typeface="Helvetica Neue"/>
              </a:defRPr>
            </a:lvl2pPr>
            <a:lvl3pPr indent="0" lvl="2" marL="0" marR="0" rtl="0" algn="r">
              <a:spcBef>
                <a:spcPts val="0"/>
              </a:spcBef>
              <a:buNone/>
              <a:defRPr b="0" i="0" sz="2000" u="none" cap="none" strike="noStrike">
                <a:solidFill>
                  <a:srgbClr val="888888"/>
                </a:solidFill>
                <a:latin typeface="Helvetica Neue"/>
                <a:ea typeface="Helvetica Neue"/>
                <a:cs typeface="Helvetica Neue"/>
                <a:sym typeface="Helvetica Neue"/>
              </a:defRPr>
            </a:lvl3pPr>
            <a:lvl4pPr indent="0" lvl="3" marL="0" marR="0" rtl="0" algn="r">
              <a:spcBef>
                <a:spcPts val="0"/>
              </a:spcBef>
              <a:buNone/>
              <a:defRPr b="0" i="0" sz="2000" u="none" cap="none" strike="noStrike">
                <a:solidFill>
                  <a:srgbClr val="888888"/>
                </a:solidFill>
                <a:latin typeface="Helvetica Neue"/>
                <a:ea typeface="Helvetica Neue"/>
                <a:cs typeface="Helvetica Neue"/>
                <a:sym typeface="Helvetica Neue"/>
              </a:defRPr>
            </a:lvl4pPr>
            <a:lvl5pPr indent="0" lvl="4" marL="0" marR="0" rtl="0" algn="r">
              <a:spcBef>
                <a:spcPts val="0"/>
              </a:spcBef>
              <a:buNone/>
              <a:defRPr b="0" i="0" sz="2000" u="none" cap="none" strike="noStrike">
                <a:solidFill>
                  <a:srgbClr val="888888"/>
                </a:solidFill>
                <a:latin typeface="Helvetica Neue"/>
                <a:ea typeface="Helvetica Neue"/>
                <a:cs typeface="Helvetica Neue"/>
                <a:sym typeface="Helvetica Neue"/>
              </a:defRPr>
            </a:lvl5pPr>
            <a:lvl6pPr indent="0" lvl="5" marL="0" marR="0" rtl="0" algn="r">
              <a:spcBef>
                <a:spcPts val="0"/>
              </a:spcBef>
              <a:buNone/>
              <a:defRPr b="0" i="0" sz="2000" u="none" cap="none" strike="noStrike">
                <a:solidFill>
                  <a:srgbClr val="888888"/>
                </a:solidFill>
                <a:latin typeface="Helvetica Neue"/>
                <a:ea typeface="Helvetica Neue"/>
                <a:cs typeface="Helvetica Neue"/>
                <a:sym typeface="Helvetica Neue"/>
              </a:defRPr>
            </a:lvl6pPr>
            <a:lvl7pPr indent="0" lvl="6" marL="0" marR="0" rtl="0" algn="r">
              <a:spcBef>
                <a:spcPts val="0"/>
              </a:spcBef>
              <a:buNone/>
              <a:defRPr b="0" i="0" sz="2000" u="none" cap="none" strike="noStrike">
                <a:solidFill>
                  <a:srgbClr val="888888"/>
                </a:solidFill>
                <a:latin typeface="Helvetica Neue"/>
                <a:ea typeface="Helvetica Neue"/>
                <a:cs typeface="Helvetica Neue"/>
                <a:sym typeface="Helvetica Neue"/>
              </a:defRPr>
            </a:lvl7pPr>
            <a:lvl8pPr indent="0" lvl="7" marL="0" marR="0" rtl="0" algn="r">
              <a:spcBef>
                <a:spcPts val="0"/>
              </a:spcBef>
              <a:buNone/>
              <a:defRPr b="0" i="0" sz="2000" u="none" cap="none" strike="noStrike">
                <a:solidFill>
                  <a:srgbClr val="888888"/>
                </a:solidFill>
                <a:latin typeface="Helvetica Neue"/>
                <a:ea typeface="Helvetica Neue"/>
                <a:cs typeface="Helvetica Neue"/>
                <a:sym typeface="Helvetica Neue"/>
              </a:defRPr>
            </a:lvl8pPr>
            <a:lvl9pPr indent="0" lvl="8" marL="0" marR="0" rtl="0" algn="r">
              <a:spcBef>
                <a:spcPts val="0"/>
              </a:spcBef>
              <a:buNone/>
              <a:defRPr b="0" i="0" sz="2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19" name="Google Shape;19;p2"/>
          <p:cNvSpPr txBox="1"/>
          <p:nvPr/>
        </p:nvSpPr>
        <p:spPr>
          <a:xfrm>
            <a:off x="3760249" y="6454049"/>
            <a:ext cx="54094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Helvetica Neue"/>
              <a:ea typeface="Helvetica Neue"/>
              <a:cs typeface="Helvetica Neue"/>
              <a:sym typeface="Helvetica Neue"/>
            </a:endParaRPr>
          </a:p>
        </p:txBody>
      </p:sp>
      <p:sp>
        <p:nvSpPr>
          <p:cNvPr id="20" name="Google Shape;20;p2"/>
          <p:cNvSpPr txBox="1"/>
          <p:nvPr/>
        </p:nvSpPr>
        <p:spPr>
          <a:xfrm>
            <a:off x="8368053" y="213480"/>
            <a:ext cx="54094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11"/>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accent5"/>
              </a:buClr>
              <a:buSzPts val="4400"/>
              <a:buFont typeface="Helvetica Neue"/>
              <a:buNone/>
              <a:defRPr b="0" i="0" sz="44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 name="Google Shape;77;p11"/>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FFFFFF"/>
              </a:buClr>
              <a:buSzPts val="2800"/>
              <a:buFont typeface="Arial"/>
              <a:buChar char="•"/>
              <a:defRPr b="0" i="0" sz="2800" u="none" cap="none" strike="noStrike">
                <a:solidFill>
                  <a:srgbClr val="FFFFFF"/>
                </a:solidFill>
                <a:latin typeface="Helvetica Neue"/>
                <a:ea typeface="Helvetica Neue"/>
                <a:cs typeface="Helvetica Neue"/>
                <a:sym typeface="Helvetica Neue"/>
              </a:defRPr>
            </a:lvl1pPr>
            <a:lvl2pPr indent="-393700" lvl="1" marL="914400" marR="0" rtl="0" algn="l">
              <a:spcBef>
                <a:spcPts val="520"/>
              </a:spcBef>
              <a:spcAft>
                <a:spcPts val="0"/>
              </a:spcAft>
              <a:buClr>
                <a:srgbClr val="FFFFFF"/>
              </a:buClr>
              <a:buSzPts val="2600"/>
              <a:buFont typeface="Arial"/>
              <a:buChar char="–"/>
              <a:defRPr b="0" i="0" sz="2600" u="none" cap="none" strike="noStrike">
                <a:solidFill>
                  <a:srgbClr val="FFFFFF"/>
                </a:solidFill>
                <a:latin typeface="Helvetica Neue"/>
                <a:ea typeface="Helvetica Neue"/>
                <a:cs typeface="Helvetica Neue"/>
                <a:sym typeface="Helvetica Neue"/>
              </a:defRPr>
            </a:lvl2pPr>
            <a:lvl3pPr indent="-381000" lvl="2" marL="1371600" marR="0" rtl="0" algn="l">
              <a:spcBef>
                <a:spcPts val="480"/>
              </a:spcBef>
              <a:spcAft>
                <a:spcPts val="0"/>
              </a:spcAft>
              <a:buClr>
                <a:srgbClr val="FFFFFF"/>
              </a:buClr>
              <a:buSzPts val="2400"/>
              <a:buFont typeface="Arial"/>
              <a:buChar char="•"/>
              <a:defRPr b="0" i="0" sz="2400" u="none" cap="none" strike="noStrike">
                <a:solidFill>
                  <a:srgbClr val="FFFFFF"/>
                </a:solidFill>
                <a:latin typeface="Helvetica Neue"/>
                <a:ea typeface="Helvetica Neue"/>
                <a:cs typeface="Helvetica Neue"/>
                <a:sym typeface="Helvetica Neue"/>
              </a:defRPr>
            </a:lvl3pPr>
            <a:lvl4pPr indent="-355600" lvl="3" marL="18288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4pPr>
            <a:lvl5pPr indent="-349250" lvl="4" marL="2286000" marR="0" rtl="0" algn="l">
              <a:spcBef>
                <a:spcPts val="380"/>
              </a:spcBef>
              <a:spcAft>
                <a:spcPts val="0"/>
              </a:spcAft>
              <a:buClr>
                <a:srgbClr val="FFFFFF"/>
              </a:buClr>
              <a:buSzPts val="1900"/>
              <a:buFont typeface="Arial"/>
              <a:buChar char="»"/>
              <a:defRPr b="0" i="0" sz="1900" u="none" cap="none" strike="noStrike">
                <a:solidFill>
                  <a:srgbClr val="FFFFFF"/>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 name="Google Shape;78;p11"/>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9" name="Google Shape;79;p11"/>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0" name="Google Shape;80;p1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12"/>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accent5"/>
              </a:buClr>
              <a:buSzPts val="4400"/>
              <a:buFont typeface="Helvetica Neue"/>
              <a:buNone/>
              <a:defRPr b="0" i="0" sz="44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 name="Google Shape;83;p12"/>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FFFFFF"/>
              </a:buClr>
              <a:buSzPts val="2800"/>
              <a:buFont typeface="Arial"/>
              <a:buChar char="•"/>
              <a:defRPr b="0" i="0" sz="2800" u="none" cap="none" strike="noStrike">
                <a:solidFill>
                  <a:srgbClr val="FFFFFF"/>
                </a:solidFill>
                <a:latin typeface="Helvetica Neue"/>
                <a:ea typeface="Helvetica Neue"/>
                <a:cs typeface="Helvetica Neue"/>
                <a:sym typeface="Helvetica Neue"/>
              </a:defRPr>
            </a:lvl1pPr>
            <a:lvl2pPr indent="-393700" lvl="1" marL="914400" marR="0" rtl="0" algn="l">
              <a:spcBef>
                <a:spcPts val="520"/>
              </a:spcBef>
              <a:spcAft>
                <a:spcPts val="0"/>
              </a:spcAft>
              <a:buClr>
                <a:srgbClr val="FFFFFF"/>
              </a:buClr>
              <a:buSzPts val="2600"/>
              <a:buFont typeface="Arial"/>
              <a:buChar char="–"/>
              <a:defRPr b="0" i="0" sz="2600" u="none" cap="none" strike="noStrike">
                <a:solidFill>
                  <a:srgbClr val="FFFFFF"/>
                </a:solidFill>
                <a:latin typeface="Helvetica Neue"/>
                <a:ea typeface="Helvetica Neue"/>
                <a:cs typeface="Helvetica Neue"/>
                <a:sym typeface="Helvetica Neue"/>
              </a:defRPr>
            </a:lvl2pPr>
            <a:lvl3pPr indent="-381000" lvl="2" marL="1371600" marR="0" rtl="0" algn="l">
              <a:spcBef>
                <a:spcPts val="480"/>
              </a:spcBef>
              <a:spcAft>
                <a:spcPts val="0"/>
              </a:spcAft>
              <a:buClr>
                <a:srgbClr val="FFFFFF"/>
              </a:buClr>
              <a:buSzPts val="2400"/>
              <a:buFont typeface="Arial"/>
              <a:buChar char="•"/>
              <a:defRPr b="0" i="0" sz="2400" u="none" cap="none" strike="noStrike">
                <a:solidFill>
                  <a:srgbClr val="FFFFFF"/>
                </a:solidFill>
                <a:latin typeface="Helvetica Neue"/>
                <a:ea typeface="Helvetica Neue"/>
                <a:cs typeface="Helvetica Neue"/>
                <a:sym typeface="Helvetica Neue"/>
              </a:defRPr>
            </a:lvl3pPr>
            <a:lvl4pPr indent="-355600" lvl="3" marL="18288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4pPr>
            <a:lvl5pPr indent="-349250" lvl="4" marL="2286000" marR="0" rtl="0" algn="l">
              <a:spcBef>
                <a:spcPts val="380"/>
              </a:spcBef>
              <a:spcAft>
                <a:spcPts val="0"/>
              </a:spcAft>
              <a:buClr>
                <a:srgbClr val="FFFFFF"/>
              </a:buClr>
              <a:buSzPts val="1900"/>
              <a:buFont typeface="Arial"/>
              <a:buChar char="»"/>
              <a:defRPr b="0" i="0" sz="1900" u="none" cap="none" strike="noStrike">
                <a:solidFill>
                  <a:srgbClr val="FFFFFF"/>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Google Shape;84;p12"/>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5" name="Google Shape;85;p12"/>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6" name="Google Shape;86;p1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dk1"/>
        </a:solidFill>
      </p:bgPr>
    </p:bg>
    <p:spTree>
      <p:nvGrpSpPr>
        <p:cNvPr id="21" name="Shape 21"/>
        <p:cNvGrpSpPr/>
        <p:nvPr/>
      </p:nvGrpSpPr>
      <p:grpSpPr>
        <a:xfrm>
          <a:off x="0" y="0"/>
          <a:ext cx="0" cy="0"/>
          <a:chOff x="0" y="0"/>
          <a:chExt cx="0" cy="0"/>
        </a:xfrm>
      </p:grpSpPr>
      <p:sp>
        <p:nvSpPr>
          <p:cNvPr id="22" name="Google Shape;22;p3"/>
          <p:cNvSpPr txBox="1"/>
          <p:nvPr>
            <p:ph type="title"/>
          </p:nvPr>
        </p:nvSpPr>
        <p:spPr>
          <a:xfrm>
            <a:off x="609600" y="23412"/>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4BACC6"/>
              </a:buClr>
              <a:buSzPts val="4400"/>
              <a:buFont typeface="Helvetica Neue"/>
              <a:buNone/>
              <a:defRPr b="0" i="0" sz="4400" u="none" cap="none" strike="noStrike">
                <a:solidFill>
                  <a:srgbClr val="4BACC6"/>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609599" y="1367764"/>
            <a:ext cx="10972800" cy="4758401"/>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accent5"/>
              </a:buClr>
              <a:buSzPts val="2800"/>
              <a:buFont typeface="Arial"/>
              <a:buChar char="•"/>
              <a:defRPr b="0" i="0" sz="2800" u="none" cap="none" strike="noStrike">
                <a:solidFill>
                  <a:schemeClr val="lt1"/>
                </a:solidFill>
                <a:latin typeface="Helvetica Neue"/>
                <a:ea typeface="Helvetica Neue"/>
                <a:cs typeface="Helvetica Neue"/>
                <a:sym typeface="Helvetica Neue"/>
              </a:defRPr>
            </a:lvl1pPr>
            <a:lvl2pPr indent="-344169" lvl="1" marL="914400" marR="0" rtl="0" algn="l">
              <a:spcBef>
                <a:spcPts val="520"/>
              </a:spcBef>
              <a:spcAft>
                <a:spcPts val="0"/>
              </a:spcAft>
              <a:buClr>
                <a:schemeClr val="accent5"/>
              </a:buClr>
              <a:buSzPts val="1820"/>
              <a:buFont typeface="Noto Sans Symbols"/>
              <a:buChar char="✧"/>
              <a:defRPr b="0" i="0" sz="2600" u="none" cap="none" strike="noStrike">
                <a:solidFill>
                  <a:schemeClr val="lt1"/>
                </a:solidFill>
                <a:latin typeface="Helvetica Neue"/>
                <a:ea typeface="Helvetica Neue"/>
                <a:cs typeface="Helvetica Neue"/>
                <a:sym typeface="Helvetica Neue"/>
              </a:defRPr>
            </a:lvl2pPr>
            <a:lvl3pPr indent="-381000" lvl="2" marL="1371600" marR="0" rtl="0" algn="l">
              <a:spcBef>
                <a:spcPts val="480"/>
              </a:spcBef>
              <a:spcAft>
                <a:spcPts val="0"/>
              </a:spcAft>
              <a:buClr>
                <a:schemeClr val="accent5"/>
              </a:buClr>
              <a:buSzPts val="2400"/>
              <a:buFont typeface="Noto Sans Symbols"/>
              <a:buChar char="▪"/>
              <a:defRPr b="0" i="0" sz="2400" u="none" cap="none" strike="noStrike">
                <a:solidFill>
                  <a:schemeClr val="lt1"/>
                </a:solidFill>
                <a:latin typeface="Helvetica Neue"/>
                <a:ea typeface="Helvetica Neue"/>
                <a:cs typeface="Helvetica Neue"/>
                <a:sym typeface="Helvetica Neue"/>
              </a:defRPr>
            </a:lvl3pPr>
            <a:lvl4pPr indent="-331469" lvl="3" marL="1828800" marR="0" rtl="0" algn="l">
              <a:spcBef>
                <a:spcPts val="400"/>
              </a:spcBef>
              <a:spcAft>
                <a:spcPts val="0"/>
              </a:spcAft>
              <a:buClr>
                <a:schemeClr val="accent5"/>
              </a:buClr>
              <a:buSzPts val="1620"/>
              <a:buFont typeface="Noto Sans Symbols"/>
              <a:buChar char="⌘"/>
              <a:defRPr b="0" i="0" sz="2000" u="none" cap="none" strike="noStrike">
                <a:solidFill>
                  <a:schemeClr val="lt1"/>
                </a:solidFill>
                <a:latin typeface="Helvetica Neue"/>
                <a:ea typeface="Helvetica Neue"/>
                <a:cs typeface="Helvetica Neue"/>
                <a:sym typeface="Helvetica Neue"/>
              </a:defRPr>
            </a:lvl4pPr>
            <a:lvl5pPr indent="-349250" lvl="4" marL="2286000" marR="0" rtl="0" algn="l">
              <a:spcBef>
                <a:spcPts val="380"/>
              </a:spcBef>
              <a:spcAft>
                <a:spcPts val="0"/>
              </a:spcAft>
              <a:buClr>
                <a:schemeClr val="accent5"/>
              </a:buClr>
              <a:buSzPts val="1900"/>
              <a:buFont typeface="Arial"/>
              <a:buChar char="»"/>
              <a:defRPr b="0" i="0" sz="1900" u="none" cap="none" strike="noStrike">
                <a:solidFill>
                  <a:schemeClr val="lt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3"/>
          <p:cNvSpPr txBox="1"/>
          <p:nvPr>
            <p:ph idx="11" type="ftr"/>
          </p:nvPr>
        </p:nvSpPr>
        <p:spPr>
          <a:xfrm>
            <a:off x="3806080" y="6356351"/>
            <a:ext cx="493152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a:solidFill>
                  <a:srgbClr val="7F7F7F"/>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25" name="Google Shape;25;p3"/>
          <p:cNvSpPr txBox="1"/>
          <p:nvPr>
            <p:ph idx="12" type="sldNum"/>
          </p:nvPr>
        </p:nvSpPr>
        <p:spPr>
          <a:xfrm>
            <a:off x="9121424" y="6356351"/>
            <a:ext cx="246097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1" sz="2000">
                <a:solidFill>
                  <a:srgbClr val="888888"/>
                </a:solidFill>
                <a:latin typeface="Helvetica Neue"/>
                <a:ea typeface="Helvetica Neue"/>
                <a:cs typeface="Helvetica Neue"/>
                <a:sym typeface="Helvetica Neue"/>
              </a:defRPr>
            </a:lvl1pPr>
            <a:lvl2pPr indent="0" lvl="1" marL="0" marR="0" rtl="0" algn="r">
              <a:spcBef>
                <a:spcPts val="0"/>
              </a:spcBef>
              <a:buNone/>
              <a:defRPr b="0" i="1" sz="2000">
                <a:solidFill>
                  <a:srgbClr val="888888"/>
                </a:solidFill>
                <a:latin typeface="Helvetica Neue"/>
                <a:ea typeface="Helvetica Neue"/>
                <a:cs typeface="Helvetica Neue"/>
                <a:sym typeface="Helvetica Neue"/>
              </a:defRPr>
            </a:lvl2pPr>
            <a:lvl3pPr indent="0" lvl="2" marL="0" marR="0" rtl="0" algn="r">
              <a:spcBef>
                <a:spcPts val="0"/>
              </a:spcBef>
              <a:buNone/>
              <a:defRPr b="0" i="1" sz="2000">
                <a:solidFill>
                  <a:srgbClr val="888888"/>
                </a:solidFill>
                <a:latin typeface="Helvetica Neue"/>
                <a:ea typeface="Helvetica Neue"/>
                <a:cs typeface="Helvetica Neue"/>
                <a:sym typeface="Helvetica Neue"/>
              </a:defRPr>
            </a:lvl3pPr>
            <a:lvl4pPr indent="0" lvl="3" marL="0" marR="0" rtl="0" algn="r">
              <a:spcBef>
                <a:spcPts val="0"/>
              </a:spcBef>
              <a:buNone/>
              <a:defRPr b="0" i="1" sz="2000">
                <a:solidFill>
                  <a:srgbClr val="888888"/>
                </a:solidFill>
                <a:latin typeface="Helvetica Neue"/>
                <a:ea typeface="Helvetica Neue"/>
                <a:cs typeface="Helvetica Neue"/>
                <a:sym typeface="Helvetica Neue"/>
              </a:defRPr>
            </a:lvl4pPr>
            <a:lvl5pPr indent="0" lvl="4" marL="0" marR="0" rtl="0" algn="r">
              <a:spcBef>
                <a:spcPts val="0"/>
              </a:spcBef>
              <a:buNone/>
              <a:defRPr b="0" i="1" sz="2000">
                <a:solidFill>
                  <a:srgbClr val="888888"/>
                </a:solidFill>
                <a:latin typeface="Helvetica Neue"/>
                <a:ea typeface="Helvetica Neue"/>
                <a:cs typeface="Helvetica Neue"/>
                <a:sym typeface="Helvetica Neue"/>
              </a:defRPr>
            </a:lvl5pPr>
            <a:lvl6pPr indent="0" lvl="5" marL="0" marR="0" rtl="0" algn="r">
              <a:spcBef>
                <a:spcPts val="0"/>
              </a:spcBef>
              <a:buNone/>
              <a:defRPr b="0" i="1" sz="2000">
                <a:solidFill>
                  <a:srgbClr val="888888"/>
                </a:solidFill>
                <a:latin typeface="Helvetica Neue"/>
                <a:ea typeface="Helvetica Neue"/>
                <a:cs typeface="Helvetica Neue"/>
                <a:sym typeface="Helvetica Neue"/>
              </a:defRPr>
            </a:lvl6pPr>
            <a:lvl7pPr indent="0" lvl="6" marL="0" marR="0" rtl="0" algn="r">
              <a:spcBef>
                <a:spcPts val="0"/>
              </a:spcBef>
              <a:buNone/>
              <a:defRPr b="0" i="1" sz="2000">
                <a:solidFill>
                  <a:srgbClr val="888888"/>
                </a:solidFill>
                <a:latin typeface="Helvetica Neue"/>
                <a:ea typeface="Helvetica Neue"/>
                <a:cs typeface="Helvetica Neue"/>
                <a:sym typeface="Helvetica Neue"/>
              </a:defRPr>
            </a:lvl7pPr>
            <a:lvl8pPr indent="0" lvl="7" marL="0" marR="0" rtl="0" algn="r">
              <a:spcBef>
                <a:spcPts val="0"/>
              </a:spcBef>
              <a:buNone/>
              <a:defRPr b="0" i="1" sz="2000">
                <a:solidFill>
                  <a:srgbClr val="888888"/>
                </a:solidFill>
                <a:latin typeface="Helvetica Neue"/>
                <a:ea typeface="Helvetica Neue"/>
                <a:cs typeface="Helvetica Neue"/>
                <a:sym typeface="Helvetica Neue"/>
              </a:defRPr>
            </a:lvl8pPr>
            <a:lvl9pPr indent="0" lvl="8" marL="0" marR="0" rtl="0" algn="r">
              <a:spcBef>
                <a:spcPts val="0"/>
              </a:spcBef>
              <a:buNone/>
              <a:defRPr b="0" i="1"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5"/>
              </a:buClr>
              <a:buSzPts val="4000"/>
              <a:buFont typeface="Helvetica Neue"/>
              <a:buNone/>
              <a:defRPr b="1" i="0" sz="40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Helvetica Neue"/>
                <a:ea typeface="Helvetica Neue"/>
                <a:cs typeface="Helvetica Neue"/>
                <a:sym typeface="Helvetica Neue"/>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Helvetica Neue"/>
                <a:ea typeface="Helvetica Neue"/>
                <a:cs typeface="Helvetica Neue"/>
                <a:sym typeface="Helvetica Neue"/>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Helvetica Neue"/>
                <a:ea typeface="Helvetica Neue"/>
                <a:cs typeface="Helvetica Neue"/>
                <a:sym typeface="Helvetica Neue"/>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Helvetica Neue"/>
                <a:ea typeface="Helvetica Neue"/>
                <a:cs typeface="Helvetica Neue"/>
                <a:sym typeface="Helvetica Neue"/>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9" name="Google Shape;29;p4"/>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0" name="Google Shape;30;p4"/>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1" name="Google Shape;31;p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grpSp>
        <p:nvGrpSpPr>
          <p:cNvPr id="32" name="Google Shape;32;p4"/>
          <p:cNvGrpSpPr/>
          <p:nvPr/>
        </p:nvGrpSpPr>
        <p:grpSpPr>
          <a:xfrm>
            <a:off x="553781" y="6219429"/>
            <a:ext cx="3207100" cy="548367"/>
            <a:chOff x="457200" y="6219428"/>
            <a:chExt cx="2405325" cy="548366"/>
          </a:xfrm>
        </p:grpSpPr>
        <p:pic>
          <p:nvPicPr>
            <p:cNvPr id="33" name="Google Shape;33;p4"/>
            <p:cNvPicPr preferRelativeResize="0"/>
            <p:nvPr/>
          </p:nvPicPr>
          <p:blipFill rotWithShape="1">
            <a:blip r:embed="rId3">
              <a:alphaModFix/>
            </a:blip>
            <a:srcRect b="0" l="0" r="0" t="0"/>
            <a:stretch/>
          </p:blipFill>
          <p:spPr>
            <a:xfrm>
              <a:off x="457200" y="6239615"/>
              <a:ext cx="503971" cy="528179"/>
            </a:xfrm>
            <a:prstGeom prst="rect">
              <a:avLst/>
            </a:prstGeom>
            <a:noFill/>
            <a:ln>
              <a:noFill/>
            </a:ln>
          </p:spPr>
        </p:pic>
        <p:sp>
          <p:nvSpPr>
            <p:cNvPr id="34" name="Google Shape;34;p4"/>
            <p:cNvSpPr txBox="1"/>
            <p:nvPr/>
          </p:nvSpPr>
          <p:spPr>
            <a:xfrm>
              <a:off x="993984" y="6219428"/>
              <a:ext cx="1868541" cy="52321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a:solidFill>
                    <a:srgbClr val="910000"/>
                  </a:solidFill>
                  <a:latin typeface="Helvetica Neue"/>
                  <a:ea typeface="Helvetica Neue"/>
                  <a:cs typeface="Helvetica Neue"/>
                  <a:sym typeface="Helvetica Neue"/>
                </a:rPr>
                <a:t>School of Computer Science</a:t>
              </a:r>
              <a:endParaRPr/>
            </a:p>
            <a:p>
              <a:pPr indent="0" lvl="0" marL="0" marR="0" rtl="0" algn="l">
                <a:spcBef>
                  <a:spcPts val="0"/>
                </a:spcBef>
                <a:spcAft>
                  <a:spcPts val="0"/>
                </a:spcAft>
                <a:buNone/>
              </a:pPr>
              <a:r>
                <a:rPr b="0" i="0" lang="en-US" sz="1400">
                  <a:solidFill>
                    <a:srgbClr val="910000"/>
                  </a:solidFill>
                  <a:latin typeface="Helvetica Neue"/>
                  <a:ea typeface="Helvetica Neue"/>
                  <a:cs typeface="Helvetica Neue"/>
                  <a:sym typeface="Helvetica Neue"/>
                </a:rPr>
                <a:t>Carnegie Mellon University</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5"/>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800BE"/>
              </a:buClr>
              <a:buSzPts val="4400"/>
              <a:buFont typeface="Helvetica Neue"/>
              <a:buNone/>
              <a:defRPr b="1" i="0" sz="4400" u="none" cap="none" strike="noStrike">
                <a:solidFill>
                  <a:srgbClr val="0800BE"/>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800000"/>
              </a:buClr>
              <a:buSzPts val="2800"/>
              <a:buFont typeface="Arial"/>
              <a:buChar char="•"/>
              <a:defRPr b="0" i="0" sz="2800" u="none" cap="none" strike="noStrike">
                <a:solidFill>
                  <a:srgbClr val="FFFFFF"/>
                </a:solidFill>
                <a:latin typeface="Helvetica Neue"/>
                <a:ea typeface="Helvetica Neue"/>
                <a:cs typeface="Helvetica Neue"/>
                <a:sym typeface="Helvetica Neue"/>
              </a:defRPr>
            </a:lvl1pPr>
            <a:lvl2pPr indent="-335280" lvl="1" marL="914400" marR="0" rtl="0" algn="l">
              <a:spcBef>
                <a:spcPts val="480"/>
              </a:spcBef>
              <a:spcAft>
                <a:spcPts val="0"/>
              </a:spcAft>
              <a:buClr>
                <a:srgbClr val="E36C09"/>
              </a:buClr>
              <a:buSzPts val="1680"/>
              <a:buFont typeface="Noto Sans Symbols"/>
              <a:buChar char="✧"/>
              <a:defRPr b="0" i="0" sz="2400" u="none" cap="none" strike="noStrike">
                <a:solidFill>
                  <a:srgbClr val="FFFFFF"/>
                </a:solidFill>
                <a:latin typeface="Helvetica Neue"/>
                <a:ea typeface="Helvetica Neue"/>
                <a:cs typeface="Helvetica Neue"/>
                <a:sym typeface="Helvetica Neue"/>
              </a:defRPr>
            </a:lvl2pPr>
            <a:lvl3pPr indent="-355600" lvl="2" marL="1371600" marR="0" rtl="0" algn="l">
              <a:spcBef>
                <a:spcPts val="400"/>
              </a:spcBef>
              <a:spcAft>
                <a:spcPts val="0"/>
              </a:spcAft>
              <a:buClr>
                <a:srgbClr val="5D0B0C"/>
              </a:buClr>
              <a:buSzPts val="2000"/>
              <a:buFont typeface="Noto Sans Symbols"/>
              <a:buChar char="▪"/>
              <a:defRPr b="0" i="0" sz="2000" u="none" cap="none" strike="noStrike">
                <a:solidFill>
                  <a:srgbClr val="FFFFFF"/>
                </a:solidFill>
                <a:latin typeface="Helvetica Neue"/>
                <a:ea typeface="Helvetica Neue"/>
                <a:cs typeface="Helvetica Neue"/>
                <a:sym typeface="Helvetica Neue"/>
              </a:defRPr>
            </a:lvl3pPr>
            <a:lvl4pPr indent="-320039" lvl="3" marL="1828800" marR="0" rtl="0" algn="l">
              <a:spcBef>
                <a:spcPts val="360"/>
              </a:spcBef>
              <a:spcAft>
                <a:spcPts val="0"/>
              </a:spcAft>
              <a:buClr>
                <a:srgbClr val="E36C09"/>
              </a:buClr>
              <a:buSzPts val="1440"/>
              <a:buFont typeface="Noto Sans Symbols"/>
              <a:buChar char="⌘"/>
              <a:defRPr b="0" i="0" sz="1800" u="none" cap="none" strike="noStrike">
                <a:solidFill>
                  <a:srgbClr val="FFFFFF"/>
                </a:solidFill>
                <a:latin typeface="Helvetica Neue"/>
                <a:ea typeface="Helvetica Neue"/>
                <a:cs typeface="Helvetica Neue"/>
                <a:sym typeface="Helvetica Neue"/>
              </a:defRPr>
            </a:lvl4pPr>
            <a:lvl5pPr indent="-342900" lvl="4" marL="2286000" marR="0" rtl="0" algn="l">
              <a:spcBef>
                <a:spcPts val="360"/>
              </a:spcBef>
              <a:spcAft>
                <a:spcPts val="0"/>
              </a:spcAft>
              <a:buClr>
                <a:srgbClr val="800000"/>
              </a:buClr>
              <a:buSzPts val="1800"/>
              <a:buFont typeface="Arial"/>
              <a:buChar char="»"/>
              <a:defRPr b="0" i="0" sz="1800" u="none" cap="none" strike="noStrike">
                <a:solidFill>
                  <a:srgbClr val="FFFFFF"/>
                </a:solidFill>
                <a:latin typeface="Helvetica Neue"/>
                <a:ea typeface="Helvetica Neue"/>
                <a:cs typeface="Helvetica Neue"/>
                <a:sym typeface="Helvetica Neue"/>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9" name="Google Shape;39;p5"/>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a:solidFill>
                  <a:srgbClr val="7F7F7F"/>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0" name="Google Shape;40;p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1169971" marR="0" rtl="0" algn="l">
              <a:spcBef>
                <a:spcPts val="0"/>
              </a:spcBef>
              <a:buNone/>
              <a:defRPr b="0" i="0" sz="2000">
                <a:solidFill>
                  <a:srgbClr val="888888"/>
                </a:solidFill>
                <a:latin typeface="Helvetica Neue"/>
                <a:ea typeface="Helvetica Neue"/>
                <a:cs typeface="Helvetica Neue"/>
                <a:sym typeface="Helvetica Neue"/>
              </a:defRPr>
            </a:lvl1pPr>
            <a:lvl2pPr indent="0" lvl="1" marL="1169971" marR="0" rtl="0" algn="l">
              <a:spcBef>
                <a:spcPts val="0"/>
              </a:spcBef>
              <a:buNone/>
              <a:defRPr b="0" i="0" sz="2000">
                <a:solidFill>
                  <a:srgbClr val="888888"/>
                </a:solidFill>
                <a:latin typeface="Helvetica Neue"/>
                <a:ea typeface="Helvetica Neue"/>
                <a:cs typeface="Helvetica Neue"/>
                <a:sym typeface="Helvetica Neue"/>
              </a:defRPr>
            </a:lvl2pPr>
            <a:lvl3pPr indent="0" lvl="2" marL="1169971" marR="0" rtl="0" algn="l">
              <a:spcBef>
                <a:spcPts val="0"/>
              </a:spcBef>
              <a:buNone/>
              <a:defRPr b="0" i="0" sz="2000">
                <a:solidFill>
                  <a:srgbClr val="888888"/>
                </a:solidFill>
                <a:latin typeface="Helvetica Neue"/>
                <a:ea typeface="Helvetica Neue"/>
                <a:cs typeface="Helvetica Neue"/>
                <a:sym typeface="Helvetica Neue"/>
              </a:defRPr>
            </a:lvl3pPr>
            <a:lvl4pPr indent="0" lvl="3" marL="1169971" marR="0" rtl="0" algn="l">
              <a:spcBef>
                <a:spcPts val="0"/>
              </a:spcBef>
              <a:buNone/>
              <a:defRPr b="0" i="0" sz="2000">
                <a:solidFill>
                  <a:srgbClr val="888888"/>
                </a:solidFill>
                <a:latin typeface="Helvetica Neue"/>
                <a:ea typeface="Helvetica Neue"/>
                <a:cs typeface="Helvetica Neue"/>
                <a:sym typeface="Helvetica Neue"/>
              </a:defRPr>
            </a:lvl4pPr>
            <a:lvl5pPr indent="0" lvl="4" marL="1169971" marR="0" rtl="0" algn="l">
              <a:spcBef>
                <a:spcPts val="0"/>
              </a:spcBef>
              <a:buNone/>
              <a:defRPr b="0" i="0" sz="2000">
                <a:solidFill>
                  <a:srgbClr val="888888"/>
                </a:solidFill>
                <a:latin typeface="Helvetica Neue"/>
                <a:ea typeface="Helvetica Neue"/>
                <a:cs typeface="Helvetica Neue"/>
                <a:sym typeface="Helvetica Neue"/>
              </a:defRPr>
            </a:lvl5pPr>
            <a:lvl6pPr indent="0" lvl="5" marL="1169971" marR="0" rtl="0" algn="l">
              <a:spcBef>
                <a:spcPts val="0"/>
              </a:spcBef>
              <a:buNone/>
              <a:defRPr b="0" i="0" sz="2000">
                <a:solidFill>
                  <a:srgbClr val="888888"/>
                </a:solidFill>
                <a:latin typeface="Helvetica Neue"/>
                <a:ea typeface="Helvetica Neue"/>
                <a:cs typeface="Helvetica Neue"/>
                <a:sym typeface="Helvetica Neue"/>
              </a:defRPr>
            </a:lvl6pPr>
            <a:lvl7pPr indent="0" lvl="6" marL="1169971" marR="0" rtl="0" algn="l">
              <a:spcBef>
                <a:spcPts val="0"/>
              </a:spcBef>
              <a:buNone/>
              <a:defRPr b="0" i="0" sz="2000">
                <a:solidFill>
                  <a:srgbClr val="888888"/>
                </a:solidFill>
                <a:latin typeface="Helvetica Neue"/>
                <a:ea typeface="Helvetica Neue"/>
                <a:cs typeface="Helvetica Neue"/>
                <a:sym typeface="Helvetica Neue"/>
              </a:defRPr>
            </a:lvl7pPr>
            <a:lvl8pPr indent="0" lvl="7" marL="1169971" marR="0" rtl="0" algn="l">
              <a:spcBef>
                <a:spcPts val="0"/>
              </a:spcBef>
              <a:buNone/>
              <a:defRPr b="0" i="0" sz="2000">
                <a:solidFill>
                  <a:srgbClr val="888888"/>
                </a:solidFill>
                <a:latin typeface="Helvetica Neue"/>
                <a:ea typeface="Helvetica Neue"/>
                <a:cs typeface="Helvetica Neue"/>
                <a:sym typeface="Helvetica Neue"/>
              </a:defRPr>
            </a:lvl8pPr>
            <a:lvl9pPr indent="0" lvl="8" marL="1169971" marR="0" rtl="0" algn="l">
              <a:spcBef>
                <a:spcPts val="0"/>
              </a:spcBef>
              <a:buNone/>
              <a:defRPr b="0" i="0" sz="2000">
                <a:solidFill>
                  <a:srgbClr val="888888"/>
                </a:solidFill>
                <a:latin typeface="Helvetica Neue"/>
                <a:ea typeface="Helvetica Neue"/>
                <a:cs typeface="Helvetica Neue"/>
                <a:sym typeface="Helvetica Neue"/>
              </a:defRPr>
            </a:lvl9pPr>
          </a:lstStyle>
          <a:p>
            <a:pPr indent="0" lvl="0" marL="1169971" rtl="0" algn="l">
              <a:spcBef>
                <a:spcPts val="0"/>
              </a:spcBef>
              <a:spcAft>
                <a:spcPts val="0"/>
              </a:spcAft>
              <a:buNone/>
            </a:pPr>
            <a:fld id="{00000000-1234-1234-1234-123412341234}" type="slidenum">
              <a:rPr lang="en-US"/>
              <a:t>‹#›</a:t>
            </a:fld>
            <a:endParaRPr/>
          </a:p>
        </p:txBody>
      </p:sp>
      <p:sp>
        <p:nvSpPr>
          <p:cNvPr id="41" name="Google Shape;41;p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800000"/>
              </a:buClr>
              <a:buSzPts val="2800"/>
              <a:buFont typeface="Arial"/>
              <a:buChar char="•"/>
              <a:defRPr b="0" i="0" sz="2800" u="none" cap="none" strike="noStrike">
                <a:solidFill>
                  <a:srgbClr val="FFFFFF"/>
                </a:solidFill>
                <a:latin typeface="Helvetica Neue"/>
                <a:ea typeface="Helvetica Neue"/>
                <a:cs typeface="Helvetica Neue"/>
                <a:sym typeface="Helvetica Neue"/>
              </a:defRPr>
            </a:lvl1pPr>
            <a:lvl2pPr indent="-335280" lvl="1" marL="914400" marR="0" rtl="0" algn="l">
              <a:spcBef>
                <a:spcPts val="480"/>
              </a:spcBef>
              <a:spcAft>
                <a:spcPts val="0"/>
              </a:spcAft>
              <a:buClr>
                <a:srgbClr val="E36C09"/>
              </a:buClr>
              <a:buSzPts val="1680"/>
              <a:buFont typeface="Noto Sans Symbols"/>
              <a:buChar char="✧"/>
              <a:defRPr b="0" i="0" sz="2400" u="none" cap="none" strike="noStrike">
                <a:solidFill>
                  <a:srgbClr val="FFFFFF"/>
                </a:solidFill>
                <a:latin typeface="Helvetica Neue"/>
                <a:ea typeface="Helvetica Neue"/>
                <a:cs typeface="Helvetica Neue"/>
                <a:sym typeface="Helvetica Neue"/>
              </a:defRPr>
            </a:lvl2pPr>
            <a:lvl3pPr indent="-355600" lvl="2" marL="1371600" marR="0" rtl="0" algn="l">
              <a:spcBef>
                <a:spcPts val="400"/>
              </a:spcBef>
              <a:spcAft>
                <a:spcPts val="0"/>
              </a:spcAft>
              <a:buClr>
                <a:srgbClr val="5D0B0C"/>
              </a:buClr>
              <a:buSzPts val="2000"/>
              <a:buFont typeface="Noto Sans Symbols"/>
              <a:buChar char="▪"/>
              <a:defRPr b="0" i="0" sz="2000" u="none" cap="none" strike="noStrike">
                <a:solidFill>
                  <a:srgbClr val="FFFFFF"/>
                </a:solidFill>
                <a:latin typeface="Helvetica Neue"/>
                <a:ea typeface="Helvetica Neue"/>
                <a:cs typeface="Helvetica Neue"/>
                <a:sym typeface="Helvetica Neue"/>
              </a:defRPr>
            </a:lvl3pPr>
            <a:lvl4pPr indent="-320039" lvl="3" marL="1828800" marR="0" rtl="0" algn="l">
              <a:spcBef>
                <a:spcPts val="360"/>
              </a:spcBef>
              <a:spcAft>
                <a:spcPts val="0"/>
              </a:spcAft>
              <a:buClr>
                <a:srgbClr val="E36C09"/>
              </a:buClr>
              <a:buSzPts val="1440"/>
              <a:buFont typeface="Noto Sans Symbols"/>
              <a:buChar char="⌘"/>
              <a:defRPr b="0" i="0" sz="1800" u="none" cap="none" strike="noStrike">
                <a:solidFill>
                  <a:srgbClr val="FFFFFF"/>
                </a:solidFill>
                <a:latin typeface="Helvetica Neue"/>
                <a:ea typeface="Helvetica Neue"/>
                <a:cs typeface="Helvetica Neue"/>
                <a:sym typeface="Helvetica Neue"/>
              </a:defRPr>
            </a:lvl4pPr>
            <a:lvl5pPr indent="-342900" lvl="4" marL="2286000" marR="0" rtl="0" algn="l">
              <a:spcBef>
                <a:spcPts val="360"/>
              </a:spcBef>
              <a:spcAft>
                <a:spcPts val="0"/>
              </a:spcAft>
              <a:buClr>
                <a:srgbClr val="800000"/>
              </a:buClr>
              <a:buSzPts val="1800"/>
              <a:buFont typeface="Arial"/>
              <a:buChar char="»"/>
              <a:defRPr b="0" i="0" sz="1800" u="none" cap="none" strike="noStrike">
                <a:solidFill>
                  <a:srgbClr val="FFFFFF"/>
                </a:solidFill>
                <a:latin typeface="Helvetica Neue"/>
                <a:ea typeface="Helvetica Neue"/>
                <a:cs typeface="Helvetica Neue"/>
                <a:sym typeface="Helvetica Neue"/>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2" name="Google Shape;42;p5"/>
          <p:cNvPicPr preferRelativeResize="0"/>
          <p:nvPr/>
        </p:nvPicPr>
        <p:blipFill rotWithShape="1">
          <a:blip r:embed="rId3">
            <a:alphaModFix/>
          </a:blip>
          <a:srcRect b="0" l="0" r="0" t="0"/>
          <a:stretch/>
        </p:blipFill>
        <p:spPr>
          <a:xfrm>
            <a:off x="535176" y="6239616"/>
            <a:ext cx="671961" cy="5281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6"/>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accent5"/>
              </a:buClr>
              <a:buSzPts val="4400"/>
              <a:buFont typeface="Helvetica Neue"/>
              <a:buNone/>
              <a:defRPr b="0" i="0" sz="44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6"/>
          <p:cNvSpPr txBox="1"/>
          <p:nvPr>
            <p:ph idx="1" type="body"/>
          </p:nvPr>
        </p:nvSpPr>
        <p:spPr>
          <a:xfrm>
            <a:off x="609600" y="1535113"/>
            <a:ext cx="5386917" cy="639763"/>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rgbClr val="FFFFFF"/>
              </a:buClr>
              <a:buSzPts val="2400"/>
              <a:buFont typeface="Arial"/>
              <a:buNone/>
              <a:defRPr b="1" i="0" sz="2400" u="none" cap="none" strike="noStrike">
                <a:solidFill>
                  <a:srgbClr val="FFFFFF"/>
                </a:solidFill>
                <a:latin typeface="Helvetica Neue"/>
                <a:ea typeface="Helvetica Neue"/>
                <a:cs typeface="Helvetica Neue"/>
                <a:sym typeface="Helvetica Neue"/>
              </a:defRPr>
            </a:lvl1pPr>
            <a:lvl2pPr indent="-228600" lvl="1" marL="914400" marR="0" rtl="0" algn="l">
              <a:spcBef>
                <a:spcPts val="400"/>
              </a:spcBef>
              <a:spcAft>
                <a:spcPts val="0"/>
              </a:spcAft>
              <a:buClr>
                <a:srgbClr val="FFFFFF"/>
              </a:buClr>
              <a:buSzPts val="2000"/>
              <a:buFont typeface="Arial"/>
              <a:buNone/>
              <a:defRPr b="1" i="0" sz="2000" u="none" cap="none" strike="noStrike">
                <a:solidFill>
                  <a:srgbClr val="FFFFFF"/>
                </a:solidFill>
                <a:latin typeface="Helvetica Neue"/>
                <a:ea typeface="Helvetica Neue"/>
                <a:cs typeface="Helvetica Neue"/>
                <a:sym typeface="Helvetica Neue"/>
              </a:defRPr>
            </a:lvl2pPr>
            <a:lvl3pPr indent="-228600" lvl="2" marL="1371600" marR="0" rtl="0" algn="l">
              <a:spcBef>
                <a:spcPts val="360"/>
              </a:spcBef>
              <a:spcAft>
                <a:spcPts val="0"/>
              </a:spcAft>
              <a:buClr>
                <a:srgbClr val="FFFFFF"/>
              </a:buClr>
              <a:buSzPts val="1800"/>
              <a:buFont typeface="Arial"/>
              <a:buNone/>
              <a:defRPr b="1" i="0" sz="1800" u="none" cap="none" strike="noStrike">
                <a:solidFill>
                  <a:srgbClr val="FFFFFF"/>
                </a:solidFill>
                <a:latin typeface="Helvetica Neue"/>
                <a:ea typeface="Helvetica Neue"/>
                <a:cs typeface="Helvetica Neue"/>
                <a:sym typeface="Helvetica Neue"/>
              </a:defRPr>
            </a:lvl3pPr>
            <a:lvl4pPr indent="-228600" lvl="3" marL="1828800" marR="0" rtl="0" algn="l">
              <a:spcBef>
                <a:spcPts val="320"/>
              </a:spcBef>
              <a:spcAft>
                <a:spcPts val="0"/>
              </a:spcAft>
              <a:buClr>
                <a:srgbClr val="FFFFFF"/>
              </a:buClr>
              <a:buSzPts val="1600"/>
              <a:buFont typeface="Arial"/>
              <a:buNone/>
              <a:defRPr b="1" i="0" sz="1600" u="none" cap="none" strike="noStrike">
                <a:solidFill>
                  <a:srgbClr val="FFFFFF"/>
                </a:solidFill>
                <a:latin typeface="Helvetica Neue"/>
                <a:ea typeface="Helvetica Neue"/>
                <a:cs typeface="Helvetica Neue"/>
                <a:sym typeface="Helvetica Neue"/>
              </a:defRPr>
            </a:lvl4pPr>
            <a:lvl5pPr indent="-228600" lvl="4" marL="2286000" marR="0" rtl="0" algn="l">
              <a:spcBef>
                <a:spcPts val="320"/>
              </a:spcBef>
              <a:spcAft>
                <a:spcPts val="0"/>
              </a:spcAft>
              <a:buClr>
                <a:srgbClr val="FFFFFF"/>
              </a:buClr>
              <a:buSzPts val="1600"/>
              <a:buFont typeface="Arial"/>
              <a:buNone/>
              <a:defRPr b="1" i="0" sz="1600" u="none" cap="none" strike="noStrike">
                <a:solidFill>
                  <a:srgbClr val="FFFFFF"/>
                </a:solidFill>
                <a:latin typeface="Helvetica Neue"/>
                <a:ea typeface="Helvetica Neue"/>
                <a:cs typeface="Helvetica Neue"/>
                <a:sym typeface="Helvetica Neue"/>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6" name="Google Shape;46;p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Arial"/>
              <a:buChar char="•"/>
              <a:defRPr b="0" i="0" sz="2400" u="none" cap="none" strike="noStrike">
                <a:solidFill>
                  <a:srgbClr val="FFFFFF"/>
                </a:solidFill>
                <a:latin typeface="Helvetica Neue"/>
                <a:ea typeface="Helvetica Neue"/>
                <a:cs typeface="Helvetica Neue"/>
                <a:sym typeface="Helvetica Neue"/>
              </a:defRPr>
            </a:lvl1pPr>
            <a:lvl2pPr indent="-355600" lvl="1" marL="9144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2pPr>
            <a:lvl3pPr indent="-342900" lvl="2" marL="1371600" marR="0" rtl="0" algn="l">
              <a:spcBef>
                <a:spcPts val="360"/>
              </a:spcBef>
              <a:spcAft>
                <a:spcPts val="0"/>
              </a:spcAft>
              <a:buClr>
                <a:srgbClr val="FFFFFF"/>
              </a:buClr>
              <a:buSzPts val="1800"/>
              <a:buFont typeface="Arial"/>
              <a:buChar char="•"/>
              <a:defRPr b="0" i="0" sz="1800" u="none" cap="none" strike="noStrike">
                <a:solidFill>
                  <a:srgbClr val="FFFFFF"/>
                </a:solidFill>
                <a:latin typeface="Helvetica Neue"/>
                <a:ea typeface="Helvetica Neue"/>
                <a:cs typeface="Helvetica Neue"/>
                <a:sym typeface="Helvetica Neue"/>
              </a:defRPr>
            </a:lvl3pPr>
            <a:lvl4pPr indent="-330200" lvl="3" marL="1828800" marR="0" rtl="0" algn="l">
              <a:spcBef>
                <a:spcPts val="320"/>
              </a:spcBef>
              <a:spcAft>
                <a:spcPts val="0"/>
              </a:spcAft>
              <a:buClr>
                <a:srgbClr val="FFFFFF"/>
              </a:buClr>
              <a:buSzPts val="1600"/>
              <a:buFont typeface="Arial"/>
              <a:buChar char="–"/>
              <a:defRPr b="0" i="0" sz="1600" u="none" cap="none" strike="noStrike">
                <a:solidFill>
                  <a:srgbClr val="FFFFFF"/>
                </a:solidFill>
                <a:latin typeface="Helvetica Neue"/>
                <a:ea typeface="Helvetica Neue"/>
                <a:cs typeface="Helvetica Neue"/>
                <a:sym typeface="Helvetica Neue"/>
              </a:defRPr>
            </a:lvl4pPr>
            <a:lvl5pPr indent="-330200" lvl="4" marL="2286000" marR="0" rtl="0" algn="l">
              <a:spcBef>
                <a:spcPts val="320"/>
              </a:spcBef>
              <a:spcAft>
                <a:spcPts val="0"/>
              </a:spcAft>
              <a:buClr>
                <a:srgbClr val="FFFFFF"/>
              </a:buClr>
              <a:buSzPts val="1600"/>
              <a:buFont typeface="Arial"/>
              <a:buChar char="»"/>
              <a:defRPr b="0" i="0" sz="1600" u="none" cap="none" strike="noStrike">
                <a:solidFill>
                  <a:srgbClr val="FFFFFF"/>
                </a:solidFill>
                <a:latin typeface="Helvetica Neue"/>
                <a:ea typeface="Helvetica Neue"/>
                <a:cs typeface="Helvetica Neue"/>
                <a:sym typeface="Helvetica Neue"/>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7" name="Google Shape;47;p6"/>
          <p:cNvSpPr txBox="1"/>
          <p:nvPr>
            <p:ph idx="3" type="body"/>
          </p:nvPr>
        </p:nvSpPr>
        <p:spPr>
          <a:xfrm>
            <a:off x="6193369" y="1535113"/>
            <a:ext cx="5389033" cy="639763"/>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rgbClr val="FFFFFF"/>
              </a:buClr>
              <a:buSzPts val="2400"/>
              <a:buFont typeface="Arial"/>
              <a:buNone/>
              <a:defRPr b="1" i="0" sz="2400" u="none" cap="none" strike="noStrike">
                <a:solidFill>
                  <a:srgbClr val="FFFFFF"/>
                </a:solidFill>
                <a:latin typeface="Helvetica Neue"/>
                <a:ea typeface="Helvetica Neue"/>
                <a:cs typeface="Helvetica Neue"/>
                <a:sym typeface="Helvetica Neue"/>
              </a:defRPr>
            </a:lvl1pPr>
            <a:lvl2pPr indent="-228600" lvl="1" marL="914400" marR="0" rtl="0" algn="l">
              <a:spcBef>
                <a:spcPts val="400"/>
              </a:spcBef>
              <a:spcAft>
                <a:spcPts val="0"/>
              </a:spcAft>
              <a:buClr>
                <a:srgbClr val="FFFFFF"/>
              </a:buClr>
              <a:buSzPts val="2000"/>
              <a:buFont typeface="Arial"/>
              <a:buNone/>
              <a:defRPr b="1" i="0" sz="2000" u="none" cap="none" strike="noStrike">
                <a:solidFill>
                  <a:srgbClr val="FFFFFF"/>
                </a:solidFill>
                <a:latin typeface="Helvetica Neue"/>
                <a:ea typeface="Helvetica Neue"/>
                <a:cs typeface="Helvetica Neue"/>
                <a:sym typeface="Helvetica Neue"/>
              </a:defRPr>
            </a:lvl2pPr>
            <a:lvl3pPr indent="-228600" lvl="2" marL="1371600" marR="0" rtl="0" algn="l">
              <a:spcBef>
                <a:spcPts val="360"/>
              </a:spcBef>
              <a:spcAft>
                <a:spcPts val="0"/>
              </a:spcAft>
              <a:buClr>
                <a:srgbClr val="FFFFFF"/>
              </a:buClr>
              <a:buSzPts val="1800"/>
              <a:buFont typeface="Arial"/>
              <a:buNone/>
              <a:defRPr b="1" i="0" sz="1800" u="none" cap="none" strike="noStrike">
                <a:solidFill>
                  <a:srgbClr val="FFFFFF"/>
                </a:solidFill>
                <a:latin typeface="Helvetica Neue"/>
                <a:ea typeface="Helvetica Neue"/>
                <a:cs typeface="Helvetica Neue"/>
                <a:sym typeface="Helvetica Neue"/>
              </a:defRPr>
            </a:lvl3pPr>
            <a:lvl4pPr indent="-228600" lvl="3" marL="1828800" marR="0" rtl="0" algn="l">
              <a:spcBef>
                <a:spcPts val="320"/>
              </a:spcBef>
              <a:spcAft>
                <a:spcPts val="0"/>
              </a:spcAft>
              <a:buClr>
                <a:srgbClr val="FFFFFF"/>
              </a:buClr>
              <a:buSzPts val="1600"/>
              <a:buFont typeface="Arial"/>
              <a:buNone/>
              <a:defRPr b="1" i="0" sz="1600" u="none" cap="none" strike="noStrike">
                <a:solidFill>
                  <a:srgbClr val="FFFFFF"/>
                </a:solidFill>
                <a:latin typeface="Helvetica Neue"/>
                <a:ea typeface="Helvetica Neue"/>
                <a:cs typeface="Helvetica Neue"/>
                <a:sym typeface="Helvetica Neue"/>
              </a:defRPr>
            </a:lvl4pPr>
            <a:lvl5pPr indent="-228600" lvl="4" marL="2286000" marR="0" rtl="0" algn="l">
              <a:spcBef>
                <a:spcPts val="320"/>
              </a:spcBef>
              <a:spcAft>
                <a:spcPts val="0"/>
              </a:spcAft>
              <a:buClr>
                <a:srgbClr val="FFFFFF"/>
              </a:buClr>
              <a:buSzPts val="1600"/>
              <a:buFont typeface="Arial"/>
              <a:buNone/>
              <a:defRPr b="1" i="0" sz="1600" u="none" cap="none" strike="noStrike">
                <a:solidFill>
                  <a:srgbClr val="FFFFFF"/>
                </a:solidFill>
                <a:latin typeface="Helvetica Neue"/>
                <a:ea typeface="Helvetica Neue"/>
                <a:cs typeface="Helvetica Neue"/>
                <a:sym typeface="Helvetica Neue"/>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8" name="Google Shape;48;p6"/>
          <p:cNvSpPr txBox="1"/>
          <p:nvPr>
            <p:ph idx="4" type="body"/>
          </p:nvPr>
        </p:nvSpPr>
        <p:spPr>
          <a:xfrm>
            <a:off x="6193369"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Arial"/>
              <a:buChar char="•"/>
              <a:defRPr b="0" i="0" sz="2400" u="none" cap="none" strike="noStrike">
                <a:solidFill>
                  <a:srgbClr val="FFFFFF"/>
                </a:solidFill>
                <a:latin typeface="Helvetica Neue"/>
                <a:ea typeface="Helvetica Neue"/>
                <a:cs typeface="Helvetica Neue"/>
                <a:sym typeface="Helvetica Neue"/>
              </a:defRPr>
            </a:lvl1pPr>
            <a:lvl2pPr indent="-355600" lvl="1" marL="9144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2pPr>
            <a:lvl3pPr indent="-342900" lvl="2" marL="1371600" marR="0" rtl="0" algn="l">
              <a:spcBef>
                <a:spcPts val="360"/>
              </a:spcBef>
              <a:spcAft>
                <a:spcPts val="0"/>
              </a:spcAft>
              <a:buClr>
                <a:srgbClr val="FFFFFF"/>
              </a:buClr>
              <a:buSzPts val="1800"/>
              <a:buFont typeface="Arial"/>
              <a:buChar char="•"/>
              <a:defRPr b="0" i="0" sz="1800" u="none" cap="none" strike="noStrike">
                <a:solidFill>
                  <a:srgbClr val="FFFFFF"/>
                </a:solidFill>
                <a:latin typeface="Helvetica Neue"/>
                <a:ea typeface="Helvetica Neue"/>
                <a:cs typeface="Helvetica Neue"/>
                <a:sym typeface="Helvetica Neue"/>
              </a:defRPr>
            </a:lvl3pPr>
            <a:lvl4pPr indent="-330200" lvl="3" marL="1828800" marR="0" rtl="0" algn="l">
              <a:spcBef>
                <a:spcPts val="320"/>
              </a:spcBef>
              <a:spcAft>
                <a:spcPts val="0"/>
              </a:spcAft>
              <a:buClr>
                <a:srgbClr val="FFFFFF"/>
              </a:buClr>
              <a:buSzPts val="1600"/>
              <a:buFont typeface="Arial"/>
              <a:buChar char="–"/>
              <a:defRPr b="0" i="0" sz="1600" u="none" cap="none" strike="noStrike">
                <a:solidFill>
                  <a:srgbClr val="FFFFFF"/>
                </a:solidFill>
                <a:latin typeface="Helvetica Neue"/>
                <a:ea typeface="Helvetica Neue"/>
                <a:cs typeface="Helvetica Neue"/>
                <a:sym typeface="Helvetica Neue"/>
              </a:defRPr>
            </a:lvl4pPr>
            <a:lvl5pPr indent="-330200" lvl="4" marL="2286000" marR="0" rtl="0" algn="l">
              <a:spcBef>
                <a:spcPts val="320"/>
              </a:spcBef>
              <a:spcAft>
                <a:spcPts val="0"/>
              </a:spcAft>
              <a:buClr>
                <a:srgbClr val="FFFFFF"/>
              </a:buClr>
              <a:buSzPts val="1600"/>
              <a:buFont typeface="Arial"/>
              <a:buChar char="»"/>
              <a:defRPr b="0" i="0" sz="1600" u="none" cap="none" strike="noStrike">
                <a:solidFill>
                  <a:srgbClr val="FFFFFF"/>
                </a:solidFill>
                <a:latin typeface="Helvetica Neue"/>
                <a:ea typeface="Helvetica Neue"/>
                <a:cs typeface="Helvetica Neue"/>
                <a:sym typeface="Helvetica Neue"/>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9" name="Google Shape;49;p6"/>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0" name="Google Shape;50;p6"/>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1" name="Google Shape;51;p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7"/>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accent5"/>
              </a:buClr>
              <a:buSzPts val="4400"/>
              <a:buFont typeface="Helvetica Neue"/>
              <a:buNone/>
              <a:defRPr b="0" i="0" sz="44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7"/>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5" name="Google Shape;55;p7"/>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6" name="Google Shape;56;p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8"/>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9" name="Google Shape;59;p8"/>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0" name="Google Shape;60;p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9"/>
          <p:cNvSpPr txBox="1"/>
          <p:nvPr>
            <p:ph type="title"/>
          </p:nvPr>
        </p:nvSpPr>
        <p:spPr>
          <a:xfrm>
            <a:off x="609602" y="273049"/>
            <a:ext cx="4011084" cy="116205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5"/>
              </a:buClr>
              <a:buSzPts val="2000"/>
              <a:buFont typeface="Helvetica Neue"/>
              <a:buNone/>
              <a:defRPr b="1" i="0" sz="20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9"/>
          <p:cNvSpPr txBox="1"/>
          <p:nvPr>
            <p:ph idx="1" type="body"/>
          </p:nvPr>
        </p:nvSpPr>
        <p:spPr>
          <a:xfrm>
            <a:off x="4766733" y="273052"/>
            <a:ext cx="6815667"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rgbClr val="FFFFFF"/>
              </a:buClr>
              <a:buSzPts val="3200"/>
              <a:buFont typeface="Arial"/>
              <a:buChar char="•"/>
              <a:defRPr b="0" i="0" sz="3200" u="none" cap="none" strike="noStrike">
                <a:solidFill>
                  <a:srgbClr val="FFFFFF"/>
                </a:solidFill>
                <a:latin typeface="Helvetica Neue"/>
                <a:ea typeface="Helvetica Neue"/>
                <a:cs typeface="Helvetica Neue"/>
                <a:sym typeface="Helvetica Neue"/>
              </a:defRPr>
            </a:lvl1pPr>
            <a:lvl2pPr indent="-406400" lvl="1" marL="914400" marR="0" rtl="0" algn="l">
              <a:spcBef>
                <a:spcPts val="560"/>
              </a:spcBef>
              <a:spcAft>
                <a:spcPts val="0"/>
              </a:spcAft>
              <a:buClr>
                <a:srgbClr val="FFFFFF"/>
              </a:buClr>
              <a:buSzPts val="2800"/>
              <a:buFont typeface="Arial"/>
              <a:buChar char="–"/>
              <a:defRPr b="0" i="0" sz="2800" u="none" cap="none" strike="noStrike">
                <a:solidFill>
                  <a:srgbClr val="FFFFFF"/>
                </a:solidFill>
                <a:latin typeface="Helvetica Neue"/>
                <a:ea typeface="Helvetica Neue"/>
                <a:cs typeface="Helvetica Neue"/>
                <a:sym typeface="Helvetica Neue"/>
              </a:defRPr>
            </a:lvl2pPr>
            <a:lvl3pPr indent="-381000" lvl="2" marL="1371600" marR="0" rtl="0" algn="l">
              <a:spcBef>
                <a:spcPts val="480"/>
              </a:spcBef>
              <a:spcAft>
                <a:spcPts val="0"/>
              </a:spcAft>
              <a:buClr>
                <a:srgbClr val="FFFFFF"/>
              </a:buClr>
              <a:buSzPts val="2400"/>
              <a:buFont typeface="Arial"/>
              <a:buChar char="•"/>
              <a:defRPr b="0" i="0" sz="2400" u="none" cap="none" strike="noStrike">
                <a:solidFill>
                  <a:srgbClr val="FFFFFF"/>
                </a:solidFill>
                <a:latin typeface="Helvetica Neue"/>
                <a:ea typeface="Helvetica Neue"/>
                <a:cs typeface="Helvetica Neue"/>
                <a:sym typeface="Helvetica Neue"/>
              </a:defRPr>
            </a:lvl3pPr>
            <a:lvl4pPr indent="-355600" lvl="3" marL="18288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4pPr>
            <a:lvl5pPr indent="-355600" lvl="4" marL="22860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 name="Google Shape;64;p9"/>
          <p:cNvSpPr txBox="1"/>
          <p:nvPr>
            <p:ph idx="2" type="body"/>
          </p:nvPr>
        </p:nvSpPr>
        <p:spPr>
          <a:xfrm>
            <a:off x="609602" y="1435102"/>
            <a:ext cx="4011084"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rgbClr val="FFFFFF"/>
              </a:buClr>
              <a:buSzPts val="1400"/>
              <a:buFont typeface="Arial"/>
              <a:buNone/>
              <a:defRPr b="0" i="0" sz="1400" u="none" cap="none" strike="noStrike">
                <a:solidFill>
                  <a:srgbClr val="FFFFFF"/>
                </a:solidFill>
                <a:latin typeface="Helvetica Neue"/>
                <a:ea typeface="Helvetica Neue"/>
                <a:cs typeface="Helvetica Neue"/>
                <a:sym typeface="Helvetica Neue"/>
              </a:defRPr>
            </a:lvl1pPr>
            <a:lvl2pPr indent="-228600" lvl="1" marL="914400" marR="0" rtl="0" algn="l">
              <a:spcBef>
                <a:spcPts val="240"/>
              </a:spcBef>
              <a:spcAft>
                <a:spcPts val="0"/>
              </a:spcAft>
              <a:buClr>
                <a:srgbClr val="FFFFFF"/>
              </a:buClr>
              <a:buSzPts val="1200"/>
              <a:buFont typeface="Arial"/>
              <a:buNone/>
              <a:defRPr b="0" i="0" sz="1200" u="none" cap="none" strike="noStrike">
                <a:solidFill>
                  <a:srgbClr val="FFFFFF"/>
                </a:solidFill>
                <a:latin typeface="Helvetica Neue"/>
                <a:ea typeface="Helvetica Neue"/>
                <a:cs typeface="Helvetica Neue"/>
                <a:sym typeface="Helvetica Neue"/>
              </a:defRPr>
            </a:lvl2pPr>
            <a:lvl3pPr indent="-228600" lvl="2" marL="1371600" marR="0" rtl="0" algn="l">
              <a:spcBef>
                <a:spcPts val="200"/>
              </a:spcBef>
              <a:spcAft>
                <a:spcPts val="0"/>
              </a:spcAft>
              <a:buClr>
                <a:srgbClr val="FFFFFF"/>
              </a:buClr>
              <a:buSzPts val="1000"/>
              <a:buFont typeface="Arial"/>
              <a:buNone/>
              <a:defRPr b="0" i="0" sz="1000" u="none" cap="none" strike="noStrike">
                <a:solidFill>
                  <a:srgbClr val="FFFFFF"/>
                </a:solidFill>
                <a:latin typeface="Helvetica Neue"/>
                <a:ea typeface="Helvetica Neue"/>
                <a:cs typeface="Helvetica Neue"/>
                <a:sym typeface="Helvetica Neue"/>
              </a:defRPr>
            </a:lvl3pPr>
            <a:lvl4pPr indent="-228600" lvl="3" marL="1828800" marR="0" rtl="0" algn="l">
              <a:spcBef>
                <a:spcPts val="180"/>
              </a:spcBef>
              <a:spcAft>
                <a:spcPts val="0"/>
              </a:spcAft>
              <a:buClr>
                <a:srgbClr val="FFFFFF"/>
              </a:buClr>
              <a:buSzPts val="900"/>
              <a:buFont typeface="Arial"/>
              <a:buNone/>
              <a:defRPr b="0" i="0" sz="900" u="none" cap="none" strike="noStrike">
                <a:solidFill>
                  <a:srgbClr val="FFFFFF"/>
                </a:solidFill>
                <a:latin typeface="Helvetica Neue"/>
                <a:ea typeface="Helvetica Neue"/>
                <a:cs typeface="Helvetica Neue"/>
                <a:sym typeface="Helvetica Neue"/>
              </a:defRPr>
            </a:lvl4pPr>
            <a:lvl5pPr indent="-228600" lvl="4" marL="2286000" marR="0" rtl="0" algn="l">
              <a:spcBef>
                <a:spcPts val="180"/>
              </a:spcBef>
              <a:spcAft>
                <a:spcPts val="0"/>
              </a:spcAft>
              <a:buClr>
                <a:srgbClr val="FFFFFF"/>
              </a:buClr>
              <a:buSzPts val="900"/>
              <a:buFont typeface="Arial"/>
              <a:buNone/>
              <a:defRPr b="0" i="0" sz="900" u="none" cap="none" strike="noStrike">
                <a:solidFill>
                  <a:srgbClr val="FFFFFF"/>
                </a:solidFill>
                <a:latin typeface="Helvetica Neue"/>
                <a:ea typeface="Helvetica Neue"/>
                <a:cs typeface="Helvetica Neue"/>
                <a:sym typeface="Helvetica Neue"/>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5" name="Google Shape;65;p9"/>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6" name="Google Shape;66;p9"/>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7" name="Google Shape;67;p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0"/>
          <p:cNvSpPr txBox="1"/>
          <p:nvPr>
            <p:ph type="title"/>
          </p:nvPr>
        </p:nvSpPr>
        <p:spPr>
          <a:xfrm>
            <a:off x="2389717" y="4800600"/>
            <a:ext cx="7315200" cy="566739"/>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5"/>
              </a:buClr>
              <a:buSzPts val="2000"/>
              <a:buFont typeface="Helvetica Neue"/>
              <a:buNone/>
              <a:defRPr b="1" i="0" sz="20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0"/>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rgbClr val="FFFFFF"/>
              </a:buClr>
              <a:buSzPts val="3200"/>
              <a:buFont typeface="Arial"/>
              <a:buNone/>
              <a:defRPr b="0" i="0" sz="3200" u="none" cap="none" strike="noStrike">
                <a:solidFill>
                  <a:srgbClr val="FFFFFF"/>
                </a:solidFill>
                <a:latin typeface="Helvetica Neue"/>
                <a:ea typeface="Helvetica Neue"/>
                <a:cs typeface="Helvetica Neue"/>
                <a:sym typeface="Helvetica Neue"/>
              </a:defRPr>
            </a:lvl1pPr>
            <a:lvl2pPr lvl="1" marR="0" rtl="0" algn="l">
              <a:spcBef>
                <a:spcPts val="560"/>
              </a:spcBef>
              <a:spcAft>
                <a:spcPts val="0"/>
              </a:spcAft>
              <a:buClr>
                <a:srgbClr val="FFFFFF"/>
              </a:buClr>
              <a:buSzPts val="2800"/>
              <a:buFont typeface="Arial"/>
              <a:buNone/>
              <a:defRPr b="0" i="0" sz="2800" u="none" cap="none" strike="noStrike">
                <a:solidFill>
                  <a:srgbClr val="FFFFFF"/>
                </a:solidFill>
                <a:latin typeface="Helvetica Neue"/>
                <a:ea typeface="Helvetica Neue"/>
                <a:cs typeface="Helvetica Neue"/>
                <a:sym typeface="Helvetica Neue"/>
              </a:defRPr>
            </a:lvl2pPr>
            <a:lvl3pPr lvl="2" marR="0" rtl="0" algn="l">
              <a:spcBef>
                <a:spcPts val="480"/>
              </a:spcBef>
              <a:spcAft>
                <a:spcPts val="0"/>
              </a:spcAft>
              <a:buClr>
                <a:srgbClr val="FFFFFF"/>
              </a:buClr>
              <a:buSzPts val="2400"/>
              <a:buFont typeface="Arial"/>
              <a:buNone/>
              <a:defRPr b="0" i="0" sz="2400" u="none" cap="none" strike="noStrike">
                <a:solidFill>
                  <a:srgbClr val="FFFFFF"/>
                </a:solidFill>
                <a:latin typeface="Helvetica Neue"/>
                <a:ea typeface="Helvetica Neue"/>
                <a:cs typeface="Helvetica Neue"/>
                <a:sym typeface="Helvetica Neue"/>
              </a:defRPr>
            </a:lvl3pPr>
            <a:lvl4pPr lvl="3" marR="0" rtl="0" algn="l">
              <a:spcBef>
                <a:spcPts val="400"/>
              </a:spcBef>
              <a:spcAft>
                <a:spcPts val="0"/>
              </a:spcAft>
              <a:buClr>
                <a:srgbClr val="FFFFFF"/>
              </a:buClr>
              <a:buSzPts val="2000"/>
              <a:buFont typeface="Arial"/>
              <a:buNone/>
              <a:defRPr b="0" i="0" sz="2000" u="none" cap="none" strike="noStrike">
                <a:solidFill>
                  <a:srgbClr val="FFFFFF"/>
                </a:solidFill>
                <a:latin typeface="Helvetica Neue"/>
                <a:ea typeface="Helvetica Neue"/>
                <a:cs typeface="Helvetica Neue"/>
                <a:sym typeface="Helvetica Neue"/>
              </a:defRPr>
            </a:lvl4pPr>
            <a:lvl5pPr lvl="4" marR="0" rtl="0" algn="l">
              <a:spcBef>
                <a:spcPts val="400"/>
              </a:spcBef>
              <a:spcAft>
                <a:spcPts val="0"/>
              </a:spcAft>
              <a:buClr>
                <a:srgbClr val="FFFFFF"/>
              </a:buClr>
              <a:buSzPts val="2000"/>
              <a:buFont typeface="Arial"/>
              <a:buNone/>
              <a:defRPr b="0" i="0" sz="2000" u="none" cap="none" strike="noStrike">
                <a:solidFill>
                  <a:srgbClr val="FFFFFF"/>
                </a:solidFill>
                <a:latin typeface="Helvetica Neue"/>
                <a:ea typeface="Helvetica Neue"/>
                <a:cs typeface="Helvetica Neue"/>
                <a:sym typeface="Helvetica Neue"/>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1" name="Google Shape;71;p10"/>
          <p:cNvSpPr txBox="1"/>
          <p:nvPr>
            <p:ph idx="1" type="body"/>
          </p:nvPr>
        </p:nvSpPr>
        <p:spPr>
          <a:xfrm>
            <a:off x="2389717" y="5367338"/>
            <a:ext cx="7315200" cy="8048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rgbClr val="FFFFFF"/>
              </a:buClr>
              <a:buSzPts val="1400"/>
              <a:buFont typeface="Arial"/>
              <a:buNone/>
              <a:defRPr b="0" i="0" sz="1400" u="none" cap="none" strike="noStrike">
                <a:solidFill>
                  <a:srgbClr val="FFFFFF"/>
                </a:solidFill>
                <a:latin typeface="Helvetica Neue"/>
                <a:ea typeface="Helvetica Neue"/>
                <a:cs typeface="Helvetica Neue"/>
                <a:sym typeface="Helvetica Neue"/>
              </a:defRPr>
            </a:lvl1pPr>
            <a:lvl2pPr indent="-228600" lvl="1" marL="914400" marR="0" rtl="0" algn="l">
              <a:spcBef>
                <a:spcPts val="240"/>
              </a:spcBef>
              <a:spcAft>
                <a:spcPts val="0"/>
              </a:spcAft>
              <a:buClr>
                <a:srgbClr val="FFFFFF"/>
              </a:buClr>
              <a:buSzPts val="1200"/>
              <a:buFont typeface="Arial"/>
              <a:buNone/>
              <a:defRPr b="0" i="0" sz="1200" u="none" cap="none" strike="noStrike">
                <a:solidFill>
                  <a:srgbClr val="FFFFFF"/>
                </a:solidFill>
                <a:latin typeface="Helvetica Neue"/>
                <a:ea typeface="Helvetica Neue"/>
                <a:cs typeface="Helvetica Neue"/>
                <a:sym typeface="Helvetica Neue"/>
              </a:defRPr>
            </a:lvl2pPr>
            <a:lvl3pPr indent="-228600" lvl="2" marL="1371600" marR="0" rtl="0" algn="l">
              <a:spcBef>
                <a:spcPts val="200"/>
              </a:spcBef>
              <a:spcAft>
                <a:spcPts val="0"/>
              </a:spcAft>
              <a:buClr>
                <a:srgbClr val="FFFFFF"/>
              </a:buClr>
              <a:buSzPts val="1000"/>
              <a:buFont typeface="Arial"/>
              <a:buNone/>
              <a:defRPr b="0" i="0" sz="1000" u="none" cap="none" strike="noStrike">
                <a:solidFill>
                  <a:srgbClr val="FFFFFF"/>
                </a:solidFill>
                <a:latin typeface="Helvetica Neue"/>
                <a:ea typeface="Helvetica Neue"/>
                <a:cs typeface="Helvetica Neue"/>
                <a:sym typeface="Helvetica Neue"/>
              </a:defRPr>
            </a:lvl3pPr>
            <a:lvl4pPr indent="-228600" lvl="3" marL="1828800" marR="0" rtl="0" algn="l">
              <a:spcBef>
                <a:spcPts val="180"/>
              </a:spcBef>
              <a:spcAft>
                <a:spcPts val="0"/>
              </a:spcAft>
              <a:buClr>
                <a:srgbClr val="FFFFFF"/>
              </a:buClr>
              <a:buSzPts val="900"/>
              <a:buFont typeface="Arial"/>
              <a:buNone/>
              <a:defRPr b="0" i="0" sz="900" u="none" cap="none" strike="noStrike">
                <a:solidFill>
                  <a:srgbClr val="FFFFFF"/>
                </a:solidFill>
                <a:latin typeface="Helvetica Neue"/>
                <a:ea typeface="Helvetica Neue"/>
                <a:cs typeface="Helvetica Neue"/>
                <a:sym typeface="Helvetica Neue"/>
              </a:defRPr>
            </a:lvl4pPr>
            <a:lvl5pPr indent="-228600" lvl="4" marL="2286000" marR="0" rtl="0" algn="l">
              <a:spcBef>
                <a:spcPts val="180"/>
              </a:spcBef>
              <a:spcAft>
                <a:spcPts val="0"/>
              </a:spcAft>
              <a:buClr>
                <a:srgbClr val="FFFFFF"/>
              </a:buClr>
              <a:buSzPts val="900"/>
              <a:buFont typeface="Arial"/>
              <a:buNone/>
              <a:defRPr b="0" i="0" sz="900" u="none" cap="none" strike="noStrike">
                <a:solidFill>
                  <a:srgbClr val="FFFFFF"/>
                </a:solidFill>
                <a:latin typeface="Helvetica Neue"/>
                <a:ea typeface="Helvetica Neue"/>
                <a:cs typeface="Helvetica Neue"/>
                <a:sym typeface="Helvetica Neue"/>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2" name="Google Shape;72;p10"/>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3" name="Google Shape;73;p10"/>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400">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4" name="Google Shape;74;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a:solidFill>
                  <a:srgbClr val="888888"/>
                </a:solidFill>
                <a:latin typeface="Helvetica Neue"/>
                <a:ea typeface="Helvetica Neue"/>
                <a:cs typeface="Helvetica Neue"/>
                <a:sym typeface="Helvetica Neue"/>
              </a:defRPr>
            </a:lvl1pPr>
            <a:lvl2pPr indent="0" lvl="1" marL="0" marR="0" rtl="0" algn="r">
              <a:spcBef>
                <a:spcPts val="0"/>
              </a:spcBef>
              <a:buNone/>
              <a:defRPr b="0" i="0" sz="2000">
                <a:solidFill>
                  <a:srgbClr val="888888"/>
                </a:solidFill>
                <a:latin typeface="Helvetica Neue"/>
                <a:ea typeface="Helvetica Neue"/>
                <a:cs typeface="Helvetica Neue"/>
                <a:sym typeface="Helvetica Neue"/>
              </a:defRPr>
            </a:lvl2pPr>
            <a:lvl3pPr indent="0" lvl="2" marL="0" marR="0" rtl="0" algn="r">
              <a:spcBef>
                <a:spcPts val="0"/>
              </a:spcBef>
              <a:buNone/>
              <a:defRPr b="0" i="0" sz="2000">
                <a:solidFill>
                  <a:srgbClr val="888888"/>
                </a:solidFill>
                <a:latin typeface="Helvetica Neue"/>
                <a:ea typeface="Helvetica Neue"/>
                <a:cs typeface="Helvetica Neue"/>
                <a:sym typeface="Helvetica Neue"/>
              </a:defRPr>
            </a:lvl3pPr>
            <a:lvl4pPr indent="0" lvl="3" marL="0" marR="0" rtl="0" algn="r">
              <a:spcBef>
                <a:spcPts val="0"/>
              </a:spcBef>
              <a:buNone/>
              <a:defRPr b="0" i="0" sz="2000">
                <a:solidFill>
                  <a:srgbClr val="888888"/>
                </a:solidFill>
                <a:latin typeface="Helvetica Neue"/>
                <a:ea typeface="Helvetica Neue"/>
                <a:cs typeface="Helvetica Neue"/>
                <a:sym typeface="Helvetica Neue"/>
              </a:defRPr>
            </a:lvl4pPr>
            <a:lvl5pPr indent="0" lvl="4" marL="0" marR="0" rtl="0" algn="r">
              <a:spcBef>
                <a:spcPts val="0"/>
              </a:spcBef>
              <a:buNone/>
              <a:defRPr b="0" i="0" sz="2000">
                <a:solidFill>
                  <a:srgbClr val="888888"/>
                </a:solidFill>
                <a:latin typeface="Helvetica Neue"/>
                <a:ea typeface="Helvetica Neue"/>
                <a:cs typeface="Helvetica Neue"/>
                <a:sym typeface="Helvetica Neue"/>
              </a:defRPr>
            </a:lvl5pPr>
            <a:lvl6pPr indent="0" lvl="5" marL="0" marR="0" rtl="0" algn="r">
              <a:spcBef>
                <a:spcPts val="0"/>
              </a:spcBef>
              <a:buNone/>
              <a:defRPr b="0" i="0" sz="2000">
                <a:solidFill>
                  <a:srgbClr val="888888"/>
                </a:solidFill>
                <a:latin typeface="Helvetica Neue"/>
                <a:ea typeface="Helvetica Neue"/>
                <a:cs typeface="Helvetica Neue"/>
                <a:sym typeface="Helvetica Neue"/>
              </a:defRPr>
            </a:lvl6pPr>
            <a:lvl7pPr indent="0" lvl="6" marL="0" marR="0" rtl="0" algn="r">
              <a:spcBef>
                <a:spcPts val="0"/>
              </a:spcBef>
              <a:buNone/>
              <a:defRPr b="0" i="0" sz="2000">
                <a:solidFill>
                  <a:srgbClr val="888888"/>
                </a:solidFill>
                <a:latin typeface="Helvetica Neue"/>
                <a:ea typeface="Helvetica Neue"/>
                <a:cs typeface="Helvetica Neue"/>
                <a:sym typeface="Helvetica Neue"/>
              </a:defRPr>
            </a:lvl7pPr>
            <a:lvl8pPr indent="0" lvl="7" marL="0" marR="0" rtl="0" algn="r">
              <a:spcBef>
                <a:spcPts val="0"/>
              </a:spcBef>
              <a:buNone/>
              <a:defRPr b="0" i="0" sz="2000">
                <a:solidFill>
                  <a:srgbClr val="888888"/>
                </a:solidFill>
                <a:latin typeface="Helvetica Neue"/>
                <a:ea typeface="Helvetica Neue"/>
                <a:cs typeface="Helvetica Neue"/>
                <a:sym typeface="Helvetica Neue"/>
              </a:defRPr>
            </a:lvl8pPr>
            <a:lvl9pPr indent="0" lvl="8" marL="0" marR="0" rtl="0" algn="r">
              <a:spcBef>
                <a:spcPts val="0"/>
              </a:spcBef>
              <a:buNone/>
              <a:defRPr b="0" i="0" sz="2000">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accent5"/>
              </a:buClr>
              <a:buSzPts val="4400"/>
              <a:buFont typeface="Helvetica Neue"/>
              <a:buNone/>
              <a:defRPr b="0" i="0" sz="4400" u="none" cap="none" strike="noStrike">
                <a:solidFill>
                  <a:schemeClr val="accent5"/>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rgbClr val="FFFFFF"/>
              </a:buClr>
              <a:buSzPts val="2800"/>
              <a:buFont typeface="Arial"/>
              <a:buChar char="•"/>
              <a:defRPr b="0" i="0" sz="2800" u="none" cap="none" strike="noStrike">
                <a:solidFill>
                  <a:srgbClr val="FFFFFF"/>
                </a:solidFill>
                <a:latin typeface="Helvetica Neue"/>
                <a:ea typeface="Helvetica Neue"/>
                <a:cs typeface="Helvetica Neue"/>
                <a:sym typeface="Helvetica Neue"/>
              </a:defRPr>
            </a:lvl1pPr>
            <a:lvl2pPr indent="-393700" lvl="1" marL="914400" marR="0" rtl="0" algn="l">
              <a:spcBef>
                <a:spcPts val="520"/>
              </a:spcBef>
              <a:spcAft>
                <a:spcPts val="0"/>
              </a:spcAft>
              <a:buClr>
                <a:srgbClr val="FFFFFF"/>
              </a:buClr>
              <a:buSzPts val="2600"/>
              <a:buFont typeface="Arial"/>
              <a:buChar char="–"/>
              <a:defRPr b="0" i="0" sz="2600" u="none" cap="none" strike="noStrike">
                <a:solidFill>
                  <a:srgbClr val="FFFFFF"/>
                </a:solidFill>
                <a:latin typeface="Helvetica Neue"/>
                <a:ea typeface="Helvetica Neue"/>
                <a:cs typeface="Helvetica Neue"/>
                <a:sym typeface="Helvetica Neue"/>
              </a:defRPr>
            </a:lvl2pPr>
            <a:lvl3pPr indent="-381000" lvl="2" marL="1371600" marR="0" rtl="0" algn="l">
              <a:spcBef>
                <a:spcPts val="480"/>
              </a:spcBef>
              <a:spcAft>
                <a:spcPts val="0"/>
              </a:spcAft>
              <a:buClr>
                <a:srgbClr val="FFFFFF"/>
              </a:buClr>
              <a:buSzPts val="2400"/>
              <a:buFont typeface="Arial"/>
              <a:buChar char="•"/>
              <a:defRPr b="0" i="0" sz="2400" u="none" cap="none" strike="noStrike">
                <a:solidFill>
                  <a:srgbClr val="FFFFFF"/>
                </a:solidFill>
                <a:latin typeface="Helvetica Neue"/>
                <a:ea typeface="Helvetica Neue"/>
                <a:cs typeface="Helvetica Neue"/>
                <a:sym typeface="Helvetica Neue"/>
              </a:defRPr>
            </a:lvl3pPr>
            <a:lvl4pPr indent="-355600" lvl="3" marL="1828800" marR="0" rtl="0" algn="l">
              <a:spcBef>
                <a:spcPts val="400"/>
              </a:spcBef>
              <a:spcAft>
                <a:spcPts val="0"/>
              </a:spcAft>
              <a:buClr>
                <a:srgbClr val="FFFFFF"/>
              </a:buClr>
              <a:buSzPts val="2000"/>
              <a:buFont typeface="Arial"/>
              <a:buChar char="–"/>
              <a:defRPr b="0" i="0" sz="2000" u="none" cap="none" strike="noStrike">
                <a:solidFill>
                  <a:srgbClr val="FFFFFF"/>
                </a:solidFill>
                <a:latin typeface="Helvetica Neue"/>
                <a:ea typeface="Helvetica Neue"/>
                <a:cs typeface="Helvetica Neue"/>
                <a:sym typeface="Helvetica Neue"/>
              </a:defRPr>
            </a:lvl4pPr>
            <a:lvl5pPr indent="-349250" lvl="4" marL="2286000" marR="0" rtl="0" algn="l">
              <a:spcBef>
                <a:spcPts val="380"/>
              </a:spcBef>
              <a:spcAft>
                <a:spcPts val="0"/>
              </a:spcAft>
              <a:buClr>
                <a:srgbClr val="FFFFFF"/>
              </a:buClr>
              <a:buSzPts val="1900"/>
              <a:buFont typeface="Arial"/>
              <a:buChar char="»"/>
              <a:defRPr b="0" i="0" sz="1900" u="none" cap="none" strike="noStrike">
                <a:solidFill>
                  <a:srgbClr val="FFFFFF"/>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888888"/>
                </a:solidFill>
                <a:latin typeface="Helvetica Neue"/>
                <a:ea typeface="Helvetica Neue"/>
                <a:cs typeface="Helvetica Neue"/>
                <a:sym typeface="Helvetica Neue"/>
              </a:defRPr>
            </a:lvl1pPr>
            <a:lvl2pPr indent="0" lvl="1" marL="0" marR="0" rtl="0" algn="r">
              <a:spcBef>
                <a:spcPts val="0"/>
              </a:spcBef>
              <a:buNone/>
              <a:defRPr b="0" i="0" sz="2000" u="none" cap="none" strike="noStrike">
                <a:solidFill>
                  <a:srgbClr val="888888"/>
                </a:solidFill>
                <a:latin typeface="Helvetica Neue"/>
                <a:ea typeface="Helvetica Neue"/>
                <a:cs typeface="Helvetica Neue"/>
                <a:sym typeface="Helvetica Neue"/>
              </a:defRPr>
            </a:lvl2pPr>
            <a:lvl3pPr indent="0" lvl="2" marL="0" marR="0" rtl="0" algn="r">
              <a:spcBef>
                <a:spcPts val="0"/>
              </a:spcBef>
              <a:buNone/>
              <a:defRPr b="0" i="0" sz="2000" u="none" cap="none" strike="noStrike">
                <a:solidFill>
                  <a:srgbClr val="888888"/>
                </a:solidFill>
                <a:latin typeface="Helvetica Neue"/>
                <a:ea typeface="Helvetica Neue"/>
                <a:cs typeface="Helvetica Neue"/>
                <a:sym typeface="Helvetica Neue"/>
              </a:defRPr>
            </a:lvl3pPr>
            <a:lvl4pPr indent="0" lvl="3" marL="0" marR="0" rtl="0" algn="r">
              <a:spcBef>
                <a:spcPts val="0"/>
              </a:spcBef>
              <a:buNone/>
              <a:defRPr b="0" i="0" sz="2000" u="none" cap="none" strike="noStrike">
                <a:solidFill>
                  <a:srgbClr val="888888"/>
                </a:solidFill>
                <a:latin typeface="Helvetica Neue"/>
                <a:ea typeface="Helvetica Neue"/>
                <a:cs typeface="Helvetica Neue"/>
                <a:sym typeface="Helvetica Neue"/>
              </a:defRPr>
            </a:lvl4pPr>
            <a:lvl5pPr indent="0" lvl="4" marL="0" marR="0" rtl="0" algn="r">
              <a:spcBef>
                <a:spcPts val="0"/>
              </a:spcBef>
              <a:buNone/>
              <a:defRPr b="0" i="0" sz="2000" u="none" cap="none" strike="noStrike">
                <a:solidFill>
                  <a:srgbClr val="888888"/>
                </a:solidFill>
                <a:latin typeface="Helvetica Neue"/>
                <a:ea typeface="Helvetica Neue"/>
                <a:cs typeface="Helvetica Neue"/>
                <a:sym typeface="Helvetica Neue"/>
              </a:defRPr>
            </a:lvl5pPr>
            <a:lvl6pPr indent="0" lvl="5" marL="0" marR="0" rtl="0" algn="r">
              <a:spcBef>
                <a:spcPts val="0"/>
              </a:spcBef>
              <a:buNone/>
              <a:defRPr b="0" i="0" sz="2000" u="none" cap="none" strike="noStrike">
                <a:solidFill>
                  <a:srgbClr val="888888"/>
                </a:solidFill>
                <a:latin typeface="Helvetica Neue"/>
                <a:ea typeface="Helvetica Neue"/>
                <a:cs typeface="Helvetica Neue"/>
                <a:sym typeface="Helvetica Neue"/>
              </a:defRPr>
            </a:lvl6pPr>
            <a:lvl7pPr indent="0" lvl="6" marL="0" marR="0" rtl="0" algn="r">
              <a:spcBef>
                <a:spcPts val="0"/>
              </a:spcBef>
              <a:buNone/>
              <a:defRPr b="0" i="0" sz="2000" u="none" cap="none" strike="noStrike">
                <a:solidFill>
                  <a:srgbClr val="888888"/>
                </a:solidFill>
                <a:latin typeface="Helvetica Neue"/>
                <a:ea typeface="Helvetica Neue"/>
                <a:cs typeface="Helvetica Neue"/>
                <a:sym typeface="Helvetica Neue"/>
              </a:defRPr>
            </a:lvl7pPr>
            <a:lvl8pPr indent="0" lvl="7" marL="0" marR="0" rtl="0" algn="r">
              <a:spcBef>
                <a:spcPts val="0"/>
              </a:spcBef>
              <a:buNone/>
              <a:defRPr b="0" i="0" sz="2000" u="none" cap="none" strike="noStrike">
                <a:solidFill>
                  <a:srgbClr val="888888"/>
                </a:solidFill>
                <a:latin typeface="Helvetica Neue"/>
                <a:ea typeface="Helvetica Neue"/>
                <a:cs typeface="Helvetica Neue"/>
                <a:sym typeface="Helvetica Neue"/>
              </a:defRPr>
            </a:lvl8pPr>
            <a:lvl9pPr indent="0" lvl="8" marL="0" marR="0" rtl="0" algn="r">
              <a:spcBef>
                <a:spcPts val="0"/>
              </a:spcBef>
              <a:buNone/>
              <a:defRPr b="0" i="0" sz="2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2.png"/><Relationship Id="rId4" Type="http://schemas.openxmlformats.org/officeDocument/2006/relationships/image" Target="../media/image9.jpg"/><Relationship Id="rId5"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0.png"/><Relationship Id="rId13" Type="http://schemas.openxmlformats.org/officeDocument/2006/relationships/image" Target="../media/image62.png"/><Relationship Id="rId12"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6.png"/><Relationship Id="rId4" Type="http://schemas.openxmlformats.org/officeDocument/2006/relationships/image" Target="../media/image79.png"/><Relationship Id="rId9"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9.png"/><Relationship Id="rId8"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9.jpg"/><Relationship Id="rId5"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github.com/GemsLab/StrucEmbedding-GraphLibrary" TargetMode="External"/><Relationship Id="rId4" Type="http://schemas.openxmlformats.org/officeDocument/2006/relationships/image" Target="../media/image60.png"/><Relationship Id="rId5"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5.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4.png"/><Relationship Id="rId4" Type="http://schemas.openxmlformats.org/officeDocument/2006/relationships/image" Target="../media/image82.png"/><Relationship Id="rId5"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4.png"/><Relationship Id="rId4" Type="http://schemas.openxmlformats.org/officeDocument/2006/relationships/image" Target="../media/image82.png"/><Relationship Id="rId5"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4.png"/><Relationship Id="rId4" Type="http://schemas.openxmlformats.org/officeDocument/2006/relationships/image" Target="../media/image82.png"/><Relationship Id="rId5"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54.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6.png"/><Relationship Id="rId4" Type="http://schemas.openxmlformats.org/officeDocument/2006/relationships/image" Target="../media/image54.png"/><Relationship Id="rId5"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6.png"/><Relationship Id="rId4" Type="http://schemas.openxmlformats.org/officeDocument/2006/relationships/image" Target="../media/image81.png"/><Relationship Id="rId5" Type="http://schemas.openxmlformats.org/officeDocument/2006/relationships/image" Target="../media/image61.png"/><Relationship Id="rId6" Type="http://schemas.openxmlformats.org/officeDocument/2006/relationships/image" Target="../media/image54.png"/><Relationship Id="rId7"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8.png"/><Relationship Id="rId4" Type="http://schemas.openxmlformats.org/officeDocument/2006/relationships/image" Target="../media/image54.png"/><Relationship Id="rId5"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3.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3.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7.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11" Type="http://schemas.openxmlformats.org/officeDocument/2006/relationships/image" Target="../media/image15.jpg"/><Relationship Id="rId10" Type="http://schemas.openxmlformats.org/officeDocument/2006/relationships/image" Target="../media/image16.jpg"/><Relationship Id="rId13" Type="http://schemas.openxmlformats.org/officeDocument/2006/relationships/image" Target="../media/image25.png"/><Relationship Id="rId12"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2.jpg"/><Relationship Id="rId9" Type="http://schemas.openxmlformats.org/officeDocument/2006/relationships/image" Target="../media/image18.jpg"/><Relationship Id="rId15" Type="http://schemas.openxmlformats.org/officeDocument/2006/relationships/image" Target="../media/image45.png"/><Relationship Id="rId1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8.jpg"/><Relationship Id="rId7" Type="http://schemas.openxmlformats.org/officeDocument/2006/relationships/image" Target="../media/image11.png"/><Relationship Id="rId8"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1.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g"/><Relationship Id="rId4"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g"/><Relationship Id="rId4" Type="http://schemas.openxmlformats.org/officeDocument/2006/relationships/image" Target="../media/image54.png"/><Relationship Id="rId5" Type="http://schemas.openxmlformats.org/officeDocument/2006/relationships/image" Target="../media/image7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7.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8.pn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9.jpg"/><Relationship Id="rId7" Type="http://schemas.openxmlformats.org/officeDocument/2006/relationships/image" Target="../media/image34.jpg"/><Relationship Id="rId8" Type="http://schemas.openxmlformats.org/officeDocument/2006/relationships/image" Target="../media/image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hyperlink" Target="https://github.com/GemsLab/StrucEmbedding-GraphLibrary" TargetMode="External"/><Relationship Id="rId4" Type="http://schemas.openxmlformats.org/officeDocument/2006/relationships/image" Target="../media/image80.png"/><Relationship Id="rId5" Type="http://schemas.openxmlformats.org/officeDocument/2006/relationships/image" Target="../media/image6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3"/>
          <p:cNvPicPr preferRelativeResize="0"/>
          <p:nvPr/>
        </p:nvPicPr>
        <p:blipFill rotWithShape="1">
          <a:blip r:embed="rId3">
            <a:alphaModFix/>
          </a:blip>
          <a:srcRect b="19130" l="0" r="0" t="19729"/>
          <a:stretch/>
        </p:blipFill>
        <p:spPr>
          <a:xfrm>
            <a:off x="-1200" y="0"/>
            <a:ext cx="12192000" cy="6926851"/>
          </a:xfrm>
          <a:prstGeom prst="rect">
            <a:avLst/>
          </a:prstGeom>
          <a:noFill/>
          <a:ln>
            <a:noFill/>
          </a:ln>
        </p:spPr>
      </p:pic>
      <p:sp>
        <p:nvSpPr>
          <p:cNvPr id="93" name="Google Shape;93;p13"/>
          <p:cNvSpPr/>
          <p:nvPr/>
        </p:nvSpPr>
        <p:spPr>
          <a:xfrm>
            <a:off x="9400" y="68850"/>
            <a:ext cx="12192000" cy="6858000"/>
          </a:xfrm>
          <a:prstGeom prst="rect">
            <a:avLst/>
          </a:prstGeom>
          <a:gradFill>
            <a:gsLst>
              <a:gs pos="0">
                <a:srgbClr val="FFFFFF">
                  <a:alpha val="0"/>
                </a:srgbClr>
              </a:gs>
              <a:gs pos="100000">
                <a:srgbClr val="0000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txBox="1"/>
          <p:nvPr/>
        </p:nvSpPr>
        <p:spPr>
          <a:xfrm>
            <a:off x="1524001" y="6287417"/>
            <a:ext cx="7395508" cy="54724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7F7F7F"/>
              </a:solidFill>
              <a:latin typeface="Helvetica Neue"/>
              <a:ea typeface="Helvetica Neue"/>
              <a:cs typeface="Helvetica Neue"/>
              <a:sym typeface="Helvetica Neue"/>
            </a:endParaRPr>
          </a:p>
        </p:txBody>
      </p:sp>
      <p:sp>
        <p:nvSpPr>
          <p:cNvPr id="95" name="Google Shape;95;p13"/>
          <p:cNvSpPr txBox="1"/>
          <p:nvPr/>
        </p:nvSpPr>
        <p:spPr>
          <a:xfrm>
            <a:off x="1" y="2578648"/>
            <a:ext cx="12192000" cy="132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accent5"/>
                </a:solidFill>
                <a:latin typeface="Helvetica Neue"/>
                <a:ea typeface="Helvetica Neue"/>
                <a:cs typeface="Helvetica Neue"/>
                <a:sym typeface="Helvetica Neue"/>
              </a:rPr>
              <a:t>Network Embedding for Role Discovery: </a:t>
            </a:r>
            <a:endParaRPr sz="4000">
              <a:solidFill>
                <a:schemeClr val="accent5"/>
              </a:solidFill>
              <a:latin typeface="Helvetica Neue"/>
              <a:ea typeface="Helvetica Neue"/>
              <a:cs typeface="Helvetica Neue"/>
              <a:sym typeface="Helvetica Neue"/>
            </a:endParaRPr>
          </a:p>
          <a:p>
            <a:pPr indent="0" lvl="0" marL="0" marR="0" rtl="0" algn="ctr">
              <a:spcBef>
                <a:spcPts val="0"/>
              </a:spcBef>
              <a:spcAft>
                <a:spcPts val="0"/>
              </a:spcAft>
              <a:buNone/>
            </a:pPr>
            <a:r>
              <a:rPr lang="en-US" sz="4000">
                <a:solidFill>
                  <a:schemeClr val="accent5"/>
                </a:solidFill>
                <a:latin typeface="Helvetica Neue"/>
                <a:ea typeface="Helvetica Neue"/>
                <a:cs typeface="Helvetica Neue"/>
                <a:sym typeface="Helvetica Neue"/>
              </a:rPr>
              <a:t>Concepts, Tools, and Applications</a:t>
            </a:r>
            <a:endParaRPr sz="2000">
              <a:solidFill>
                <a:schemeClr val="accent5"/>
              </a:solidFill>
              <a:latin typeface="Helvetica Neue"/>
              <a:ea typeface="Helvetica Neue"/>
              <a:cs typeface="Helvetica Neue"/>
              <a:sym typeface="Helvetica Neue"/>
            </a:endParaRPr>
          </a:p>
        </p:txBody>
      </p:sp>
      <p:sp>
        <p:nvSpPr>
          <p:cNvPr id="96" name="Google Shape;96;p13"/>
          <p:cNvSpPr/>
          <p:nvPr/>
        </p:nvSpPr>
        <p:spPr>
          <a:xfrm>
            <a:off x="-212550" y="2774075"/>
            <a:ext cx="12614700" cy="1389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2800">
              <a:solidFill>
                <a:schemeClr val="dk1"/>
              </a:solidFill>
              <a:latin typeface="Helvetica Neue"/>
              <a:ea typeface="Helvetica Neue"/>
              <a:cs typeface="Helvetica Neue"/>
              <a:sym typeface="Helvetica Neue"/>
            </a:endParaRPr>
          </a:p>
        </p:txBody>
      </p:sp>
      <p:pic>
        <p:nvPicPr>
          <p:cNvPr id="97" name="Google Shape;97;p13"/>
          <p:cNvPicPr preferRelativeResize="0"/>
          <p:nvPr/>
        </p:nvPicPr>
        <p:blipFill rotWithShape="1">
          <a:blip r:embed="rId4">
            <a:alphaModFix/>
          </a:blip>
          <a:srcRect b="0" l="0" r="0" t="0"/>
          <a:stretch/>
        </p:blipFill>
        <p:spPr>
          <a:xfrm>
            <a:off x="268092" y="130133"/>
            <a:ext cx="5118912" cy="520200"/>
          </a:xfrm>
          <a:prstGeom prst="rect">
            <a:avLst/>
          </a:prstGeom>
          <a:noFill/>
          <a:ln>
            <a:noFill/>
          </a:ln>
        </p:spPr>
      </p:pic>
      <p:sp>
        <p:nvSpPr>
          <p:cNvPr id="98" name="Google Shape;98;p13"/>
          <p:cNvSpPr txBox="1"/>
          <p:nvPr>
            <p:ph idx="1" type="subTitle"/>
          </p:nvPr>
        </p:nvSpPr>
        <p:spPr>
          <a:xfrm>
            <a:off x="541606" y="3765365"/>
            <a:ext cx="11127600" cy="2754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2F2F2"/>
              </a:buClr>
              <a:buSzPts val="3060"/>
              <a:buFont typeface="Arial"/>
              <a:buNone/>
            </a:pPr>
            <a:r>
              <a:t/>
            </a:r>
            <a:endParaRPr sz="3060">
              <a:solidFill>
                <a:srgbClr val="F2F2F2"/>
              </a:solidFill>
            </a:endParaRPr>
          </a:p>
          <a:p>
            <a:pPr indent="0" lvl="0" marL="0" marR="0" rtl="0" algn="ctr">
              <a:lnSpc>
                <a:spcPct val="80000"/>
              </a:lnSpc>
              <a:spcBef>
                <a:spcPts val="0"/>
              </a:spcBef>
              <a:spcAft>
                <a:spcPts val="0"/>
              </a:spcAft>
              <a:buClr>
                <a:srgbClr val="F2F2F2"/>
              </a:buClr>
              <a:buSzPts val="3060"/>
              <a:buFont typeface="Arial"/>
              <a:buNone/>
            </a:pPr>
            <a:r>
              <a:t/>
            </a:r>
            <a:endParaRPr sz="3060">
              <a:solidFill>
                <a:srgbClr val="F2F2F2"/>
              </a:solidFill>
            </a:endParaRPr>
          </a:p>
          <a:p>
            <a:pPr indent="0" lvl="0" marL="0" marR="0" rtl="0" algn="ctr">
              <a:lnSpc>
                <a:spcPct val="80000"/>
              </a:lnSpc>
              <a:spcBef>
                <a:spcPts val="0"/>
              </a:spcBef>
              <a:spcAft>
                <a:spcPts val="0"/>
              </a:spcAft>
              <a:buClr>
                <a:srgbClr val="F2F2F2"/>
              </a:buClr>
              <a:buSzPts val="3060"/>
              <a:buFont typeface="Arial"/>
              <a:buNone/>
            </a:pPr>
            <a:r>
              <a:rPr lang="en-US" sz="3060">
                <a:solidFill>
                  <a:srgbClr val="F2F2F2"/>
                </a:solidFill>
              </a:rPr>
              <a:t>Mark Heimann, Junchen Jin, Danai Koutra</a:t>
            </a:r>
            <a:endParaRPr/>
          </a:p>
          <a:p>
            <a:pPr indent="0" lvl="0" marL="0" marR="0" rtl="0" algn="l">
              <a:lnSpc>
                <a:spcPct val="80000"/>
              </a:lnSpc>
              <a:spcBef>
                <a:spcPts val="544"/>
              </a:spcBef>
              <a:spcAft>
                <a:spcPts val="0"/>
              </a:spcAft>
              <a:buClr>
                <a:srgbClr val="D8D8D8"/>
              </a:buClr>
              <a:buSzPts val="2720"/>
              <a:buFont typeface="Arial"/>
              <a:buNone/>
            </a:pPr>
            <a:r>
              <a:t/>
            </a:r>
            <a:endParaRPr/>
          </a:p>
          <a:p>
            <a:pPr indent="0" lvl="0" marL="0" marR="0" rtl="0" algn="l">
              <a:lnSpc>
                <a:spcPct val="80000"/>
              </a:lnSpc>
              <a:spcBef>
                <a:spcPts val="221"/>
              </a:spcBef>
              <a:spcAft>
                <a:spcPts val="0"/>
              </a:spcAft>
              <a:buClr>
                <a:srgbClr val="888888"/>
              </a:buClr>
              <a:buSzPts val="1105"/>
              <a:buFont typeface="Arial"/>
              <a:buNone/>
            </a:pPr>
            <a:r>
              <a:t/>
            </a:r>
            <a:endParaRPr b="0" i="0" sz="1105" u="none" cap="none" strike="noStrike">
              <a:solidFill>
                <a:srgbClr val="BFBFBF"/>
              </a:solidFill>
              <a:latin typeface="Helvetica Neue"/>
              <a:ea typeface="Helvetica Neue"/>
              <a:cs typeface="Helvetica Neue"/>
              <a:sym typeface="Helvetica Neue"/>
            </a:endParaRPr>
          </a:p>
          <a:p>
            <a:pPr indent="0" lvl="0" marL="0" marR="0" rtl="0" algn="ctr">
              <a:lnSpc>
                <a:spcPct val="80000"/>
              </a:lnSpc>
              <a:spcBef>
                <a:spcPts val="544"/>
              </a:spcBef>
              <a:spcAft>
                <a:spcPts val="0"/>
              </a:spcAft>
              <a:buClr>
                <a:srgbClr val="888888"/>
              </a:buClr>
              <a:buSzPts val="2720"/>
              <a:buFont typeface="Arial"/>
              <a:buNone/>
            </a:pPr>
            <a:r>
              <a:t/>
            </a:r>
            <a:endParaRPr b="0" i="0" sz="2720" u="none" cap="none" strike="noStrike">
              <a:solidFill>
                <a:srgbClr val="BFBFBF"/>
              </a:solidFill>
              <a:latin typeface="Helvetica Neue"/>
              <a:ea typeface="Helvetica Neue"/>
              <a:cs typeface="Helvetica Neue"/>
              <a:sym typeface="Helvetica Neue"/>
            </a:endParaRPr>
          </a:p>
          <a:p>
            <a:pPr indent="0" lvl="0" marL="0" marR="0" rtl="0" algn="ctr">
              <a:lnSpc>
                <a:spcPct val="80000"/>
              </a:lnSpc>
              <a:spcBef>
                <a:spcPts val="476"/>
              </a:spcBef>
              <a:spcAft>
                <a:spcPts val="0"/>
              </a:spcAft>
              <a:buClr>
                <a:srgbClr val="BFBFBF"/>
              </a:buClr>
              <a:buSzPts val="2380"/>
              <a:buFont typeface="Arial"/>
              <a:buNone/>
            </a:pPr>
            <a:r>
              <a:rPr i="1" lang="en-US" sz="2380">
                <a:solidFill>
                  <a:srgbClr val="BFBFBF"/>
                </a:solidFill>
              </a:rPr>
              <a:t>SIAM International Conference on Data Mining</a:t>
            </a:r>
            <a:r>
              <a:rPr b="0" i="1" lang="en-US" sz="2380" u="none" cap="none" strike="noStrike">
                <a:solidFill>
                  <a:srgbClr val="BFBFBF"/>
                </a:solidFill>
                <a:latin typeface="Helvetica Neue"/>
                <a:ea typeface="Helvetica Neue"/>
                <a:cs typeface="Helvetica Neue"/>
                <a:sym typeface="Helvetica Neue"/>
              </a:rPr>
              <a:t>– </a:t>
            </a:r>
            <a:r>
              <a:rPr i="1" lang="en-US" sz="2380">
                <a:solidFill>
                  <a:srgbClr val="BFBFBF"/>
                </a:solidFill>
              </a:rPr>
              <a:t>April 30</a:t>
            </a:r>
            <a:r>
              <a:rPr b="0" i="1" lang="en-US" sz="2380" u="none" cap="none" strike="noStrike">
                <a:solidFill>
                  <a:srgbClr val="BFBFBF"/>
                </a:solidFill>
                <a:latin typeface="Helvetica Neue"/>
                <a:ea typeface="Helvetica Neue"/>
                <a:cs typeface="Helvetica Neue"/>
                <a:sym typeface="Helvetica Neue"/>
              </a:rPr>
              <a:t>, 20</a:t>
            </a:r>
            <a:r>
              <a:rPr i="1" lang="en-US" sz="2380">
                <a:solidFill>
                  <a:srgbClr val="BFBFBF"/>
                </a:solidFill>
              </a:rPr>
              <a:t>22</a:t>
            </a:r>
            <a:endParaRPr/>
          </a:p>
        </p:txBody>
      </p:sp>
      <p:pic>
        <p:nvPicPr>
          <p:cNvPr id="99" name="Google Shape;99;p13"/>
          <p:cNvPicPr preferRelativeResize="0"/>
          <p:nvPr/>
        </p:nvPicPr>
        <p:blipFill>
          <a:blip r:embed="rId5">
            <a:alphaModFix/>
          </a:blip>
          <a:stretch>
            <a:fillRect/>
          </a:stretch>
        </p:blipFill>
        <p:spPr>
          <a:xfrm>
            <a:off x="10131626" y="68850"/>
            <a:ext cx="1830125" cy="581475"/>
          </a:xfrm>
          <a:prstGeom prst="rect">
            <a:avLst/>
          </a:prstGeom>
          <a:noFill/>
          <a:ln>
            <a:noFill/>
          </a:ln>
        </p:spPr>
      </p:pic>
      <p:pic>
        <p:nvPicPr>
          <p:cNvPr id="100" name="Google Shape;100;p13"/>
          <p:cNvPicPr preferRelativeResize="0"/>
          <p:nvPr/>
        </p:nvPicPr>
        <p:blipFill rotWithShape="1">
          <a:blip r:embed="rId6">
            <a:alphaModFix/>
          </a:blip>
          <a:srcRect b="38521" l="0" r="0" t="30954"/>
          <a:stretch/>
        </p:blipFill>
        <p:spPr>
          <a:xfrm>
            <a:off x="9182100" y="625575"/>
            <a:ext cx="2857500" cy="581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2"/>
          <p:cNvSpPr txBox="1"/>
          <p:nvPr>
            <p:ph type="title"/>
          </p:nvPr>
        </p:nvSpPr>
        <p:spPr>
          <a:xfrm>
            <a:off x="609600" y="23400"/>
            <a:ext cx="10972800" cy="1580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(Local) </a:t>
            </a:r>
            <a:r>
              <a:rPr lang="en-US"/>
              <a:t>Clustering Coefficient</a:t>
            </a:r>
            <a:endParaRPr/>
          </a:p>
        </p:txBody>
      </p:sp>
      <p:sp>
        <p:nvSpPr>
          <p:cNvPr id="228" name="Google Shape;228;p22"/>
          <p:cNvSpPr txBox="1"/>
          <p:nvPr>
            <p:ph idx="1" type="body"/>
          </p:nvPr>
        </p:nvSpPr>
        <p:spPr>
          <a:xfrm>
            <a:off x="609600" y="1775474"/>
            <a:ext cx="10972800" cy="43506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chemeClr val="accent6"/>
                </a:solidFill>
              </a:rPr>
              <a:t>Proportion of triangles in neighborhood</a:t>
            </a:r>
            <a:endParaRPr>
              <a:solidFill>
                <a:schemeClr val="accent6"/>
              </a:solidFill>
            </a:endParaRPr>
          </a:p>
          <a:p>
            <a:pPr indent="-406400" lvl="0" marL="457200" rtl="0" algn="l">
              <a:spcBef>
                <a:spcPts val="560"/>
              </a:spcBef>
              <a:spcAft>
                <a:spcPts val="0"/>
              </a:spcAft>
              <a:buClr>
                <a:schemeClr val="lt1"/>
              </a:buClr>
              <a:buSzPts val="2800"/>
              <a:buChar char="•"/>
            </a:pPr>
            <a:r>
              <a:rPr lang="en-US"/>
              <a:t>Tells how clique-like the node’s neighborhood is</a:t>
            </a:r>
            <a:endParaRPr/>
          </a:p>
        </p:txBody>
      </p:sp>
      <p:sp>
        <p:nvSpPr>
          <p:cNvPr id="229" name="Google Shape;229;p2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30" name="Google Shape;230;p22"/>
          <p:cNvSpPr/>
          <p:nvPr/>
        </p:nvSpPr>
        <p:spPr>
          <a:xfrm>
            <a:off x="1927850" y="5234800"/>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2</a:t>
            </a:r>
            <a:endParaRPr/>
          </a:p>
        </p:txBody>
      </p:sp>
      <p:sp>
        <p:nvSpPr>
          <p:cNvPr id="231" name="Google Shape;231;p22"/>
          <p:cNvSpPr/>
          <p:nvPr/>
        </p:nvSpPr>
        <p:spPr>
          <a:xfrm>
            <a:off x="3034100" y="48523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3</a:t>
            </a:r>
            <a:endParaRPr/>
          </a:p>
        </p:txBody>
      </p:sp>
      <p:sp>
        <p:nvSpPr>
          <p:cNvPr id="232" name="Google Shape;232;p22"/>
          <p:cNvSpPr/>
          <p:nvPr/>
        </p:nvSpPr>
        <p:spPr>
          <a:xfrm>
            <a:off x="3491300" y="35569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4</a:t>
            </a:r>
            <a:endParaRPr/>
          </a:p>
        </p:txBody>
      </p:sp>
      <p:cxnSp>
        <p:nvCxnSpPr>
          <p:cNvPr id="233" name="Google Shape;233;p22"/>
          <p:cNvCxnSpPr>
            <a:stCxn id="234" idx="7"/>
            <a:endCxn id="232" idx="2"/>
          </p:cNvCxnSpPr>
          <p:nvPr/>
        </p:nvCxnSpPr>
        <p:spPr>
          <a:xfrm flipH="1" rot="10800000">
            <a:off x="2768760" y="3793747"/>
            <a:ext cx="722400" cy="518400"/>
          </a:xfrm>
          <a:prstGeom prst="straightConnector1">
            <a:avLst/>
          </a:prstGeom>
          <a:noFill/>
          <a:ln cap="flat" cmpd="sng" w="28575">
            <a:solidFill>
              <a:srgbClr val="999999"/>
            </a:solidFill>
            <a:prstDash val="solid"/>
            <a:round/>
            <a:headEnd len="med" w="med" type="none"/>
            <a:tailEnd len="med" w="med" type="none"/>
          </a:ln>
        </p:spPr>
      </p:cxnSp>
      <p:cxnSp>
        <p:nvCxnSpPr>
          <p:cNvPr id="235" name="Google Shape;235;p22"/>
          <p:cNvCxnSpPr>
            <a:stCxn id="234" idx="5"/>
            <a:endCxn id="231" idx="1"/>
          </p:cNvCxnSpPr>
          <p:nvPr/>
        </p:nvCxnSpPr>
        <p:spPr>
          <a:xfrm>
            <a:off x="2768760" y="4647103"/>
            <a:ext cx="337500" cy="274500"/>
          </a:xfrm>
          <a:prstGeom prst="straightConnector1">
            <a:avLst/>
          </a:prstGeom>
          <a:noFill/>
          <a:ln cap="flat" cmpd="sng" w="28575">
            <a:solidFill>
              <a:srgbClr val="999999"/>
            </a:solidFill>
            <a:prstDash val="solid"/>
            <a:round/>
            <a:headEnd len="med" w="med" type="none"/>
            <a:tailEnd len="med" w="med" type="none"/>
          </a:ln>
        </p:spPr>
      </p:cxnSp>
      <p:sp>
        <p:nvSpPr>
          <p:cNvPr id="234" name="Google Shape;234;p22"/>
          <p:cNvSpPr/>
          <p:nvPr/>
        </p:nvSpPr>
        <p:spPr>
          <a:xfrm>
            <a:off x="2348300" y="42427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a:t>
            </a:r>
            <a:endParaRPr/>
          </a:p>
        </p:txBody>
      </p:sp>
      <p:cxnSp>
        <p:nvCxnSpPr>
          <p:cNvPr id="236" name="Google Shape;236;p22"/>
          <p:cNvCxnSpPr>
            <a:stCxn id="230" idx="0"/>
            <a:endCxn id="234" idx="3"/>
          </p:cNvCxnSpPr>
          <p:nvPr/>
        </p:nvCxnSpPr>
        <p:spPr>
          <a:xfrm flipH="1" rot="10800000">
            <a:off x="2174150" y="4647100"/>
            <a:ext cx="246300" cy="587700"/>
          </a:xfrm>
          <a:prstGeom prst="straightConnector1">
            <a:avLst/>
          </a:prstGeom>
          <a:noFill/>
          <a:ln cap="flat" cmpd="sng" w="28575">
            <a:solidFill>
              <a:srgbClr val="999999"/>
            </a:solidFill>
            <a:prstDash val="solid"/>
            <a:round/>
            <a:headEnd len="med" w="med" type="none"/>
            <a:tailEnd len="med" w="med" type="none"/>
          </a:ln>
        </p:spPr>
      </p:cxnSp>
      <p:cxnSp>
        <p:nvCxnSpPr>
          <p:cNvPr id="237" name="Google Shape;237;p22"/>
          <p:cNvCxnSpPr>
            <a:stCxn id="230" idx="6"/>
            <a:endCxn id="231" idx="3"/>
          </p:cNvCxnSpPr>
          <p:nvPr/>
        </p:nvCxnSpPr>
        <p:spPr>
          <a:xfrm flipH="1" rot="10800000">
            <a:off x="2420450" y="5256850"/>
            <a:ext cx="685800" cy="214800"/>
          </a:xfrm>
          <a:prstGeom prst="straightConnector1">
            <a:avLst/>
          </a:prstGeom>
          <a:noFill/>
          <a:ln cap="flat" cmpd="sng" w="28575">
            <a:solidFill>
              <a:srgbClr val="999999"/>
            </a:solidFill>
            <a:prstDash val="solid"/>
            <a:round/>
            <a:headEnd len="med" w="med" type="none"/>
            <a:tailEnd len="med" w="med" type="none"/>
          </a:ln>
        </p:spPr>
      </p:cxnSp>
      <p:sp>
        <p:nvSpPr>
          <p:cNvPr id="238" name="Google Shape;238;p22"/>
          <p:cNvSpPr txBox="1"/>
          <p:nvPr/>
        </p:nvSpPr>
        <p:spPr>
          <a:xfrm>
            <a:off x="609600" y="3985125"/>
            <a:ext cx="1564500" cy="146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CC(v</a:t>
            </a:r>
            <a:r>
              <a:rPr baseline="-25000" lang="en-US" sz="1800">
                <a:solidFill>
                  <a:schemeClr val="lt1"/>
                </a:solidFill>
                <a:latin typeface="Helvetica Neue"/>
                <a:ea typeface="Helvetica Neue"/>
                <a:cs typeface="Helvetica Neue"/>
                <a:sym typeface="Helvetica Neue"/>
              </a:rPr>
              <a:t>1</a:t>
            </a:r>
            <a:r>
              <a:rPr lang="en-US" sz="1800">
                <a:solidFill>
                  <a:schemeClr val="lt1"/>
                </a:solidFill>
                <a:latin typeface="Helvetica Neue"/>
                <a:ea typeface="Helvetica Neue"/>
                <a:cs typeface="Helvetica Neue"/>
                <a:sym typeface="Helvetica Neue"/>
              </a:rPr>
              <a:t>) = ⅓  </a:t>
            </a:r>
            <a:endParaRPr sz="1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a:solidFill>
                  <a:schemeClr val="lt1"/>
                </a:solidFill>
                <a:latin typeface="Helvetica Neue"/>
                <a:ea typeface="Helvetica Neue"/>
                <a:cs typeface="Helvetica Neue"/>
                <a:sym typeface="Helvetica Neue"/>
              </a:rPr>
              <a:t>1 triangle </a:t>
            </a:r>
            <a:r>
              <a:rPr lang="en-US">
                <a:solidFill>
                  <a:srgbClr val="BFBFBF"/>
                </a:solidFill>
                <a:latin typeface="Helvetica Neue"/>
                <a:ea typeface="Helvetica Neue"/>
                <a:cs typeface="Helvetica Neue"/>
                <a:sym typeface="Helvetica Neue"/>
              </a:rPr>
              <a:t>(1-2-3) </a:t>
            </a:r>
            <a:r>
              <a:rPr lang="en-US">
                <a:solidFill>
                  <a:schemeClr val="lt1"/>
                </a:solidFill>
                <a:latin typeface="Helvetica Neue"/>
                <a:ea typeface="Helvetica Neue"/>
                <a:cs typeface="Helvetica Neue"/>
                <a:sym typeface="Helvetica Neue"/>
              </a:rPr>
              <a:t>out of 3 possible: </a:t>
            </a:r>
            <a:r>
              <a:rPr lang="en-US">
                <a:solidFill>
                  <a:srgbClr val="BFBFBF"/>
                </a:solidFill>
                <a:latin typeface="Helvetica Neue"/>
                <a:ea typeface="Helvetica Neue"/>
                <a:cs typeface="Helvetica Neue"/>
                <a:sym typeface="Helvetica Neue"/>
              </a:rPr>
              <a:t>(1-2-3, 1-2-4, 1-3-4)</a:t>
            </a:r>
            <a:endParaRPr>
              <a:solidFill>
                <a:srgbClr val="BFBFBF"/>
              </a:solidFill>
              <a:latin typeface="Helvetica Neue"/>
              <a:ea typeface="Helvetica Neue"/>
              <a:cs typeface="Helvetica Neue"/>
              <a:sym typeface="Helvetica Neue"/>
            </a:endParaRPr>
          </a:p>
        </p:txBody>
      </p:sp>
      <p:pic>
        <p:nvPicPr>
          <p:cNvPr id="239" name="Google Shape;239;p22"/>
          <p:cNvPicPr preferRelativeResize="0"/>
          <p:nvPr/>
        </p:nvPicPr>
        <p:blipFill>
          <a:blip r:embed="rId3">
            <a:alphaModFix/>
          </a:blip>
          <a:stretch>
            <a:fillRect/>
          </a:stretch>
        </p:blipFill>
        <p:spPr>
          <a:xfrm>
            <a:off x="5504225" y="3869950"/>
            <a:ext cx="4526725" cy="1125563"/>
          </a:xfrm>
          <a:prstGeom prst="rect">
            <a:avLst/>
          </a:prstGeom>
          <a:noFill/>
          <a:ln cap="flat" cmpd="sng" w="19050">
            <a:solidFill>
              <a:schemeClr val="accent6"/>
            </a:solidFill>
            <a:prstDash val="solid"/>
            <a:round/>
            <a:headEnd len="sm" w="sm" type="none"/>
            <a:tailEnd len="sm" w="sm" type="none"/>
          </a:ln>
        </p:spPr>
      </p:pic>
      <p:sp>
        <p:nvSpPr>
          <p:cNvPr id="240" name="Google Shape;240;p22"/>
          <p:cNvSpPr txBox="1"/>
          <p:nvPr/>
        </p:nvSpPr>
        <p:spPr>
          <a:xfrm>
            <a:off x="8106200" y="3041013"/>
            <a:ext cx="385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lt1"/>
                </a:solidFill>
                <a:latin typeface="Helvetica Neue"/>
                <a:ea typeface="Helvetica Neue"/>
                <a:cs typeface="Helvetica Neue"/>
                <a:sym typeface="Helvetica Neue"/>
              </a:rPr>
              <a:t># of triangles in u’s neighborhood</a:t>
            </a:r>
            <a:endParaRPr sz="2100">
              <a:solidFill>
                <a:schemeClr val="lt1"/>
              </a:solidFill>
              <a:latin typeface="Helvetica Neue"/>
              <a:ea typeface="Helvetica Neue"/>
              <a:cs typeface="Helvetica Neue"/>
              <a:sym typeface="Helvetica Neue"/>
            </a:endParaRPr>
          </a:p>
        </p:txBody>
      </p:sp>
      <p:cxnSp>
        <p:nvCxnSpPr>
          <p:cNvPr id="241" name="Google Shape;241;p22"/>
          <p:cNvCxnSpPr/>
          <p:nvPr/>
        </p:nvCxnSpPr>
        <p:spPr>
          <a:xfrm flipH="1" rot="10800000">
            <a:off x="7669913" y="3565413"/>
            <a:ext cx="347700" cy="392100"/>
          </a:xfrm>
          <a:prstGeom prst="straightConnector1">
            <a:avLst/>
          </a:prstGeom>
          <a:noFill/>
          <a:ln cap="flat" cmpd="sng" w="19050">
            <a:solidFill>
              <a:schemeClr val="accent5"/>
            </a:solidFill>
            <a:prstDash val="solid"/>
            <a:round/>
            <a:headEnd len="med" w="med" type="none"/>
            <a:tailEnd len="med" w="med" type="triangle"/>
          </a:ln>
        </p:spPr>
      </p:cxnSp>
      <p:sp>
        <p:nvSpPr>
          <p:cNvPr id="242" name="Google Shape;242;p22"/>
          <p:cNvSpPr txBox="1"/>
          <p:nvPr/>
        </p:nvSpPr>
        <p:spPr>
          <a:xfrm>
            <a:off x="8030000" y="5156825"/>
            <a:ext cx="1775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lt1"/>
                </a:solidFill>
                <a:latin typeface="Helvetica Neue"/>
                <a:ea typeface="Helvetica Neue"/>
                <a:cs typeface="Helvetica Neue"/>
                <a:sym typeface="Helvetica Neue"/>
              </a:rPr>
              <a:t># of possible triangles</a:t>
            </a:r>
            <a:endParaRPr sz="2100">
              <a:solidFill>
                <a:schemeClr val="lt1"/>
              </a:solidFill>
              <a:latin typeface="Helvetica Neue"/>
              <a:ea typeface="Helvetica Neue"/>
              <a:cs typeface="Helvetica Neue"/>
              <a:sym typeface="Helvetica Neue"/>
            </a:endParaRPr>
          </a:p>
        </p:txBody>
      </p:sp>
      <p:cxnSp>
        <p:nvCxnSpPr>
          <p:cNvPr id="243" name="Google Shape;243;p22"/>
          <p:cNvCxnSpPr/>
          <p:nvPr/>
        </p:nvCxnSpPr>
        <p:spPr>
          <a:xfrm>
            <a:off x="7712525" y="4900063"/>
            <a:ext cx="262500" cy="530700"/>
          </a:xfrm>
          <a:prstGeom prst="straightConnector1">
            <a:avLst/>
          </a:prstGeom>
          <a:noFill/>
          <a:ln cap="flat" cmpd="sng" w="19050">
            <a:solidFill>
              <a:srgbClr val="4BACC6"/>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3"/>
          <p:cNvSpPr txBox="1"/>
          <p:nvPr>
            <p:ph type="title"/>
          </p:nvPr>
        </p:nvSpPr>
        <p:spPr>
          <a:xfrm>
            <a:off x="609600" y="1758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Betweenness Centrality</a:t>
            </a:r>
            <a:endParaRPr/>
          </a:p>
        </p:txBody>
      </p:sp>
      <p:sp>
        <p:nvSpPr>
          <p:cNvPr id="250" name="Google Shape;250;p23"/>
          <p:cNvSpPr txBox="1"/>
          <p:nvPr>
            <p:ph idx="1" type="body"/>
          </p:nvPr>
        </p:nvSpPr>
        <p:spPr>
          <a:xfrm>
            <a:off x="609600" y="1062976"/>
            <a:ext cx="10972800" cy="16884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t/>
            </a:r>
            <a:endParaRPr/>
          </a:p>
          <a:p>
            <a:pPr indent="0" lvl="0" marL="0" rtl="0" algn="l">
              <a:spcBef>
                <a:spcPts val="560"/>
              </a:spcBef>
              <a:spcAft>
                <a:spcPts val="0"/>
              </a:spcAft>
              <a:buNone/>
            </a:pPr>
            <a:r>
              <a:rPr lang="en-US">
                <a:solidFill>
                  <a:schemeClr val="accent6"/>
                </a:solidFill>
              </a:rPr>
              <a:t>Portion of shortest paths going through node </a:t>
            </a:r>
            <a:endParaRPr>
              <a:solidFill>
                <a:schemeClr val="accent6"/>
              </a:solidFill>
            </a:endParaRPr>
          </a:p>
          <a:p>
            <a:pPr indent="-406400" lvl="0" marL="457200" rtl="0" algn="l">
              <a:spcBef>
                <a:spcPts val="560"/>
              </a:spcBef>
              <a:spcAft>
                <a:spcPts val="0"/>
              </a:spcAft>
              <a:buClr>
                <a:schemeClr val="lt1"/>
              </a:buClr>
              <a:buSzPts val="2800"/>
              <a:buChar char="•"/>
            </a:pPr>
            <a:r>
              <a:rPr lang="en-US"/>
              <a:t>Measures the “monitoring” role of the node</a:t>
            </a:r>
            <a:endParaRPr/>
          </a:p>
          <a:p>
            <a:pPr indent="-406400" lvl="0" marL="457200" rtl="0" algn="l">
              <a:spcBef>
                <a:spcPts val="0"/>
              </a:spcBef>
              <a:spcAft>
                <a:spcPts val="0"/>
              </a:spcAft>
              <a:buSzPts val="2800"/>
              <a:buChar char="•"/>
            </a:pPr>
            <a:r>
              <a:rPr lang="en-US"/>
              <a:t>High centrality means the node is essential for passing information through the network</a:t>
            </a:r>
            <a:endParaRPr/>
          </a:p>
          <a:p>
            <a:pPr indent="-406400" lvl="0" marL="457200" rtl="0" algn="l">
              <a:spcBef>
                <a:spcPts val="0"/>
              </a:spcBef>
              <a:spcAft>
                <a:spcPts val="0"/>
              </a:spcAft>
              <a:buClr>
                <a:schemeClr val="lt1"/>
              </a:buClr>
              <a:buSzPts val="2800"/>
              <a:buChar char="•"/>
            </a:pPr>
            <a:r>
              <a:rPr lang="en-US"/>
              <a:t>More global, also more expensive to compute</a:t>
            </a:r>
            <a:endParaRPr/>
          </a:p>
          <a:p>
            <a:pPr indent="0" lvl="0" marL="0" rtl="0" algn="l">
              <a:spcBef>
                <a:spcPts val="560"/>
              </a:spcBef>
              <a:spcAft>
                <a:spcPts val="0"/>
              </a:spcAft>
              <a:buNone/>
            </a:pPr>
            <a:r>
              <a:rPr lang="en-US"/>
              <a:t>				</a:t>
            </a:r>
            <a:endParaRPr sz="2400"/>
          </a:p>
          <a:p>
            <a:pPr indent="0" lvl="0" marL="0" rtl="0" algn="l">
              <a:spcBef>
                <a:spcPts val="560"/>
              </a:spcBef>
              <a:spcAft>
                <a:spcPts val="0"/>
              </a:spcAft>
              <a:buNone/>
            </a:pPr>
            <a:r>
              <a:t/>
            </a:r>
            <a:endParaRPr/>
          </a:p>
        </p:txBody>
      </p:sp>
      <p:sp>
        <p:nvSpPr>
          <p:cNvPr id="251" name="Google Shape;251;p2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2" name="Google Shape;252;p23"/>
          <p:cNvPicPr preferRelativeResize="0"/>
          <p:nvPr/>
        </p:nvPicPr>
        <p:blipFill>
          <a:blip r:embed="rId3">
            <a:alphaModFix/>
          </a:blip>
          <a:stretch>
            <a:fillRect/>
          </a:stretch>
        </p:blipFill>
        <p:spPr>
          <a:xfrm>
            <a:off x="8725626" y="3203926"/>
            <a:ext cx="2996600" cy="2996575"/>
          </a:xfrm>
          <a:prstGeom prst="rect">
            <a:avLst/>
          </a:prstGeom>
          <a:noFill/>
          <a:ln>
            <a:noFill/>
          </a:ln>
        </p:spPr>
      </p:pic>
      <p:pic>
        <p:nvPicPr>
          <p:cNvPr id="253" name="Google Shape;253;p23"/>
          <p:cNvPicPr preferRelativeResize="0"/>
          <p:nvPr/>
        </p:nvPicPr>
        <p:blipFill>
          <a:blip r:embed="rId4">
            <a:alphaModFix/>
          </a:blip>
          <a:stretch>
            <a:fillRect/>
          </a:stretch>
        </p:blipFill>
        <p:spPr>
          <a:xfrm>
            <a:off x="1658962" y="4366950"/>
            <a:ext cx="4822925" cy="1001482"/>
          </a:xfrm>
          <a:prstGeom prst="rect">
            <a:avLst/>
          </a:prstGeom>
          <a:noFill/>
          <a:ln cap="flat" cmpd="sng" w="19050">
            <a:solidFill>
              <a:schemeClr val="accent6"/>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PageRank</a:t>
            </a:r>
            <a:endParaRPr/>
          </a:p>
        </p:txBody>
      </p:sp>
      <p:sp>
        <p:nvSpPr>
          <p:cNvPr id="260" name="Google Shape;260;p24"/>
          <p:cNvSpPr txBox="1"/>
          <p:nvPr>
            <p:ph idx="1" type="body"/>
          </p:nvPr>
        </p:nvSpPr>
        <p:spPr>
          <a:xfrm>
            <a:off x="609600" y="1367774"/>
            <a:ext cx="10972800" cy="26151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chemeClr val="accent6"/>
                </a:solidFill>
              </a:rPr>
              <a:t>Iterative computation of influence/importance scores</a:t>
            </a:r>
            <a:r>
              <a:rPr lang="en-US">
                <a:solidFill>
                  <a:schemeClr val="accent6"/>
                </a:solidFill>
              </a:rPr>
              <a:t> </a:t>
            </a:r>
            <a:endParaRPr>
              <a:solidFill>
                <a:schemeClr val="accent6"/>
              </a:solidFill>
            </a:endParaRPr>
          </a:p>
          <a:p>
            <a:pPr indent="-400050" lvl="0" marL="457200" rtl="0" algn="l">
              <a:spcBef>
                <a:spcPts val="560"/>
              </a:spcBef>
              <a:spcAft>
                <a:spcPts val="0"/>
              </a:spcAft>
              <a:buSzPts val="2700"/>
              <a:buChar char="•"/>
            </a:pPr>
            <a:r>
              <a:rPr lang="en-US" sz="2700"/>
              <a:t>More influential nodes are linked to by other influential nodes</a:t>
            </a:r>
            <a:endParaRPr sz="2700"/>
          </a:p>
          <a:p>
            <a:pPr indent="-400050" lvl="0" marL="457200" rtl="0" algn="l">
              <a:spcBef>
                <a:spcPts val="0"/>
              </a:spcBef>
              <a:spcAft>
                <a:spcPts val="0"/>
              </a:spcAft>
              <a:buSzPts val="2700"/>
              <a:buChar char="•"/>
            </a:pPr>
            <a:r>
              <a:rPr lang="en-US" sz="2700"/>
              <a:t>Links count more the fewer of them a node sends out</a:t>
            </a:r>
            <a:endParaRPr sz="2700"/>
          </a:p>
          <a:p>
            <a:pPr indent="0" lvl="0" marL="0" rtl="0" algn="l">
              <a:spcBef>
                <a:spcPts val="560"/>
              </a:spcBef>
              <a:spcAft>
                <a:spcPts val="0"/>
              </a:spcAft>
              <a:buNone/>
            </a:pPr>
            <a:r>
              <a:t/>
            </a:r>
            <a:endParaRPr i="1"/>
          </a:p>
          <a:p>
            <a:pPr indent="457200" lvl="0" marL="0" rtl="0" algn="l">
              <a:spcBef>
                <a:spcPts val="560"/>
              </a:spcBef>
              <a:spcAft>
                <a:spcPts val="0"/>
              </a:spcAft>
              <a:buNone/>
            </a:pPr>
            <a:r>
              <a:t/>
            </a:r>
            <a:endParaRPr i="1">
              <a:solidFill>
                <a:schemeClr val="accent5"/>
              </a:solidFill>
            </a:endParaRPr>
          </a:p>
          <a:p>
            <a:pPr indent="457200" lvl="0" marL="0" rtl="0" algn="l">
              <a:spcBef>
                <a:spcPts val="560"/>
              </a:spcBef>
              <a:spcAft>
                <a:spcPts val="0"/>
              </a:spcAft>
              <a:buNone/>
            </a:pPr>
            <a:r>
              <a:t/>
            </a:r>
            <a:endParaRPr>
              <a:solidFill>
                <a:schemeClr val="accent5"/>
              </a:solidFill>
            </a:endParaRPr>
          </a:p>
          <a:p>
            <a:pPr indent="0" lvl="0" marL="0" rtl="0" algn="l">
              <a:spcBef>
                <a:spcPts val="560"/>
              </a:spcBef>
              <a:spcAft>
                <a:spcPts val="0"/>
              </a:spcAft>
              <a:buNone/>
            </a:pPr>
            <a:r>
              <a:rPr lang="en-US"/>
              <a:t>				</a:t>
            </a:r>
            <a:endParaRPr sz="2400"/>
          </a:p>
          <a:p>
            <a:pPr indent="0" lvl="0" marL="0" rtl="0" algn="l">
              <a:spcBef>
                <a:spcPts val="560"/>
              </a:spcBef>
              <a:spcAft>
                <a:spcPts val="0"/>
              </a:spcAft>
              <a:buNone/>
            </a:pPr>
            <a:r>
              <a:t/>
            </a:r>
            <a:endParaRPr/>
          </a:p>
        </p:txBody>
      </p:sp>
      <p:sp>
        <p:nvSpPr>
          <p:cNvPr id="261" name="Google Shape;261;p2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2" name="Google Shape;262;p24"/>
          <p:cNvPicPr preferRelativeResize="0"/>
          <p:nvPr/>
        </p:nvPicPr>
        <p:blipFill>
          <a:blip r:embed="rId3">
            <a:alphaModFix/>
          </a:blip>
          <a:stretch>
            <a:fillRect/>
          </a:stretch>
        </p:blipFill>
        <p:spPr>
          <a:xfrm>
            <a:off x="7729350" y="3159602"/>
            <a:ext cx="3853049" cy="2989732"/>
          </a:xfrm>
          <a:prstGeom prst="rect">
            <a:avLst/>
          </a:prstGeom>
          <a:noFill/>
          <a:ln>
            <a:noFill/>
          </a:ln>
        </p:spPr>
      </p:pic>
      <p:pic>
        <p:nvPicPr>
          <p:cNvPr id="263" name="Google Shape;263;p24"/>
          <p:cNvPicPr preferRelativeResize="0"/>
          <p:nvPr/>
        </p:nvPicPr>
        <p:blipFill>
          <a:blip r:embed="rId4">
            <a:alphaModFix/>
          </a:blip>
          <a:stretch>
            <a:fillRect/>
          </a:stretch>
        </p:blipFill>
        <p:spPr>
          <a:xfrm>
            <a:off x="990600" y="3721825"/>
            <a:ext cx="5939725" cy="881012"/>
          </a:xfrm>
          <a:prstGeom prst="rect">
            <a:avLst/>
          </a:prstGeom>
          <a:noFill/>
          <a:ln cap="flat" cmpd="sng" w="19050">
            <a:solidFill>
              <a:schemeClr val="accent6"/>
            </a:solidFill>
            <a:prstDash val="solid"/>
            <a:round/>
            <a:headEnd len="sm" w="sm" type="none"/>
            <a:tailEnd len="sm" w="sm" type="none"/>
          </a:ln>
        </p:spPr>
      </p:pic>
      <p:sp>
        <p:nvSpPr>
          <p:cNvPr id="264" name="Google Shape;264;p24"/>
          <p:cNvSpPr txBox="1"/>
          <p:nvPr/>
        </p:nvSpPr>
        <p:spPr>
          <a:xfrm>
            <a:off x="2502700" y="4817700"/>
            <a:ext cx="20850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lt1"/>
                </a:solidFill>
                <a:latin typeface="Helvetica Neue"/>
                <a:ea typeface="Helvetica Neue"/>
                <a:cs typeface="Helvetica Neue"/>
                <a:sym typeface="Helvetica Neue"/>
              </a:rPr>
              <a:t>with prob δ</a:t>
            </a:r>
            <a:endParaRPr sz="19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1900">
                <a:solidFill>
                  <a:schemeClr val="lt1"/>
                </a:solidFill>
                <a:latin typeface="Helvetica Neue"/>
                <a:ea typeface="Helvetica Neue"/>
                <a:cs typeface="Helvetica Neue"/>
                <a:sym typeface="Helvetica Neue"/>
              </a:rPr>
              <a:t>follow a link at random</a:t>
            </a:r>
            <a:endParaRPr sz="19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t/>
            </a:r>
            <a:endParaRPr sz="1900">
              <a:solidFill>
                <a:schemeClr val="lt1"/>
              </a:solidFill>
              <a:latin typeface="Helvetica Neue"/>
              <a:ea typeface="Helvetica Neue"/>
              <a:cs typeface="Helvetica Neue"/>
              <a:sym typeface="Helvetica Neue"/>
            </a:endParaRPr>
          </a:p>
        </p:txBody>
      </p:sp>
      <p:sp>
        <p:nvSpPr>
          <p:cNvPr id="265" name="Google Shape;265;p24"/>
          <p:cNvSpPr txBox="1"/>
          <p:nvPr/>
        </p:nvSpPr>
        <p:spPr>
          <a:xfrm>
            <a:off x="5199775" y="4817700"/>
            <a:ext cx="20850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lt1"/>
                </a:solidFill>
                <a:latin typeface="Helvetica Neue"/>
                <a:ea typeface="Helvetica Neue"/>
                <a:cs typeface="Helvetica Neue"/>
                <a:sym typeface="Helvetica Neue"/>
              </a:rPr>
              <a:t>with prob 1-δ</a:t>
            </a:r>
            <a:endParaRPr sz="19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US" sz="1900">
                <a:solidFill>
                  <a:schemeClr val="lt1"/>
                </a:solidFill>
                <a:latin typeface="Helvetica Neue"/>
                <a:ea typeface="Helvetica Neue"/>
                <a:cs typeface="Helvetica Neue"/>
                <a:sym typeface="Helvetica Neue"/>
              </a:rPr>
              <a:t>teleport to a random node</a:t>
            </a:r>
            <a:endParaRPr sz="19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t/>
            </a:r>
            <a:endParaRPr sz="1900">
              <a:solidFill>
                <a:schemeClr val="lt1"/>
              </a:solidFill>
              <a:latin typeface="Helvetica Neue"/>
              <a:ea typeface="Helvetica Neue"/>
              <a:cs typeface="Helvetica Neue"/>
              <a:sym typeface="Helvetica Neue"/>
            </a:endParaRPr>
          </a:p>
        </p:txBody>
      </p:sp>
      <p:pic>
        <p:nvPicPr>
          <p:cNvPr id="266" name="Google Shape;266;p24"/>
          <p:cNvPicPr preferRelativeResize="0"/>
          <p:nvPr/>
        </p:nvPicPr>
        <p:blipFill>
          <a:blip r:embed="rId5">
            <a:alphaModFix/>
          </a:blip>
          <a:stretch>
            <a:fillRect/>
          </a:stretch>
        </p:blipFill>
        <p:spPr>
          <a:xfrm>
            <a:off x="10624650" y="128012"/>
            <a:ext cx="1457325" cy="495300"/>
          </a:xfrm>
          <a:prstGeom prst="rect">
            <a:avLst/>
          </a:prstGeom>
          <a:noFill/>
          <a:ln>
            <a:noFill/>
          </a:ln>
        </p:spPr>
      </p:pic>
      <p:sp>
        <p:nvSpPr>
          <p:cNvPr id="267" name="Google Shape;267;p24"/>
          <p:cNvSpPr/>
          <p:nvPr/>
        </p:nvSpPr>
        <p:spPr>
          <a:xfrm rot="5400000">
            <a:off x="3614150" y="3516350"/>
            <a:ext cx="202800" cy="2551800"/>
          </a:xfrm>
          <a:prstGeom prst="rightBrace">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4"/>
          <p:cNvSpPr/>
          <p:nvPr/>
        </p:nvSpPr>
        <p:spPr>
          <a:xfrm rot="5400000">
            <a:off x="6329425" y="4233650"/>
            <a:ext cx="202800" cy="1117200"/>
          </a:xfrm>
          <a:prstGeom prst="rightBrace">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p:txBody>
      </p:sp>
      <p:sp>
        <p:nvSpPr>
          <p:cNvPr id="275" name="Google Shape;275;p2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6" name="Google Shape;276;p25"/>
          <p:cNvSpPr/>
          <p:nvPr/>
        </p:nvSpPr>
        <p:spPr>
          <a:xfrm>
            <a:off x="719250" y="2646575"/>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chemeClr val="lt1"/>
              </a:buClr>
              <a:buSzPts val="1820"/>
              <a:buChar char="✧"/>
            </a:pPr>
            <a:r>
              <a:rPr b="1" lang="en-US"/>
              <a:t>Structural roles in </a:t>
            </a:r>
            <a:endParaRPr b="1"/>
          </a:p>
          <a:p>
            <a:pPr indent="-381000" lvl="2" marL="1371600" rtl="0" algn="l">
              <a:spcBef>
                <a:spcPts val="0"/>
              </a:spcBef>
              <a:spcAft>
                <a:spcPts val="0"/>
              </a:spcAft>
              <a:buClr>
                <a:schemeClr val="lt1"/>
              </a:buClr>
              <a:buSzPts val="2400"/>
              <a:buChar char="▪"/>
            </a:pPr>
            <a:r>
              <a:rPr b="1" lang="en-US"/>
              <a:t>network science</a:t>
            </a:r>
            <a:endParaRPr b="1"/>
          </a:p>
          <a:p>
            <a:pPr indent="-381000" lvl="2" marL="1371600" rtl="0" algn="l">
              <a:spcBef>
                <a:spcPts val="0"/>
              </a:spcBef>
              <a:spcAft>
                <a:spcPts val="0"/>
              </a:spcAft>
              <a:buClr>
                <a:schemeClr val="lt1"/>
              </a:buClr>
              <a:buSzPts val="2400"/>
              <a:buChar char="▪"/>
            </a:pPr>
            <a:r>
              <a:rPr lang="en-US"/>
              <a:t>mathematical sociology</a:t>
            </a:r>
            <a:endParaRPr/>
          </a:p>
          <a:p>
            <a:pPr indent="-344169" lvl="1" marL="914400" rtl="0" algn="l">
              <a:spcBef>
                <a:spcPts val="0"/>
              </a:spcBef>
              <a:spcAft>
                <a:spcPts val="0"/>
              </a:spcAft>
              <a:buClr>
                <a:schemeClr val="lt1"/>
              </a:buClr>
              <a:buSzPts val="1820"/>
              <a:buChar char="✧"/>
            </a:pPr>
            <a:r>
              <a:rPr lang="en-US"/>
              <a:t>Structural or role-based embedding methods</a:t>
            </a:r>
            <a:endParaRPr/>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6"/>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Which Parts of a Network are Similar?</a:t>
            </a:r>
            <a:endParaRPr/>
          </a:p>
        </p:txBody>
      </p:sp>
      <p:sp>
        <p:nvSpPr>
          <p:cNvPr id="284" name="Google Shape;284;p26"/>
          <p:cNvSpPr txBox="1"/>
          <p:nvPr>
            <p:ph idx="1" type="body"/>
          </p:nvPr>
        </p:nvSpPr>
        <p:spPr>
          <a:xfrm>
            <a:off x="609599" y="1139164"/>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Similarity based on node connectivity</a:t>
            </a:r>
            <a:endParaRPr/>
          </a:p>
          <a:p>
            <a:pPr indent="-406400" lvl="0" marL="457200" rtl="0" algn="l">
              <a:spcBef>
                <a:spcPts val="560"/>
              </a:spcBef>
              <a:spcAft>
                <a:spcPts val="0"/>
              </a:spcAft>
              <a:buSzPts val="2800"/>
              <a:buChar char="-"/>
            </a:pPr>
            <a:r>
              <a:rPr lang="en-US"/>
              <a:t>Indirect as well as direct!</a:t>
            </a:r>
            <a:endParaRPr/>
          </a:p>
          <a:p>
            <a:pPr indent="-406400" lvl="0" marL="457200" rtl="0" algn="l">
              <a:spcBef>
                <a:spcPts val="0"/>
              </a:spcBef>
              <a:spcAft>
                <a:spcPts val="0"/>
              </a:spcAft>
              <a:buSzPts val="2800"/>
              <a:buChar char="-"/>
            </a:pPr>
            <a:r>
              <a:rPr lang="en-US"/>
              <a:t>As opposed to high disconnection</a:t>
            </a:r>
            <a:endParaRPr/>
          </a:p>
        </p:txBody>
      </p:sp>
      <p:sp>
        <p:nvSpPr>
          <p:cNvPr id="285" name="Google Shape;285;p2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6" name="Google Shape;286;p26"/>
          <p:cNvSpPr/>
          <p:nvPr/>
        </p:nvSpPr>
        <p:spPr>
          <a:xfrm>
            <a:off x="3942600" y="2923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p:nvPr/>
        </p:nvSpPr>
        <p:spPr>
          <a:xfrm>
            <a:off x="3790200" y="3990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p:nvPr/>
        </p:nvSpPr>
        <p:spPr>
          <a:xfrm>
            <a:off x="5161800" y="4143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p:nvPr/>
        </p:nvSpPr>
        <p:spPr>
          <a:xfrm>
            <a:off x="4171200" y="5286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6"/>
          <p:cNvSpPr/>
          <p:nvPr/>
        </p:nvSpPr>
        <p:spPr>
          <a:xfrm>
            <a:off x="6228600" y="42955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a:off x="6838200" y="5209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6609600" y="3000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a:off x="8286000" y="3304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6"/>
          <p:cNvSpPr/>
          <p:nvPr/>
        </p:nvSpPr>
        <p:spPr>
          <a:xfrm>
            <a:off x="8362200" y="42193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a:off x="2342400" y="4066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26"/>
          <p:cNvCxnSpPr>
            <a:stCxn id="295" idx="7"/>
            <a:endCxn id="286" idx="3"/>
          </p:cNvCxnSpPr>
          <p:nvPr/>
        </p:nvCxnSpPr>
        <p:spPr>
          <a:xfrm flipH="1" rot="10800000">
            <a:off x="2591296" y="3172704"/>
            <a:ext cx="1394100" cy="936900"/>
          </a:xfrm>
          <a:prstGeom prst="straightConnector1">
            <a:avLst/>
          </a:prstGeom>
          <a:noFill/>
          <a:ln cap="flat" cmpd="sng" w="28575">
            <a:solidFill>
              <a:schemeClr val="lt2"/>
            </a:solidFill>
            <a:prstDash val="solid"/>
            <a:round/>
            <a:headEnd len="med" w="med" type="none"/>
            <a:tailEnd len="med" w="med" type="none"/>
          </a:ln>
        </p:spPr>
      </p:cxnSp>
      <p:cxnSp>
        <p:nvCxnSpPr>
          <p:cNvPr id="297" name="Google Shape;297;p26"/>
          <p:cNvCxnSpPr>
            <a:stCxn id="295" idx="6"/>
            <a:endCxn id="287" idx="2"/>
          </p:cNvCxnSpPr>
          <p:nvPr/>
        </p:nvCxnSpPr>
        <p:spPr>
          <a:xfrm flipH="1" rot="10800000">
            <a:off x="2634000" y="4136500"/>
            <a:ext cx="1156200" cy="76200"/>
          </a:xfrm>
          <a:prstGeom prst="straightConnector1">
            <a:avLst/>
          </a:prstGeom>
          <a:noFill/>
          <a:ln cap="flat" cmpd="sng" w="28575">
            <a:solidFill>
              <a:schemeClr val="lt2"/>
            </a:solidFill>
            <a:prstDash val="solid"/>
            <a:round/>
            <a:headEnd len="med" w="med" type="none"/>
            <a:tailEnd len="med" w="med" type="none"/>
          </a:ln>
        </p:spPr>
      </p:cxnSp>
      <p:cxnSp>
        <p:nvCxnSpPr>
          <p:cNvPr id="298" name="Google Shape;298;p26"/>
          <p:cNvCxnSpPr>
            <a:stCxn id="287" idx="5"/>
            <a:endCxn id="289" idx="1"/>
          </p:cNvCxnSpPr>
          <p:nvPr/>
        </p:nvCxnSpPr>
        <p:spPr>
          <a:xfrm>
            <a:off x="4039096" y="42395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299" name="Google Shape;299;p26"/>
          <p:cNvCxnSpPr>
            <a:stCxn id="287" idx="6"/>
            <a:endCxn id="288" idx="2"/>
          </p:cNvCxnSpPr>
          <p:nvPr/>
        </p:nvCxnSpPr>
        <p:spPr>
          <a:xfrm>
            <a:off x="4081800" y="4136500"/>
            <a:ext cx="1080000" cy="152400"/>
          </a:xfrm>
          <a:prstGeom prst="straightConnector1">
            <a:avLst/>
          </a:prstGeom>
          <a:noFill/>
          <a:ln cap="flat" cmpd="sng" w="28575">
            <a:solidFill>
              <a:schemeClr val="lt2"/>
            </a:solidFill>
            <a:prstDash val="solid"/>
            <a:round/>
            <a:headEnd len="med" w="med" type="none"/>
            <a:tailEnd len="med" w="med" type="none"/>
          </a:ln>
        </p:spPr>
      </p:cxnSp>
      <p:cxnSp>
        <p:nvCxnSpPr>
          <p:cNvPr id="300" name="Google Shape;300;p26"/>
          <p:cNvCxnSpPr>
            <a:stCxn id="288" idx="6"/>
            <a:endCxn id="290" idx="2"/>
          </p:cNvCxnSpPr>
          <p:nvPr/>
        </p:nvCxnSpPr>
        <p:spPr>
          <a:xfrm>
            <a:off x="5453400" y="4288900"/>
            <a:ext cx="775200" cy="152400"/>
          </a:xfrm>
          <a:prstGeom prst="straightConnector1">
            <a:avLst/>
          </a:prstGeom>
          <a:noFill/>
          <a:ln cap="flat" cmpd="sng" w="28575">
            <a:solidFill>
              <a:schemeClr val="lt2"/>
            </a:solidFill>
            <a:prstDash val="solid"/>
            <a:round/>
            <a:headEnd len="med" w="med" type="none"/>
            <a:tailEnd len="med" w="med" type="none"/>
          </a:ln>
        </p:spPr>
      </p:cxnSp>
      <p:cxnSp>
        <p:nvCxnSpPr>
          <p:cNvPr id="301" name="Google Shape;301;p26"/>
          <p:cNvCxnSpPr>
            <a:stCxn id="295" idx="5"/>
            <a:endCxn id="289" idx="2"/>
          </p:cNvCxnSpPr>
          <p:nvPr/>
        </p:nvCxnSpPr>
        <p:spPr>
          <a:xfrm>
            <a:off x="2591296" y="4315796"/>
            <a:ext cx="1579800" cy="1116000"/>
          </a:xfrm>
          <a:prstGeom prst="straightConnector1">
            <a:avLst/>
          </a:prstGeom>
          <a:noFill/>
          <a:ln cap="flat" cmpd="sng" w="28575">
            <a:solidFill>
              <a:schemeClr val="lt2"/>
            </a:solidFill>
            <a:prstDash val="solid"/>
            <a:round/>
            <a:headEnd len="med" w="med" type="none"/>
            <a:tailEnd len="med" w="med" type="none"/>
          </a:ln>
        </p:spPr>
      </p:cxnSp>
      <p:cxnSp>
        <p:nvCxnSpPr>
          <p:cNvPr id="302" name="Google Shape;302;p26"/>
          <p:cNvCxnSpPr>
            <a:stCxn id="292" idx="3"/>
            <a:endCxn id="290" idx="7"/>
          </p:cNvCxnSpPr>
          <p:nvPr/>
        </p:nvCxnSpPr>
        <p:spPr>
          <a:xfrm flipH="1">
            <a:off x="6477404" y="32489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303" name="Google Shape;303;p26"/>
          <p:cNvCxnSpPr>
            <a:stCxn id="291" idx="1"/>
            <a:endCxn id="290" idx="5"/>
          </p:cNvCxnSpPr>
          <p:nvPr/>
        </p:nvCxnSpPr>
        <p:spPr>
          <a:xfrm rot="10800000">
            <a:off x="6477404" y="4544304"/>
            <a:ext cx="403500" cy="708300"/>
          </a:xfrm>
          <a:prstGeom prst="straightConnector1">
            <a:avLst/>
          </a:prstGeom>
          <a:noFill/>
          <a:ln cap="flat" cmpd="sng" w="28575">
            <a:solidFill>
              <a:schemeClr val="lt2"/>
            </a:solidFill>
            <a:prstDash val="solid"/>
            <a:round/>
            <a:headEnd len="med" w="med" type="none"/>
            <a:tailEnd len="med" w="med" type="none"/>
          </a:ln>
        </p:spPr>
      </p:cxnSp>
      <p:cxnSp>
        <p:nvCxnSpPr>
          <p:cNvPr id="304" name="Google Shape;304;p26"/>
          <p:cNvCxnSpPr>
            <a:stCxn id="294" idx="3"/>
            <a:endCxn id="291" idx="6"/>
          </p:cNvCxnSpPr>
          <p:nvPr/>
        </p:nvCxnSpPr>
        <p:spPr>
          <a:xfrm flipH="1">
            <a:off x="7129904" y="4468196"/>
            <a:ext cx="1275000" cy="887400"/>
          </a:xfrm>
          <a:prstGeom prst="straightConnector1">
            <a:avLst/>
          </a:prstGeom>
          <a:noFill/>
          <a:ln cap="flat" cmpd="sng" w="28575">
            <a:solidFill>
              <a:schemeClr val="lt2"/>
            </a:solidFill>
            <a:prstDash val="solid"/>
            <a:round/>
            <a:headEnd len="med" w="med" type="none"/>
            <a:tailEnd len="med" w="med" type="none"/>
          </a:ln>
        </p:spPr>
      </p:cxnSp>
      <p:cxnSp>
        <p:nvCxnSpPr>
          <p:cNvPr id="305" name="Google Shape;305;p26"/>
          <p:cNvCxnSpPr>
            <a:stCxn id="293" idx="1"/>
            <a:endCxn id="292" idx="6"/>
          </p:cNvCxnSpPr>
          <p:nvPr/>
        </p:nvCxnSpPr>
        <p:spPr>
          <a:xfrm rot="10800000">
            <a:off x="6901304" y="3146004"/>
            <a:ext cx="1427400" cy="201600"/>
          </a:xfrm>
          <a:prstGeom prst="straightConnector1">
            <a:avLst/>
          </a:prstGeom>
          <a:noFill/>
          <a:ln cap="flat" cmpd="sng" w="28575">
            <a:solidFill>
              <a:schemeClr val="lt2"/>
            </a:solidFill>
            <a:prstDash val="solid"/>
            <a:round/>
            <a:headEnd len="med" w="med" type="none"/>
            <a:tailEnd len="med" w="med" type="none"/>
          </a:ln>
        </p:spPr>
      </p:cxnSp>
      <p:cxnSp>
        <p:nvCxnSpPr>
          <p:cNvPr id="306" name="Google Shape;306;p26"/>
          <p:cNvCxnSpPr>
            <a:stCxn id="293" idx="3"/>
            <a:endCxn id="291" idx="7"/>
          </p:cNvCxnSpPr>
          <p:nvPr/>
        </p:nvCxnSpPr>
        <p:spPr>
          <a:xfrm flipH="1">
            <a:off x="7087004" y="3553796"/>
            <a:ext cx="1241700" cy="1698900"/>
          </a:xfrm>
          <a:prstGeom prst="straightConnector1">
            <a:avLst/>
          </a:prstGeom>
          <a:noFill/>
          <a:ln cap="flat" cmpd="sng" w="28575">
            <a:solidFill>
              <a:schemeClr val="lt2"/>
            </a:solidFill>
            <a:prstDash val="solid"/>
            <a:round/>
            <a:headEnd len="med" w="med" type="none"/>
            <a:tailEnd len="med" w="med" type="none"/>
          </a:ln>
        </p:spPr>
      </p:cxnSp>
      <p:cxnSp>
        <p:nvCxnSpPr>
          <p:cNvPr id="307" name="Google Shape;307;p26"/>
          <p:cNvCxnSpPr>
            <a:stCxn id="294" idx="2"/>
            <a:endCxn id="292" idx="5"/>
          </p:cNvCxnSpPr>
          <p:nvPr/>
        </p:nvCxnSpPr>
        <p:spPr>
          <a:xfrm rot="10800000">
            <a:off x="6858600" y="3249100"/>
            <a:ext cx="1503600" cy="1116000"/>
          </a:xfrm>
          <a:prstGeom prst="straightConnector1">
            <a:avLst/>
          </a:prstGeom>
          <a:noFill/>
          <a:ln cap="flat" cmpd="sng" w="28575">
            <a:solidFill>
              <a:schemeClr val="lt2"/>
            </a:solidFill>
            <a:prstDash val="solid"/>
            <a:round/>
            <a:headEnd len="med" w="med" type="none"/>
            <a:tailEnd len="med" w="med" type="none"/>
          </a:ln>
        </p:spPr>
      </p:cxnSp>
      <p:sp>
        <p:nvSpPr>
          <p:cNvPr id="308" name="Google Shape;308;p26"/>
          <p:cNvSpPr/>
          <p:nvPr/>
        </p:nvSpPr>
        <p:spPr>
          <a:xfrm>
            <a:off x="5085600" y="3228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9" name="Google Shape;309;p26"/>
          <p:cNvCxnSpPr>
            <a:stCxn id="287" idx="7"/>
            <a:endCxn id="308" idx="3"/>
          </p:cNvCxnSpPr>
          <p:nvPr/>
        </p:nvCxnSpPr>
        <p:spPr>
          <a:xfrm flipH="1" rot="10800000">
            <a:off x="4039096" y="3477504"/>
            <a:ext cx="1089300" cy="555900"/>
          </a:xfrm>
          <a:prstGeom prst="straightConnector1">
            <a:avLst/>
          </a:prstGeom>
          <a:noFill/>
          <a:ln cap="flat" cmpd="sng" w="28575">
            <a:solidFill>
              <a:schemeClr val="lt2"/>
            </a:solidFill>
            <a:prstDash val="solid"/>
            <a:round/>
            <a:headEnd len="med" w="med" type="none"/>
            <a:tailEnd len="med" w="med" type="none"/>
          </a:ln>
        </p:spPr>
      </p:cxnSp>
      <p:cxnSp>
        <p:nvCxnSpPr>
          <p:cNvPr id="310" name="Google Shape;310;p26"/>
          <p:cNvCxnSpPr>
            <a:stCxn id="293" idx="2"/>
            <a:endCxn id="290" idx="6"/>
          </p:cNvCxnSpPr>
          <p:nvPr/>
        </p:nvCxnSpPr>
        <p:spPr>
          <a:xfrm flipH="1">
            <a:off x="6520200" y="3450700"/>
            <a:ext cx="1765800" cy="990600"/>
          </a:xfrm>
          <a:prstGeom prst="straightConnector1">
            <a:avLst/>
          </a:prstGeom>
          <a:noFill/>
          <a:ln cap="flat" cmpd="sng" w="28575">
            <a:solidFill>
              <a:schemeClr val="lt2"/>
            </a:solidFill>
            <a:prstDash val="solid"/>
            <a:round/>
            <a:headEnd len="med" w="med" type="none"/>
            <a:tailEnd len="med" w="med" type="none"/>
          </a:ln>
        </p:spPr>
      </p:cxnSp>
      <p:cxnSp>
        <p:nvCxnSpPr>
          <p:cNvPr id="311" name="Google Shape;311;p26"/>
          <p:cNvCxnSpPr>
            <a:stCxn id="308" idx="5"/>
            <a:endCxn id="290" idx="1"/>
          </p:cNvCxnSpPr>
          <p:nvPr/>
        </p:nvCxnSpPr>
        <p:spPr>
          <a:xfrm>
            <a:off x="5334496" y="3477596"/>
            <a:ext cx="936900" cy="860700"/>
          </a:xfrm>
          <a:prstGeom prst="straightConnector1">
            <a:avLst/>
          </a:prstGeom>
          <a:noFill/>
          <a:ln cap="flat" cmpd="sng" w="28575">
            <a:solidFill>
              <a:schemeClr val="lt2"/>
            </a:solidFill>
            <a:prstDash val="solid"/>
            <a:round/>
            <a:headEnd len="med" w="med" type="none"/>
            <a:tailEnd len="med" w="med" type="none"/>
          </a:ln>
        </p:spPr>
      </p:cxnSp>
      <p:cxnSp>
        <p:nvCxnSpPr>
          <p:cNvPr id="312" name="Google Shape;312;p26"/>
          <p:cNvCxnSpPr>
            <a:stCxn id="288" idx="0"/>
            <a:endCxn id="308" idx="4"/>
          </p:cNvCxnSpPr>
          <p:nvPr/>
        </p:nvCxnSpPr>
        <p:spPr>
          <a:xfrm rot="10800000">
            <a:off x="5231400" y="3520300"/>
            <a:ext cx="76200" cy="622800"/>
          </a:xfrm>
          <a:prstGeom prst="straightConnector1">
            <a:avLst/>
          </a:prstGeom>
          <a:noFill/>
          <a:ln cap="flat" cmpd="sng" w="28575">
            <a:solidFill>
              <a:schemeClr val="lt2"/>
            </a:solidFill>
            <a:prstDash val="solid"/>
            <a:round/>
            <a:headEnd len="med" w="med" type="none"/>
            <a:tailEnd len="med" w="med" type="none"/>
          </a:ln>
        </p:spPr>
      </p:cxnSp>
      <p:cxnSp>
        <p:nvCxnSpPr>
          <p:cNvPr id="313" name="Google Shape;313;p26"/>
          <p:cNvCxnSpPr>
            <a:stCxn id="308" idx="6"/>
            <a:endCxn id="292" idx="2"/>
          </p:cNvCxnSpPr>
          <p:nvPr/>
        </p:nvCxnSpPr>
        <p:spPr>
          <a:xfrm flipH="1" rot="10800000">
            <a:off x="5377200" y="3145900"/>
            <a:ext cx="1232400" cy="228600"/>
          </a:xfrm>
          <a:prstGeom prst="straightConnector1">
            <a:avLst/>
          </a:prstGeom>
          <a:noFill/>
          <a:ln cap="flat" cmpd="sng" w="28575">
            <a:solidFill>
              <a:schemeClr val="lt2"/>
            </a:solidFill>
            <a:prstDash val="solid"/>
            <a:round/>
            <a:headEnd len="med" w="med" type="none"/>
            <a:tailEnd len="med" w="med" type="none"/>
          </a:ln>
        </p:spPr>
      </p:cxnSp>
      <p:sp>
        <p:nvSpPr>
          <p:cNvPr id="314" name="Google Shape;314;p26"/>
          <p:cNvSpPr/>
          <p:nvPr/>
        </p:nvSpPr>
        <p:spPr>
          <a:xfrm flipH="1" rot="6052663">
            <a:off x="3049710" y="3152749"/>
            <a:ext cx="1996676" cy="969207"/>
          </a:xfrm>
          <a:prstGeom prst="ellipse">
            <a:avLst/>
          </a:prstGeom>
          <a:solidFill>
            <a:srgbClr val="8CB3E3">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6"/>
          <p:cNvSpPr/>
          <p:nvPr/>
        </p:nvSpPr>
        <p:spPr>
          <a:xfrm>
            <a:off x="568125" y="1244450"/>
            <a:ext cx="6333300" cy="503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p:nvPr/>
        </p:nvSpPr>
        <p:spPr>
          <a:xfrm flipH="1" rot="10368867">
            <a:off x="2160233" y="3700621"/>
            <a:ext cx="2360035" cy="859858"/>
          </a:xfrm>
          <a:prstGeom prst="ellipse">
            <a:avLst/>
          </a:prstGeom>
          <a:solidFill>
            <a:srgbClr val="8CB3E3">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
          <p:cNvSpPr/>
          <p:nvPr/>
        </p:nvSpPr>
        <p:spPr>
          <a:xfrm>
            <a:off x="720525" y="1777850"/>
            <a:ext cx="6333300" cy="503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6"/>
          <p:cNvSpPr/>
          <p:nvPr/>
        </p:nvSpPr>
        <p:spPr>
          <a:xfrm>
            <a:off x="796725" y="2158850"/>
            <a:ext cx="6333300" cy="503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26"/>
          <p:cNvGrpSpPr/>
          <p:nvPr/>
        </p:nvGrpSpPr>
        <p:grpSpPr>
          <a:xfrm>
            <a:off x="3520967" y="3742425"/>
            <a:ext cx="5569283" cy="1094796"/>
            <a:chOff x="3520967" y="3742425"/>
            <a:chExt cx="5569283" cy="1094796"/>
          </a:xfrm>
        </p:grpSpPr>
        <p:sp>
          <p:nvSpPr>
            <p:cNvPr id="320" name="Google Shape;320;p26"/>
            <p:cNvSpPr/>
            <p:nvPr/>
          </p:nvSpPr>
          <p:spPr>
            <a:xfrm flipH="1" rot="-9831650">
              <a:off x="8154933" y="3936314"/>
              <a:ext cx="840734" cy="799814"/>
            </a:xfrm>
            <a:prstGeom prst="ellipse">
              <a:avLst/>
            </a:prstGeom>
            <a:solidFill>
              <a:srgbClr val="FF9900">
                <a:alpha val="2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6"/>
            <p:cNvSpPr/>
            <p:nvPr/>
          </p:nvSpPr>
          <p:spPr>
            <a:xfrm flipH="1" rot="10369220">
              <a:off x="3565758" y="3788195"/>
              <a:ext cx="780117" cy="771260"/>
            </a:xfrm>
            <a:prstGeom prst="ellipse">
              <a:avLst/>
            </a:prstGeom>
            <a:solidFill>
              <a:srgbClr val="8CB3E3">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1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1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1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7"/>
          <p:cNvSpPr txBox="1"/>
          <p:nvPr>
            <p:ph type="title"/>
          </p:nvPr>
        </p:nvSpPr>
        <p:spPr>
          <a:xfrm>
            <a:off x="0" y="23400"/>
            <a:ext cx="11917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Can We Learn from Network Similarity?</a:t>
            </a:r>
            <a:endParaRPr/>
          </a:p>
        </p:txBody>
      </p:sp>
      <p:sp>
        <p:nvSpPr>
          <p:cNvPr id="328" name="Google Shape;328;p27"/>
          <p:cNvSpPr txBox="1"/>
          <p:nvPr>
            <p:ph idx="1" type="body"/>
          </p:nvPr>
        </p:nvSpPr>
        <p:spPr>
          <a:xfrm>
            <a:off x="609599" y="1139164"/>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POV: this network models a company’s internal communication</a:t>
            </a:r>
            <a:endParaRPr/>
          </a:p>
        </p:txBody>
      </p:sp>
      <p:sp>
        <p:nvSpPr>
          <p:cNvPr id="329" name="Google Shape;329;p2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0" name="Google Shape;330;p27"/>
          <p:cNvSpPr/>
          <p:nvPr/>
        </p:nvSpPr>
        <p:spPr>
          <a:xfrm>
            <a:off x="3942600" y="2923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a:off x="3790200" y="3990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a:off x="5161800" y="4143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a:off x="4171200" y="5286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a:off x="6228600" y="42955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a:off x="6838200" y="5209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a:off x="6609600" y="3000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p:nvPr/>
        </p:nvSpPr>
        <p:spPr>
          <a:xfrm>
            <a:off x="8286000" y="3304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a:off x="8362200" y="42193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p:nvPr/>
        </p:nvSpPr>
        <p:spPr>
          <a:xfrm>
            <a:off x="2342400" y="4066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0" name="Google Shape;340;p27"/>
          <p:cNvCxnSpPr>
            <a:stCxn id="339" idx="7"/>
            <a:endCxn id="330" idx="3"/>
          </p:cNvCxnSpPr>
          <p:nvPr/>
        </p:nvCxnSpPr>
        <p:spPr>
          <a:xfrm flipH="1" rot="10800000">
            <a:off x="2591296" y="3172704"/>
            <a:ext cx="1394100" cy="936900"/>
          </a:xfrm>
          <a:prstGeom prst="straightConnector1">
            <a:avLst/>
          </a:prstGeom>
          <a:noFill/>
          <a:ln cap="flat" cmpd="sng" w="28575">
            <a:solidFill>
              <a:schemeClr val="lt2"/>
            </a:solidFill>
            <a:prstDash val="solid"/>
            <a:round/>
            <a:headEnd len="med" w="med" type="none"/>
            <a:tailEnd len="med" w="med" type="none"/>
          </a:ln>
        </p:spPr>
      </p:cxnSp>
      <p:cxnSp>
        <p:nvCxnSpPr>
          <p:cNvPr id="341" name="Google Shape;341;p27"/>
          <p:cNvCxnSpPr>
            <a:stCxn id="339" idx="6"/>
            <a:endCxn id="331" idx="2"/>
          </p:cNvCxnSpPr>
          <p:nvPr/>
        </p:nvCxnSpPr>
        <p:spPr>
          <a:xfrm flipH="1" rot="10800000">
            <a:off x="2634000" y="4136500"/>
            <a:ext cx="1156200" cy="76200"/>
          </a:xfrm>
          <a:prstGeom prst="straightConnector1">
            <a:avLst/>
          </a:prstGeom>
          <a:noFill/>
          <a:ln cap="flat" cmpd="sng" w="28575">
            <a:solidFill>
              <a:schemeClr val="lt2"/>
            </a:solidFill>
            <a:prstDash val="solid"/>
            <a:round/>
            <a:headEnd len="med" w="med" type="none"/>
            <a:tailEnd len="med" w="med" type="none"/>
          </a:ln>
        </p:spPr>
      </p:cxnSp>
      <p:cxnSp>
        <p:nvCxnSpPr>
          <p:cNvPr id="342" name="Google Shape;342;p27"/>
          <p:cNvCxnSpPr>
            <a:stCxn id="331" idx="5"/>
            <a:endCxn id="333" idx="1"/>
          </p:cNvCxnSpPr>
          <p:nvPr/>
        </p:nvCxnSpPr>
        <p:spPr>
          <a:xfrm>
            <a:off x="4039096" y="42395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343" name="Google Shape;343;p27"/>
          <p:cNvCxnSpPr>
            <a:stCxn id="331" idx="6"/>
            <a:endCxn id="332" idx="2"/>
          </p:cNvCxnSpPr>
          <p:nvPr/>
        </p:nvCxnSpPr>
        <p:spPr>
          <a:xfrm>
            <a:off x="4081800" y="4136500"/>
            <a:ext cx="1080000" cy="152400"/>
          </a:xfrm>
          <a:prstGeom prst="straightConnector1">
            <a:avLst/>
          </a:prstGeom>
          <a:noFill/>
          <a:ln cap="flat" cmpd="sng" w="28575">
            <a:solidFill>
              <a:schemeClr val="lt2"/>
            </a:solidFill>
            <a:prstDash val="solid"/>
            <a:round/>
            <a:headEnd len="med" w="med" type="none"/>
            <a:tailEnd len="med" w="med" type="none"/>
          </a:ln>
        </p:spPr>
      </p:cxnSp>
      <p:cxnSp>
        <p:nvCxnSpPr>
          <p:cNvPr id="344" name="Google Shape;344;p27"/>
          <p:cNvCxnSpPr>
            <a:stCxn id="332" idx="6"/>
            <a:endCxn id="334" idx="2"/>
          </p:cNvCxnSpPr>
          <p:nvPr/>
        </p:nvCxnSpPr>
        <p:spPr>
          <a:xfrm>
            <a:off x="5453400" y="4288900"/>
            <a:ext cx="775200" cy="152400"/>
          </a:xfrm>
          <a:prstGeom prst="straightConnector1">
            <a:avLst/>
          </a:prstGeom>
          <a:noFill/>
          <a:ln cap="flat" cmpd="sng" w="28575">
            <a:solidFill>
              <a:schemeClr val="lt2"/>
            </a:solidFill>
            <a:prstDash val="solid"/>
            <a:round/>
            <a:headEnd len="med" w="med" type="none"/>
            <a:tailEnd len="med" w="med" type="none"/>
          </a:ln>
        </p:spPr>
      </p:cxnSp>
      <p:cxnSp>
        <p:nvCxnSpPr>
          <p:cNvPr id="345" name="Google Shape;345;p27"/>
          <p:cNvCxnSpPr>
            <a:stCxn id="339" idx="5"/>
            <a:endCxn id="333" idx="2"/>
          </p:cNvCxnSpPr>
          <p:nvPr/>
        </p:nvCxnSpPr>
        <p:spPr>
          <a:xfrm>
            <a:off x="2591296" y="4315796"/>
            <a:ext cx="1579800" cy="1116000"/>
          </a:xfrm>
          <a:prstGeom prst="straightConnector1">
            <a:avLst/>
          </a:prstGeom>
          <a:noFill/>
          <a:ln cap="flat" cmpd="sng" w="28575">
            <a:solidFill>
              <a:schemeClr val="lt2"/>
            </a:solidFill>
            <a:prstDash val="solid"/>
            <a:round/>
            <a:headEnd len="med" w="med" type="none"/>
            <a:tailEnd len="med" w="med" type="none"/>
          </a:ln>
        </p:spPr>
      </p:cxnSp>
      <p:cxnSp>
        <p:nvCxnSpPr>
          <p:cNvPr id="346" name="Google Shape;346;p27"/>
          <p:cNvCxnSpPr>
            <a:stCxn id="336" idx="3"/>
            <a:endCxn id="334" idx="7"/>
          </p:cNvCxnSpPr>
          <p:nvPr/>
        </p:nvCxnSpPr>
        <p:spPr>
          <a:xfrm flipH="1">
            <a:off x="6477404" y="32489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347" name="Google Shape;347;p27"/>
          <p:cNvCxnSpPr>
            <a:stCxn id="335" idx="1"/>
            <a:endCxn id="334" idx="5"/>
          </p:cNvCxnSpPr>
          <p:nvPr/>
        </p:nvCxnSpPr>
        <p:spPr>
          <a:xfrm rot="10800000">
            <a:off x="6477404" y="4544304"/>
            <a:ext cx="403500" cy="708300"/>
          </a:xfrm>
          <a:prstGeom prst="straightConnector1">
            <a:avLst/>
          </a:prstGeom>
          <a:noFill/>
          <a:ln cap="flat" cmpd="sng" w="28575">
            <a:solidFill>
              <a:schemeClr val="lt2"/>
            </a:solidFill>
            <a:prstDash val="solid"/>
            <a:round/>
            <a:headEnd len="med" w="med" type="none"/>
            <a:tailEnd len="med" w="med" type="none"/>
          </a:ln>
        </p:spPr>
      </p:cxnSp>
      <p:cxnSp>
        <p:nvCxnSpPr>
          <p:cNvPr id="348" name="Google Shape;348;p27"/>
          <p:cNvCxnSpPr>
            <a:stCxn id="338" idx="3"/>
            <a:endCxn id="335" idx="6"/>
          </p:cNvCxnSpPr>
          <p:nvPr/>
        </p:nvCxnSpPr>
        <p:spPr>
          <a:xfrm flipH="1">
            <a:off x="7129904" y="4468196"/>
            <a:ext cx="1275000" cy="887400"/>
          </a:xfrm>
          <a:prstGeom prst="straightConnector1">
            <a:avLst/>
          </a:prstGeom>
          <a:noFill/>
          <a:ln cap="flat" cmpd="sng" w="28575">
            <a:solidFill>
              <a:schemeClr val="lt2"/>
            </a:solidFill>
            <a:prstDash val="solid"/>
            <a:round/>
            <a:headEnd len="med" w="med" type="none"/>
            <a:tailEnd len="med" w="med" type="none"/>
          </a:ln>
        </p:spPr>
      </p:cxnSp>
      <p:cxnSp>
        <p:nvCxnSpPr>
          <p:cNvPr id="349" name="Google Shape;349;p27"/>
          <p:cNvCxnSpPr>
            <a:stCxn id="337" idx="1"/>
            <a:endCxn id="336" idx="6"/>
          </p:cNvCxnSpPr>
          <p:nvPr/>
        </p:nvCxnSpPr>
        <p:spPr>
          <a:xfrm rot="10800000">
            <a:off x="6901304" y="3146004"/>
            <a:ext cx="1427400" cy="201600"/>
          </a:xfrm>
          <a:prstGeom prst="straightConnector1">
            <a:avLst/>
          </a:prstGeom>
          <a:noFill/>
          <a:ln cap="flat" cmpd="sng" w="28575">
            <a:solidFill>
              <a:schemeClr val="lt2"/>
            </a:solidFill>
            <a:prstDash val="solid"/>
            <a:round/>
            <a:headEnd len="med" w="med" type="none"/>
            <a:tailEnd len="med" w="med" type="none"/>
          </a:ln>
        </p:spPr>
      </p:cxnSp>
      <p:cxnSp>
        <p:nvCxnSpPr>
          <p:cNvPr id="350" name="Google Shape;350;p27"/>
          <p:cNvCxnSpPr>
            <a:stCxn id="337" idx="3"/>
            <a:endCxn id="335" idx="7"/>
          </p:cNvCxnSpPr>
          <p:nvPr/>
        </p:nvCxnSpPr>
        <p:spPr>
          <a:xfrm flipH="1">
            <a:off x="7087004" y="3553796"/>
            <a:ext cx="1241700" cy="1698900"/>
          </a:xfrm>
          <a:prstGeom prst="straightConnector1">
            <a:avLst/>
          </a:prstGeom>
          <a:noFill/>
          <a:ln cap="flat" cmpd="sng" w="28575">
            <a:solidFill>
              <a:schemeClr val="lt2"/>
            </a:solidFill>
            <a:prstDash val="solid"/>
            <a:round/>
            <a:headEnd len="med" w="med" type="none"/>
            <a:tailEnd len="med" w="med" type="none"/>
          </a:ln>
        </p:spPr>
      </p:cxnSp>
      <p:cxnSp>
        <p:nvCxnSpPr>
          <p:cNvPr id="351" name="Google Shape;351;p27"/>
          <p:cNvCxnSpPr>
            <a:stCxn id="338" idx="2"/>
            <a:endCxn id="336" idx="5"/>
          </p:cNvCxnSpPr>
          <p:nvPr/>
        </p:nvCxnSpPr>
        <p:spPr>
          <a:xfrm rot="10800000">
            <a:off x="6858600" y="3249100"/>
            <a:ext cx="1503600" cy="1116000"/>
          </a:xfrm>
          <a:prstGeom prst="straightConnector1">
            <a:avLst/>
          </a:prstGeom>
          <a:noFill/>
          <a:ln cap="flat" cmpd="sng" w="28575">
            <a:solidFill>
              <a:schemeClr val="lt2"/>
            </a:solidFill>
            <a:prstDash val="solid"/>
            <a:round/>
            <a:headEnd len="med" w="med" type="none"/>
            <a:tailEnd len="med" w="med" type="none"/>
          </a:ln>
        </p:spPr>
      </p:cxnSp>
      <p:sp>
        <p:nvSpPr>
          <p:cNvPr id="352" name="Google Shape;352;p27"/>
          <p:cNvSpPr/>
          <p:nvPr/>
        </p:nvSpPr>
        <p:spPr>
          <a:xfrm>
            <a:off x="5085600" y="3228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3" name="Google Shape;353;p27"/>
          <p:cNvCxnSpPr>
            <a:stCxn id="331" idx="7"/>
            <a:endCxn id="352" idx="3"/>
          </p:cNvCxnSpPr>
          <p:nvPr/>
        </p:nvCxnSpPr>
        <p:spPr>
          <a:xfrm flipH="1" rot="10800000">
            <a:off x="4039096" y="3477504"/>
            <a:ext cx="1089300" cy="555900"/>
          </a:xfrm>
          <a:prstGeom prst="straightConnector1">
            <a:avLst/>
          </a:prstGeom>
          <a:noFill/>
          <a:ln cap="flat" cmpd="sng" w="28575">
            <a:solidFill>
              <a:schemeClr val="lt2"/>
            </a:solidFill>
            <a:prstDash val="solid"/>
            <a:round/>
            <a:headEnd len="med" w="med" type="none"/>
            <a:tailEnd len="med" w="med" type="none"/>
          </a:ln>
        </p:spPr>
      </p:cxnSp>
      <p:cxnSp>
        <p:nvCxnSpPr>
          <p:cNvPr id="354" name="Google Shape;354;p27"/>
          <p:cNvCxnSpPr>
            <a:stCxn id="337" idx="2"/>
            <a:endCxn id="334" idx="6"/>
          </p:cNvCxnSpPr>
          <p:nvPr/>
        </p:nvCxnSpPr>
        <p:spPr>
          <a:xfrm flipH="1">
            <a:off x="6520200" y="3450700"/>
            <a:ext cx="1765800" cy="990600"/>
          </a:xfrm>
          <a:prstGeom prst="straightConnector1">
            <a:avLst/>
          </a:prstGeom>
          <a:noFill/>
          <a:ln cap="flat" cmpd="sng" w="28575">
            <a:solidFill>
              <a:schemeClr val="lt2"/>
            </a:solidFill>
            <a:prstDash val="solid"/>
            <a:round/>
            <a:headEnd len="med" w="med" type="none"/>
            <a:tailEnd len="med" w="med" type="none"/>
          </a:ln>
        </p:spPr>
      </p:cxnSp>
      <p:cxnSp>
        <p:nvCxnSpPr>
          <p:cNvPr id="355" name="Google Shape;355;p27"/>
          <p:cNvCxnSpPr>
            <a:stCxn id="352" idx="5"/>
            <a:endCxn id="334" idx="1"/>
          </p:cNvCxnSpPr>
          <p:nvPr/>
        </p:nvCxnSpPr>
        <p:spPr>
          <a:xfrm>
            <a:off x="5334496" y="3477596"/>
            <a:ext cx="936900" cy="860700"/>
          </a:xfrm>
          <a:prstGeom prst="straightConnector1">
            <a:avLst/>
          </a:prstGeom>
          <a:noFill/>
          <a:ln cap="flat" cmpd="sng" w="28575">
            <a:solidFill>
              <a:schemeClr val="lt2"/>
            </a:solidFill>
            <a:prstDash val="solid"/>
            <a:round/>
            <a:headEnd len="med" w="med" type="none"/>
            <a:tailEnd len="med" w="med" type="none"/>
          </a:ln>
        </p:spPr>
      </p:cxnSp>
      <p:cxnSp>
        <p:nvCxnSpPr>
          <p:cNvPr id="356" name="Google Shape;356;p27"/>
          <p:cNvCxnSpPr>
            <a:stCxn id="332" idx="0"/>
            <a:endCxn id="352" idx="4"/>
          </p:cNvCxnSpPr>
          <p:nvPr/>
        </p:nvCxnSpPr>
        <p:spPr>
          <a:xfrm rot="10800000">
            <a:off x="5231400" y="3520300"/>
            <a:ext cx="76200" cy="622800"/>
          </a:xfrm>
          <a:prstGeom prst="straightConnector1">
            <a:avLst/>
          </a:prstGeom>
          <a:noFill/>
          <a:ln cap="flat" cmpd="sng" w="28575">
            <a:solidFill>
              <a:schemeClr val="lt2"/>
            </a:solidFill>
            <a:prstDash val="solid"/>
            <a:round/>
            <a:headEnd len="med" w="med" type="none"/>
            <a:tailEnd len="med" w="med" type="none"/>
          </a:ln>
        </p:spPr>
      </p:cxnSp>
      <p:cxnSp>
        <p:nvCxnSpPr>
          <p:cNvPr id="357" name="Google Shape;357;p27"/>
          <p:cNvCxnSpPr>
            <a:stCxn id="352" idx="6"/>
            <a:endCxn id="336" idx="2"/>
          </p:cNvCxnSpPr>
          <p:nvPr/>
        </p:nvCxnSpPr>
        <p:spPr>
          <a:xfrm flipH="1" rot="10800000">
            <a:off x="5377200" y="3145900"/>
            <a:ext cx="1232400" cy="228600"/>
          </a:xfrm>
          <a:prstGeom prst="straightConnector1">
            <a:avLst/>
          </a:prstGeom>
          <a:noFill/>
          <a:ln cap="flat" cmpd="sng" w="28575">
            <a:solidFill>
              <a:schemeClr val="lt2"/>
            </a:solidFill>
            <a:prstDash val="solid"/>
            <a:round/>
            <a:headEnd len="med" w="med" type="none"/>
            <a:tailEnd len="med" w="med" type="none"/>
          </a:ln>
        </p:spPr>
      </p:cxnSp>
      <p:sp>
        <p:nvSpPr>
          <p:cNvPr id="358" name="Google Shape;358;p27"/>
          <p:cNvSpPr/>
          <p:nvPr/>
        </p:nvSpPr>
        <p:spPr>
          <a:xfrm flipH="1" rot="10129650">
            <a:off x="1930816" y="2548936"/>
            <a:ext cx="3115137" cy="3861291"/>
          </a:xfrm>
          <a:prstGeom prst="ellipse">
            <a:avLst/>
          </a:prstGeom>
          <a:solidFill>
            <a:srgbClr val="8CB3E3">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flipH="1" rot="-9831586">
            <a:off x="5610457" y="2664172"/>
            <a:ext cx="3392935" cy="3559459"/>
          </a:xfrm>
          <a:prstGeom prst="ellipse">
            <a:avLst/>
          </a:prstGeom>
          <a:solidFill>
            <a:srgbClr val="FF9900">
              <a:alpha val="2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txBox="1"/>
          <p:nvPr/>
        </p:nvSpPr>
        <p:spPr>
          <a:xfrm>
            <a:off x="2910100" y="2028400"/>
            <a:ext cx="2709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8CB3E3"/>
                </a:solidFill>
                <a:latin typeface="Helvetica Neue"/>
                <a:ea typeface="Helvetica Neue"/>
                <a:cs typeface="Helvetica Neue"/>
                <a:sym typeface="Helvetica Neue"/>
              </a:rPr>
              <a:t>Engineering</a:t>
            </a:r>
            <a:endParaRPr sz="2400">
              <a:solidFill>
                <a:srgbClr val="8CB3E3"/>
              </a:solidFill>
              <a:latin typeface="Helvetica Neue"/>
              <a:ea typeface="Helvetica Neue"/>
              <a:cs typeface="Helvetica Neue"/>
              <a:sym typeface="Helvetica Neue"/>
            </a:endParaRPr>
          </a:p>
        </p:txBody>
      </p:sp>
      <p:sp>
        <p:nvSpPr>
          <p:cNvPr id="361" name="Google Shape;361;p27"/>
          <p:cNvSpPr txBox="1"/>
          <p:nvPr/>
        </p:nvSpPr>
        <p:spPr>
          <a:xfrm>
            <a:off x="6872500" y="2104600"/>
            <a:ext cx="110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E36C09"/>
                </a:solidFill>
                <a:latin typeface="Helvetica Neue"/>
                <a:ea typeface="Helvetica Neue"/>
                <a:cs typeface="Helvetica Neue"/>
                <a:sym typeface="Helvetica Neue"/>
              </a:rPr>
              <a:t>Sales</a:t>
            </a:r>
            <a:endParaRPr sz="2400">
              <a:solidFill>
                <a:srgbClr val="E36C09"/>
              </a:solidFill>
              <a:latin typeface="Helvetica Neue"/>
              <a:ea typeface="Helvetica Neue"/>
              <a:cs typeface="Helvetica Neue"/>
              <a:sym typeface="Helvetica Neue"/>
            </a:endParaRPr>
          </a:p>
        </p:txBody>
      </p:sp>
      <p:pic>
        <p:nvPicPr>
          <p:cNvPr id="362" name="Google Shape;362;p27"/>
          <p:cNvPicPr preferRelativeResize="0"/>
          <p:nvPr/>
        </p:nvPicPr>
        <p:blipFill>
          <a:blip r:embed="rId3">
            <a:alphaModFix/>
          </a:blip>
          <a:stretch>
            <a:fillRect/>
          </a:stretch>
        </p:blipFill>
        <p:spPr>
          <a:xfrm>
            <a:off x="2100600" y="4486200"/>
            <a:ext cx="775200" cy="775200"/>
          </a:xfrm>
          <a:prstGeom prst="rect">
            <a:avLst/>
          </a:prstGeom>
          <a:noFill/>
          <a:ln>
            <a:noFill/>
          </a:ln>
        </p:spPr>
      </p:pic>
      <p:pic>
        <p:nvPicPr>
          <p:cNvPr id="363" name="Google Shape;363;p27"/>
          <p:cNvPicPr preferRelativeResize="0"/>
          <p:nvPr/>
        </p:nvPicPr>
        <p:blipFill>
          <a:blip r:embed="rId3">
            <a:alphaModFix/>
          </a:blip>
          <a:stretch>
            <a:fillRect/>
          </a:stretch>
        </p:blipFill>
        <p:spPr>
          <a:xfrm>
            <a:off x="6977400" y="5327200"/>
            <a:ext cx="775200" cy="77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8"/>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Which Parts of a Network are Similar?</a:t>
            </a:r>
            <a:endParaRPr/>
          </a:p>
        </p:txBody>
      </p:sp>
      <p:sp>
        <p:nvSpPr>
          <p:cNvPr id="370" name="Google Shape;370;p28"/>
          <p:cNvSpPr txBox="1"/>
          <p:nvPr>
            <p:ph idx="1" type="body"/>
          </p:nvPr>
        </p:nvSpPr>
        <p:spPr>
          <a:xfrm>
            <a:off x="609599" y="1139164"/>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Similar </a:t>
            </a:r>
            <a:r>
              <a:rPr i="1" lang="en-US"/>
              <a:t>patterns</a:t>
            </a:r>
            <a:r>
              <a:rPr lang="en-US"/>
              <a:t> of connectivity</a:t>
            </a:r>
            <a:endParaRPr/>
          </a:p>
          <a:p>
            <a:pPr indent="-406400" lvl="0" marL="457200" rtl="0" algn="l">
              <a:spcBef>
                <a:spcPts val="560"/>
              </a:spcBef>
              <a:spcAft>
                <a:spcPts val="0"/>
              </a:spcAft>
              <a:buSzPts val="2800"/>
              <a:buChar char="-"/>
            </a:pPr>
            <a:r>
              <a:rPr lang="en-US"/>
              <a:t>Which may not be true of nodes that are connected! </a:t>
            </a:r>
            <a:endParaRPr/>
          </a:p>
        </p:txBody>
      </p:sp>
      <p:sp>
        <p:nvSpPr>
          <p:cNvPr id="371" name="Google Shape;371;p2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2" name="Google Shape;372;p28"/>
          <p:cNvSpPr/>
          <p:nvPr/>
        </p:nvSpPr>
        <p:spPr>
          <a:xfrm>
            <a:off x="3942600" y="2923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8"/>
          <p:cNvSpPr/>
          <p:nvPr/>
        </p:nvSpPr>
        <p:spPr>
          <a:xfrm>
            <a:off x="3790200" y="3990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8"/>
          <p:cNvSpPr/>
          <p:nvPr/>
        </p:nvSpPr>
        <p:spPr>
          <a:xfrm>
            <a:off x="5161800" y="4143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8"/>
          <p:cNvSpPr/>
          <p:nvPr/>
        </p:nvSpPr>
        <p:spPr>
          <a:xfrm>
            <a:off x="4171200" y="5286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8"/>
          <p:cNvSpPr/>
          <p:nvPr/>
        </p:nvSpPr>
        <p:spPr>
          <a:xfrm>
            <a:off x="6228600" y="42955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8"/>
          <p:cNvSpPr/>
          <p:nvPr/>
        </p:nvSpPr>
        <p:spPr>
          <a:xfrm>
            <a:off x="6838200" y="5209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8"/>
          <p:cNvSpPr/>
          <p:nvPr/>
        </p:nvSpPr>
        <p:spPr>
          <a:xfrm>
            <a:off x="6609600" y="3000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p:nvPr/>
        </p:nvSpPr>
        <p:spPr>
          <a:xfrm>
            <a:off x="8286000" y="3304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8"/>
          <p:cNvSpPr/>
          <p:nvPr/>
        </p:nvSpPr>
        <p:spPr>
          <a:xfrm>
            <a:off x="8362200" y="42193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8"/>
          <p:cNvSpPr/>
          <p:nvPr/>
        </p:nvSpPr>
        <p:spPr>
          <a:xfrm>
            <a:off x="2342400" y="4066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2" name="Google Shape;382;p28"/>
          <p:cNvCxnSpPr>
            <a:stCxn id="381" idx="7"/>
            <a:endCxn id="372" idx="3"/>
          </p:cNvCxnSpPr>
          <p:nvPr/>
        </p:nvCxnSpPr>
        <p:spPr>
          <a:xfrm flipH="1" rot="10800000">
            <a:off x="2591296" y="3172704"/>
            <a:ext cx="1394100" cy="936900"/>
          </a:xfrm>
          <a:prstGeom prst="straightConnector1">
            <a:avLst/>
          </a:prstGeom>
          <a:noFill/>
          <a:ln cap="flat" cmpd="sng" w="28575">
            <a:solidFill>
              <a:schemeClr val="lt2"/>
            </a:solidFill>
            <a:prstDash val="solid"/>
            <a:round/>
            <a:headEnd len="med" w="med" type="none"/>
            <a:tailEnd len="med" w="med" type="none"/>
          </a:ln>
        </p:spPr>
      </p:cxnSp>
      <p:cxnSp>
        <p:nvCxnSpPr>
          <p:cNvPr id="383" name="Google Shape;383;p28"/>
          <p:cNvCxnSpPr>
            <a:stCxn id="381" idx="6"/>
            <a:endCxn id="373" idx="2"/>
          </p:cNvCxnSpPr>
          <p:nvPr/>
        </p:nvCxnSpPr>
        <p:spPr>
          <a:xfrm flipH="1" rot="10800000">
            <a:off x="2634000" y="4136500"/>
            <a:ext cx="1156200" cy="76200"/>
          </a:xfrm>
          <a:prstGeom prst="straightConnector1">
            <a:avLst/>
          </a:prstGeom>
          <a:noFill/>
          <a:ln cap="flat" cmpd="sng" w="28575">
            <a:solidFill>
              <a:schemeClr val="lt2"/>
            </a:solidFill>
            <a:prstDash val="solid"/>
            <a:round/>
            <a:headEnd len="med" w="med" type="none"/>
            <a:tailEnd len="med" w="med" type="none"/>
          </a:ln>
        </p:spPr>
      </p:cxnSp>
      <p:cxnSp>
        <p:nvCxnSpPr>
          <p:cNvPr id="384" name="Google Shape;384;p28"/>
          <p:cNvCxnSpPr>
            <a:stCxn id="373" idx="5"/>
            <a:endCxn id="375" idx="1"/>
          </p:cNvCxnSpPr>
          <p:nvPr/>
        </p:nvCxnSpPr>
        <p:spPr>
          <a:xfrm>
            <a:off x="4039096" y="42395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385" name="Google Shape;385;p28"/>
          <p:cNvCxnSpPr>
            <a:stCxn id="373" idx="6"/>
            <a:endCxn id="374" idx="2"/>
          </p:cNvCxnSpPr>
          <p:nvPr/>
        </p:nvCxnSpPr>
        <p:spPr>
          <a:xfrm>
            <a:off x="4081800" y="4136500"/>
            <a:ext cx="1080000" cy="152400"/>
          </a:xfrm>
          <a:prstGeom prst="straightConnector1">
            <a:avLst/>
          </a:prstGeom>
          <a:noFill/>
          <a:ln cap="flat" cmpd="sng" w="28575">
            <a:solidFill>
              <a:schemeClr val="lt2"/>
            </a:solidFill>
            <a:prstDash val="solid"/>
            <a:round/>
            <a:headEnd len="med" w="med" type="none"/>
            <a:tailEnd len="med" w="med" type="none"/>
          </a:ln>
        </p:spPr>
      </p:cxnSp>
      <p:cxnSp>
        <p:nvCxnSpPr>
          <p:cNvPr id="386" name="Google Shape;386;p28"/>
          <p:cNvCxnSpPr>
            <a:stCxn id="374" idx="6"/>
            <a:endCxn id="376" idx="2"/>
          </p:cNvCxnSpPr>
          <p:nvPr/>
        </p:nvCxnSpPr>
        <p:spPr>
          <a:xfrm>
            <a:off x="5453400" y="4288900"/>
            <a:ext cx="775200" cy="152400"/>
          </a:xfrm>
          <a:prstGeom prst="straightConnector1">
            <a:avLst/>
          </a:prstGeom>
          <a:noFill/>
          <a:ln cap="flat" cmpd="sng" w="28575">
            <a:solidFill>
              <a:schemeClr val="lt2"/>
            </a:solidFill>
            <a:prstDash val="solid"/>
            <a:round/>
            <a:headEnd len="med" w="med" type="none"/>
            <a:tailEnd len="med" w="med" type="none"/>
          </a:ln>
        </p:spPr>
      </p:cxnSp>
      <p:cxnSp>
        <p:nvCxnSpPr>
          <p:cNvPr id="387" name="Google Shape;387;p28"/>
          <p:cNvCxnSpPr>
            <a:stCxn id="381" idx="5"/>
            <a:endCxn id="375" idx="2"/>
          </p:cNvCxnSpPr>
          <p:nvPr/>
        </p:nvCxnSpPr>
        <p:spPr>
          <a:xfrm>
            <a:off x="2591296" y="4315796"/>
            <a:ext cx="1579800" cy="1116000"/>
          </a:xfrm>
          <a:prstGeom prst="straightConnector1">
            <a:avLst/>
          </a:prstGeom>
          <a:noFill/>
          <a:ln cap="flat" cmpd="sng" w="28575">
            <a:solidFill>
              <a:schemeClr val="lt2"/>
            </a:solidFill>
            <a:prstDash val="solid"/>
            <a:round/>
            <a:headEnd len="med" w="med" type="none"/>
            <a:tailEnd len="med" w="med" type="none"/>
          </a:ln>
        </p:spPr>
      </p:cxnSp>
      <p:cxnSp>
        <p:nvCxnSpPr>
          <p:cNvPr id="388" name="Google Shape;388;p28"/>
          <p:cNvCxnSpPr>
            <a:stCxn id="378" idx="3"/>
            <a:endCxn id="376" idx="7"/>
          </p:cNvCxnSpPr>
          <p:nvPr/>
        </p:nvCxnSpPr>
        <p:spPr>
          <a:xfrm flipH="1">
            <a:off x="6477404" y="32489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389" name="Google Shape;389;p28"/>
          <p:cNvCxnSpPr>
            <a:stCxn id="377" idx="1"/>
            <a:endCxn id="376" idx="5"/>
          </p:cNvCxnSpPr>
          <p:nvPr/>
        </p:nvCxnSpPr>
        <p:spPr>
          <a:xfrm rot="10800000">
            <a:off x="6477404" y="4544304"/>
            <a:ext cx="403500" cy="708300"/>
          </a:xfrm>
          <a:prstGeom prst="straightConnector1">
            <a:avLst/>
          </a:prstGeom>
          <a:noFill/>
          <a:ln cap="flat" cmpd="sng" w="28575">
            <a:solidFill>
              <a:schemeClr val="lt2"/>
            </a:solidFill>
            <a:prstDash val="solid"/>
            <a:round/>
            <a:headEnd len="med" w="med" type="none"/>
            <a:tailEnd len="med" w="med" type="none"/>
          </a:ln>
        </p:spPr>
      </p:cxnSp>
      <p:cxnSp>
        <p:nvCxnSpPr>
          <p:cNvPr id="390" name="Google Shape;390;p28"/>
          <p:cNvCxnSpPr>
            <a:stCxn id="380" idx="3"/>
            <a:endCxn id="377" idx="6"/>
          </p:cNvCxnSpPr>
          <p:nvPr/>
        </p:nvCxnSpPr>
        <p:spPr>
          <a:xfrm flipH="1">
            <a:off x="7129904" y="4468196"/>
            <a:ext cx="1275000" cy="887400"/>
          </a:xfrm>
          <a:prstGeom prst="straightConnector1">
            <a:avLst/>
          </a:prstGeom>
          <a:noFill/>
          <a:ln cap="flat" cmpd="sng" w="28575">
            <a:solidFill>
              <a:schemeClr val="lt2"/>
            </a:solidFill>
            <a:prstDash val="solid"/>
            <a:round/>
            <a:headEnd len="med" w="med" type="none"/>
            <a:tailEnd len="med" w="med" type="none"/>
          </a:ln>
        </p:spPr>
      </p:cxnSp>
      <p:cxnSp>
        <p:nvCxnSpPr>
          <p:cNvPr id="391" name="Google Shape;391;p28"/>
          <p:cNvCxnSpPr>
            <a:stCxn id="379" idx="1"/>
            <a:endCxn id="378" idx="6"/>
          </p:cNvCxnSpPr>
          <p:nvPr/>
        </p:nvCxnSpPr>
        <p:spPr>
          <a:xfrm rot="10800000">
            <a:off x="6901304" y="3146004"/>
            <a:ext cx="1427400" cy="201600"/>
          </a:xfrm>
          <a:prstGeom prst="straightConnector1">
            <a:avLst/>
          </a:prstGeom>
          <a:noFill/>
          <a:ln cap="flat" cmpd="sng" w="28575">
            <a:solidFill>
              <a:schemeClr val="lt2"/>
            </a:solidFill>
            <a:prstDash val="solid"/>
            <a:round/>
            <a:headEnd len="med" w="med" type="none"/>
            <a:tailEnd len="med" w="med" type="none"/>
          </a:ln>
        </p:spPr>
      </p:cxnSp>
      <p:cxnSp>
        <p:nvCxnSpPr>
          <p:cNvPr id="392" name="Google Shape;392;p28"/>
          <p:cNvCxnSpPr>
            <a:stCxn id="379" idx="3"/>
            <a:endCxn id="377" idx="7"/>
          </p:cNvCxnSpPr>
          <p:nvPr/>
        </p:nvCxnSpPr>
        <p:spPr>
          <a:xfrm flipH="1">
            <a:off x="7087004" y="3553796"/>
            <a:ext cx="1241700" cy="1698900"/>
          </a:xfrm>
          <a:prstGeom prst="straightConnector1">
            <a:avLst/>
          </a:prstGeom>
          <a:noFill/>
          <a:ln cap="flat" cmpd="sng" w="28575">
            <a:solidFill>
              <a:schemeClr val="lt2"/>
            </a:solidFill>
            <a:prstDash val="solid"/>
            <a:round/>
            <a:headEnd len="med" w="med" type="none"/>
            <a:tailEnd len="med" w="med" type="none"/>
          </a:ln>
        </p:spPr>
      </p:cxnSp>
      <p:cxnSp>
        <p:nvCxnSpPr>
          <p:cNvPr id="393" name="Google Shape;393;p28"/>
          <p:cNvCxnSpPr>
            <a:stCxn id="380" idx="2"/>
            <a:endCxn id="378" idx="5"/>
          </p:cNvCxnSpPr>
          <p:nvPr/>
        </p:nvCxnSpPr>
        <p:spPr>
          <a:xfrm rot="10800000">
            <a:off x="6858600" y="3249100"/>
            <a:ext cx="1503600" cy="1116000"/>
          </a:xfrm>
          <a:prstGeom prst="straightConnector1">
            <a:avLst/>
          </a:prstGeom>
          <a:noFill/>
          <a:ln cap="flat" cmpd="sng" w="28575">
            <a:solidFill>
              <a:schemeClr val="lt2"/>
            </a:solidFill>
            <a:prstDash val="solid"/>
            <a:round/>
            <a:headEnd len="med" w="med" type="none"/>
            <a:tailEnd len="med" w="med" type="none"/>
          </a:ln>
        </p:spPr>
      </p:cxnSp>
      <p:sp>
        <p:nvSpPr>
          <p:cNvPr id="394" name="Google Shape;394;p28"/>
          <p:cNvSpPr/>
          <p:nvPr/>
        </p:nvSpPr>
        <p:spPr>
          <a:xfrm>
            <a:off x="5085600" y="3228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28"/>
          <p:cNvCxnSpPr>
            <a:stCxn id="373" idx="7"/>
            <a:endCxn id="394" idx="3"/>
          </p:cNvCxnSpPr>
          <p:nvPr/>
        </p:nvCxnSpPr>
        <p:spPr>
          <a:xfrm flipH="1" rot="10800000">
            <a:off x="4039096" y="3477504"/>
            <a:ext cx="1089300" cy="555900"/>
          </a:xfrm>
          <a:prstGeom prst="straightConnector1">
            <a:avLst/>
          </a:prstGeom>
          <a:noFill/>
          <a:ln cap="flat" cmpd="sng" w="28575">
            <a:solidFill>
              <a:schemeClr val="lt2"/>
            </a:solidFill>
            <a:prstDash val="solid"/>
            <a:round/>
            <a:headEnd len="med" w="med" type="none"/>
            <a:tailEnd len="med" w="med" type="none"/>
          </a:ln>
        </p:spPr>
      </p:cxnSp>
      <p:cxnSp>
        <p:nvCxnSpPr>
          <p:cNvPr id="396" name="Google Shape;396;p28"/>
          <p:cNvCxnSpPr>
            <a:stCxn id="379" idx="2"/>
            <a:endCxn id="376" idx="6"/>
          </p:cNvCxnSpPr>
          <p:nvPr/>
        </p:nvCxnSpPr>
        <p:spPr>
          <a:xfrm flipH="1">
            <a:off x="6520200" y="3450700"/>
            <a:ext cx="1765800" cy="990600"/>
          </a:xfrm>
          <a:prstGeom prst="straightConnector1">
            <a:avLst/>
          </a:prstGeom>
          <a:noFill/>
          <a:ln cap="flat" cmpd="sng" w="28575">
            <a:solidFill>
              <a:schemeClr val="lt2"/>
            </a:solidFill>
            <a:prstDash val="solid"/>
            <a:round/>
            <a:headEnd len="med" w="med" type="none"/>
            <a:tailEnd len="med" w="med" type="none"/>
          </a:ln>
        </p:spPr>
      </p:cxnSp>
      <p:cxnSp>
        <p:nvCxnSpPr>
          <p:cNvPr id="397" name="Google Shape;397;p28"/>
          <p:cNvCxnSpPr>
            <a:stCxn id="394" idx="5"/>
            <a:endCxn id="376" idx="1"/>
          </p:cNvCxnSpPr>
          <p:nvPr/>
        </p:nvCxnSpPr>
        <p:spPr>
          <a:xfrm>
            <a:off x="5334496" y="3477596"/>
            <a:ext cx="936900" cy="860700"/>
          </a:xfrm>
          <a:prstGeom prst="straightConnector1">
            <a:avLst/>
          </a:prstGeom>
          <a:noFill/>
          <a:ln cap="flat" cmpd="sng" w="28575">
            <a:solidFill>
              <a:schemeClr val="lt2"/>
            </a:solidFill>
            <a:prstDash val="solid"/>
            <a:round/>
            <a:headEnd len="med" w="med" type="none"/>
            <a:tailEnd len="med" w="med" type="none"/>
          </a:ln>
        </p:spPr>
      </p:cxnSp>
      <p:cxnSp>
        <p:nvCxnSpPr>
          <p:cNvPr id="398" name="Google Shape;398;p28"/>
          <p:cNvCxnSpPr>
            <a:stCxn id="374" idx="0"/>
            <a:endCxn id="394" idx="4"/>
          </p:cNvCxnSpPr>
          <p:nvPr/>
        </p:nvCxnSpPr>
        <p:spPr>
          <a:xfrm rot="10800000">
            <a:off x="5231400" y="3520300"/>
            <a:ext cx="76200" cy="622800"/>
          </a:xfrm>
          <a:prstGeom prst="straightConnector1">
            <a:avLst/>
          </a:prstGeom>
          <a:noFill/>
          <a:ln cap="flat" cmpd="sng" w="28575">
            <a:solidFill>
              <a:schemeClr val="lt2"/>
            </a:solidFill>
            <a:prstDash val="solid"/>
            <a:round/>
            <a:headEnd len="med" w="med" type="none"/>
            <a:tailEnd len="med" w="med" type="none"/>
          </a:ln>
        </p:spPr>
      </p:cxnSp>
      <p:cxnSp>
        <p:nvCxnSpPr>
          <p:cNvPr id="399" name="Google Shape;399;p28"/>
          <p:cNvCxnSpPr>
            <a:stCxn id="394" idx="6"/>
            <a:endCxn id="378" idx="2"/>
          </p:cNvCxnSpPr>
          <p:nvPr/>
        </p:nvCxnSpPr>
        <p:spPr>
          <a:xfrm flipH="1" rot="10800000">
            <a:off x="5377200" y="3145900"/>
            <a:ext cx="1232400" cy="228600"/>
          </a:xfrm>
          <a:prstGeom prst="straightConnector1">
            <a:avLst/>
          </a:prstGeom>
          <a:noFill/>
          <a:ln cap="flat" cmpd="sng" w="28575">
            <a:solidFill>
              <a:schemeClr val="lt2"/>
            </a:solidFill>
            <a:prstDash val="solid"/>
            <a:round/>
            <a:headEnd len="med" w="med" type="none"/>
            <a:tailEnd len="med" w="med" type="none"/>
          </a:ln>
        </p:spPr>
      </p:cxnSp>
      <p:sp>
        <p:nvSpPr>
          <p:cNvPr id="400" name="Google Shape;400;p28"/>
          <p:cNvSpPr/>
          <p:nvPr/>
        </p:nvSpPr>
        <p:spPr>
          <a:xfrm>
            <a:off x="3636025" y="3839000"/>
            <a:ext cx="627600" cy="622800"/>
          </a:xfrm>
          <a:prstGeom prst="rect">
            <a:avLst/>
          </a:prstGeom>
          <a:solidFill>
            <a:srgbClr val="9900FF">
              <a:alpha val="3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8"/>
          <p:cNvSpPr/>
          <p:nvPr/>
        </p:nvSpPr>
        <p:spPr>
          <a:xfrm>
            <a:off x="6074425" y="4143800"/>
            <a:ext cx="627600" cy="622800"/>
          </a:xfrm>
          <a:prstGeom prst="rect">
            <a:avLst/>
          </a:prstGeom>
          <a:solidFill>
            <a:srgbClr val="9900FF">
              <a:alpha val="3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8"/>
          <p:cNvSpPr/>
          <p:nvPr/>
        </p:nvSpPr>
        <p:spPr>
          <a:xfrm>
            <a:off x="4017025" y="5134400"/>
            <a:ext cx="627600" cy="622800"/>
          </a:xfrm>
          <a:prstGeom prst="rect">
            <a:avLst/>
          </a:prstGeom>
          <a:solidFill>
            <a:srgbClr val="123411">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9"/>
          <p:cNvSpPr txBox="1"/>
          <p:nvPr>
            <p:ph type="title"/>
          </p:nvPr>
        </p:nvSpPr>
        <p:spPr>
          <a:xfrm>
            <a:off x="0" y="23400"/>
            <a:ext cx="11917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Can We Learn from Network Similarity?</a:t>
            </a:r>
            <a:endParaRPr/>
          </a:p>
        </p:txBody>
      </p:sp>
      <p:sp>
        <p:nvSpPr>
          <p:cNvPr id="409" name="Google Shape;409;p29"/>
          <p:cNvSpPr txBox="1"/>
          <p:nvPr>
            <p:ph idx="1" type="body"/>
          </p:nvPr>
        </p:nvSpPr>
        <p:spPr>
          <a:xfrm>
            <a:off x="609599" y="1139164"/>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POV: this network models a company’s internal communication</a:t>
            </a:r>
            <a:endParaRPr/>
          </a:p>
        </p:txBody>
      </p:sp>
      <p:sp>
        <p:nvSpPr>
          <p:cNvPr id="410" name="Google Shape;410;p2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1" name="Google Shape;411;p29"/>
          <p:cNvSpPr/>
          <p:nvPr/>
        </p:nvSpPr>
        <p:spPr>
          <a:xfrm>
            <a:off x="3942600" y="2923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9"/>
          <p:cNvSpPr/>
          <p:nvPr/>
        </p:nvSpPr>
        <p:spPr>
          <a:xfrm>
            <a:off x="3790200" y="3990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9"/>
          <p:cNvSpPr/>
          <p:nvPr/>
        </p:nvSpPr>
        <p:spPr>
          <a:xfrm>
            <a:off x="5161800" y="4143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9"/>
          <p:cNvSpPr/>
          <p:nvPr/>
        </p:nvSpPr>
        <p:spPr>
          <a:xfrm>
            <a:off x="4171200" y="5286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
          <p:cNvSpPr/>
          <p:nvPr/>
        </p:nvSpPr>
        <p:spPr>
          <a:xfrm>
            <a:off x="6228600" y="42955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9"/>
          <p:cNvSpPr/>
          <p:nvPr/>
        </p:nvSpPr>
        <p:spPr>
          <a:xfrm>
            <a:off x="6838200" y="5209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9"/>
          <p:cNvSpPr/>
          <p:nvPr/>
        </p:nvSpPr>
        <p:spPr>
          <a:xfrm>
            <a:off x="6609600" y="30001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9"/>
          <p:cNvSpPr/>
          <p:nvPr/>
        </p:nvSpPr>
        <p:spPr>
          <a:xfrm>
            <a:off x="8286000" y="3304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9"/>
          <p:cNvSpPr/>
          <p:nvPr/>
        </p:nvSpPr>
        <p:spPr>
          <a:xfrm>
            <a:off x="8362200" y="42193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9"/>
          <p:cNvSpPr/>
          <p:nvPr/>
        </p:nvSpPr>
        <p:spPr>
          <a:xfrm>
            <a:off x="2342400" y="40669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1" name="Google Shape;421;p29"/>
          <p:cNvCxnSpPr>
            <a:stCxn id="420" idx="7"/>
            <a:endCxn id="411" idx="3"/>
          </p:cNvCxnSpPr>
          <p:nvPr/>
        </p:nvCxnSpPr>
        <p:spPr>
          <a:xfrm flipH="1" rot="10800000">
            <a:off x="2591296" y="3172704"/>
            <a:ext cx="1394100" cy="936900"/>
          </a:xfrm>
          <a:prstGeom prst="straightConnector1">
            <a:avLst/>
          </a:prstGeom>
          <a:noFill/>
          <a:ln cap="flat" cmpd="sng" w="28575">
            <a:solidFill>
              <a:schemeClr val="lt2"/>
            </a:solidFill>
            <a:prstDash val="solid"/>
            <a:round/>
            <a:headEnd len="med" w="med" type="none"/>
            <a:tailEnd len="med" w="med" type="none"/>
          </a:ln>
        </p:spPr>
      </p:cxnSp>
      <p:cxnSp>
        <p:nvCxnSpPr>
          <p:cNvPr id="422" name="Google Shape;422;p29"/>
          <p:cNvCxnSpPr>
            <a:stCxn id="420" idx="6"/>
            <a:endCxn id="412" idx="2"/>
          </p:cNvCxnSpPr>
          <p:nvPr/>
        </p:nvCxnSpPr>
        <p:spPr>
          <a:xfrm flipH="1" rot="10800000">
            <a:off x="2634000" y="4136500"/>
            <a:ext cx="1156200" cy="76200"/>
          </a:xfrm>
          <a:prstGeom prst="straightConnector1">
            <a:avLst/>
          </a:prstGeom>
          <a:noFill/>
          <a:ln cap="flat" cmpd="sng" w="28575">
            <a:solidFill>
              <a:schemeClr val="lt2"/>
            </a:solidFill>
            <a:prstDash val="solid"/>
            <a:round/>
            <a:headEnd len="med" w="med" type="none"/>
            <a:tailEnd len="med" w="med" type="none"/>
          </a:ln>
        </p:spPr>
      </p:cxnSp>
      <p:cxnSp>
        <p:nvCxnSpPr>
          <p:cNvPr id="423" name="Google Shape;423;p29"/>
          <p:cNvCxnSpPr>
            <a:stCxn id="412" idx="5"/>
            <a:endCxn id="414" idx="1"/>
          </p:cNvCxnSpPr>
          <p:nvPr/>
        </p:nvCxnSpPr>
        <p:spPr>
          <a:xfrm>
            <a:off x="4039096" y="42395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424" name="Google Shape;424;p29"/>
          <p:cNvCxnSpPr>
            <a:stCxn id="412" idx="6"/>
            <a:endCxn id="413" idx="2"/>
          </p:cNvCxnSpPr>
          <p:nvPr/>
        </p:nvCxnSpPr>
        <p:spPr>
          <a:xfrm>
            <a:off x="4081800" y="4136500"/>
            <a:ext cx="1080000" cy="152400"/>
          </a:xfrm>
          <a:prstGeom prst="straightConnector1">
            <a:avLst/>
          </a:prstGeom>
          <a:noFill/>
          <a:ln cap="flat" cmpd="sng" w="28575">
            <a:solidFill>
              <a:schemeClr val="lt2"/>
            </a:solidFill>
            <a:prstDash val="solid"/>
            <a:round/>
            <a:headEnd len="med" w="med" type="none"/>
            <a:tailEnd len="med" w="med" type="none"/>
          </a:ln>
        </p:spPr>
      </p:cxnSp>
      <p:cxnSp>
        <p:nvCxnSpPr>
          <p:cNvPr id="425" name="Google Shape;425;p29"/>
          <p:cNvCxnSpPr>
            <a:stCxn id="413" idx="6"/>
            <a:endCxn id="415" idx="2"/>
          </p:cNvCxnSpPr>
          <p:nvPr/>
        </p:nvCxnSpPr>
        <p:spPr>
          <a:xfrm>
            <a:off x="5453400" y="4288900"/>
            <a:ext cx="775200" cy="152400"/>
          </a:xfrm>
          <a:prstGeom prst="straightConnector1">
            <a:avLst/>
          </a:prstGeom>
          <a:noFill/>
          <a:ln cap="flat" cmpd="sng" w="28575">
            <a:solidFill>
              <a:schemeClr val="lt2"/>
            </a:solidFill>
            <a:prstDash val="solid"/>
            <a:round/>
            <a:headEnd len="med" w="med" type="none"/>
            <a:tailEnd len="med" w="med" type="none"/>
          </a:ln>
        </p:spPr>
      </p:cxnSp>
      <p:cxnSp>
        <p:nvCxnSpPr>
          <p:cNvPr id="426" name="Google Shape;426;p29"/>
          <p:cNvCxnSpPr>
            <a:stCxn id="420" idx="5"/>
            <a:endCxn id="414" idx="2"/>
          </p:cNvCxnSpPr>
          <p:nvPr/>
        </p:nvCxnSpPr>
        <p:spPr>
          <a:xfrm>
            <a:off x="2591296" y="4315796"/>
            <a:ext cx="1579800" cy="1116000"/>
          </a:xfrm>
          <a:prstGeom prst="straightConnector1">
            <a:avLst/>
          </a:prstGeom>
          <a:noFill/>
          <a:ln cap="flat" cmpd="sng" w="28575">
            <a:solidFill>
              <a:schemeClr val="lt2"/>
            </a:solidFill>
            <a:prstDash val="solid"/>
            <a:round/>
            <a:headEnd len="med" w="med" type="none"/>
            <a:tailEnd len="med" w="med" type="none"/>
          </a:ln>
        </p:spPr>
      </p:cxnSp>
      <p:cxnSp>
        <p:nvCxnSpPr>
          <p:cNvPr id="427" name="Google Shape;427;p29"/>
          <p:cNvCxnSpPr>
            <a:stCxn id="417" idx="3"/>
            <a:endCxn id="415" idx="7"/>
          </p:cNvCxnSpPr>
          <p:nvPr/>
        </p:nvCxnSpPr>
        <p:spPr>
          <a:xfrm flipH="1">
            <a:off x="6477404" y="3248996"/>
            <a:ext cx="174900" cy="1089300"/>
          </a:xfrm>
          <a:prstGeom prst="straightConnector1">
            <a:avLst/>
          </a:prstGeom>
          <a:noFill/>
          <a:ln cap="flat" cmpd="sng" w="28575">
            <a:solidFill>
              <a:schemeClr val="lt2"/>
            </a:solidFill>
            <a:prstDash val="solid"/>
            <a:round/>
            <a:headEnd len="med" w="med" type="none"/>
            <a:tailEnd len="med" w="med" type="none"/>
          </a:ln>
        </p:spPr>
      </p:cxnSp>
      <p:cxnSp>
        <p:nvCxnSpPr>
          <p:cNvPr id="428" name="Google Shape;428;p29"/>
          <p:cNvCxnSpPr>
            <a:stCxn id="416" idx="1"/>
            <a:endCxn id="415" idx="5"/>
          </p:cNvCxnSpPr>
          <p:nvPr/>
        </p:nvCxnSpPr>
        <p:spPr>
          <a:xfrm rot="10800000">
            <a:off x="6477404" y="4544304"/>
            <a:ext cx="403500" cy="708300"/>
          </a:xfrm>
          <a:prstGeom prst="straightConnector1">
            <a:avLst/>
          </a:prstGeom>
          <a:noFill/>
          <a:ln cap="flat" cmpd="sng" w="28575">
            <a:solidFill>
              <a:schemeClr val="lt2"/>
            </a:solidFill>
            <a:prstDash val="solid"/>
            <a:round/>
            <a:headEnd len="med" w="med" type="none"/>
            <a:tailEnd len="med" w="med" type="none"/>
          </a:ln>
        </p:spPr>
      </p:cxnSp>
      <p:cxnSp>
        <p:nvCxnSpPr>
          <p:cNvPr id="429" name="Google Shape;429;p29"/>
          <p:cNvCxnSpPr>
            <a:stCxn id="419" idx="3"/>
            <a:endCxn id="416" idx="6"/>
          </p:cNvCxnSpPr>
          <p:nvPr/>
        </p:nvCxnSpPr>
        <p:spPr>
          <a:xfrm flipH="1">
            <a:off x="7129904" y="4468196"/>
            <a:ext cx="1275000" cy="887400"/>
          </a:xfrm>
          <a:prstGeom prst="straightConnector1">
            <a:avLst/>
          </a:prstGeom>
          <a:noFill/>
          <a:ln cap="flat" cmpd="sng" w="28575">
            <a:solidFill>
              <a:schemeClr val="lt2"/>
            </a:solidFill>
            <a:prstDash val="solid"/>
            <a:round/>
            <a:headEnd len="med" w="med" type="none"/>
            <a:tailEnd len="med" w="med" type="none"/>
          </a:ln>
        </p:spPr>
      </p:cxnSp>
      <p:cxnSp>
        <p:nvCxnSpPr>
          <p:cNvPr id="430" name="Google Shape;430;p29"/>
          <p:cNvCxnSpPr>
            <a:stCxn id="418" idx="1"/>
            <a:endCxn id="417" idx="6"/>
          </p:cNvCxnSpPr>
          <p:nvPr/>
        </p:nvCxnSpPr>
        <p:spPr>
          <a:xfrm rot="10800000">
            <a:off x="6901304" y="3146004"/>
            <a:ext cx="1427400" cy="201600"/>
          </a:xfrm>
          <a:prstGeom prst="straightConnector1">
            <a:avLst/>
          </a:prstGeom>
          <a:noFill/>
          <a:ln cap="flat" cmpd="sng" w="28575">
            <a:solidFill>
              <a:schemeClr val="lt2"/>
            </a:solidFill>
            <a:prstDash val="solid"/>
            <a:round/>
            <a:headEnd len="med" w="med" type="none"/>
            <a:tailEnd len="med" w="med" type="none"/>
          </a:ln>
        </p:spPr>
      </p:cxnSp>
      <p:cxnSp>
        <p:nvCxnSpPr>
          <p:cNvPr id="431" name="Google Shape;431;p29"/>
          <p:cNvCxnSpPr>
            <a:stCxn id="418" idx="3"/>
            <a:endCxn id="416" idx="7"/>
          </p:cNvCxnSpPr>
          <p:nvPr/>
        </p:nvCxnSpPr>
        <p:spPr>
          <a:xfrm flipH="1">
            <a:off x="7087004" y="3553796"/>
            <a:ext cx="1241700" cy="1698900"/>
          </a:xfrm>
          <a:prstGeom prst="straightConnector1">
            <a:avLst/>
          </a:prstGeom>
          <a:noFill/>
          <a:ln cap="flat" cmpd="sng" w="28575">
            <a:solidFill>
              <a:schemeClr val="lt2"/>
            </a:solidFill>
            <a:prstDash val="solid"/>
            <a:round/>
            <a:headEnd len="med" w="med" type="none"/>
            <a:tailEnd len="med" w="med" type="none"/>
          </a:ln>
        </p:spPr>
      </p:cxnSp>
      <p:cxnSp>
        <p:nvCxnSpPr>
          <p:cNvPr id="432" name="Google Shape;432;p29"/>
          <p:cNvCxnSpPr>
            <a:stCxn id="419" idx="2"/>
            <a:endCxn id="417" idx="5"/>
          </p:cNvCxnSpPr>
          <p:nvPr/>
        </p:nvCxnSpPr>
        <p:spPr>
          <a:xfrm rot="10800000">
            <a:off x="6858600" y="3249100"/>
            <a:ext cx="1503600" cy="1116000"/>
          </a:xfrm>
          <a:prstGeom prst="straightConnector1">
            <a:avLst/>
          </a:prstGeom>
          <a:noFill/>
          <a:ln cap="flat" cmpd="sng" w="28575">
            <a:solidFill>
              <a:schemeClr val="lt2"/>
            </a:solidFill>
            <a:prstDash val="solid"/>
            <a:round/>
            <a:headEnd len="med" w="med" type="none"/>
            <a:tailEnd len="med" w="med" type="none"/>
          </a:ln>
        </p:spPr>
      </p:cxnSp>
      <p:sp>
        <p:nvSpPr>
          <p:cNvPr id="433" name="Google Shape;433;p29"/>
          <p:cNvSpPr/>
          <p:nvPr/>
        </p:nvSpPr>
        <p:spPr>
          <a:xfrm>
            <a:off x="5085600" y="3228700"/>
            <a:ext cx="291600" cy="291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4" name="Google Shape;434;p29"/>
          <p:cNvCxnSpPr>
            <a:stCxn id="412" idx="7"/>
            <a:endCxn id="433" idx="3"/>
          </p:cNvCxnSpPr>
          <p:nvPr/>
        </p:nvCxnSpPr>
        <p:spPr>
          <a:xfrm flipH="1" rot="10800000">
            <a:off x="4039096" y="3477504"/>
            <a:ext cx="1089300" cy="555900"/>
          </a:xfrm>
          <a:prstGeom prst="straightConnector1">
            <a:avLst/>
          </a:prstGeom>
          <a:noFill/>
          <a:ln cap="flat" cmpd="sng" w="28575">
            <a:solidFill>
              <a:schemeClr val="lt2"/>
            </a:solidFill>
            <a:prstDash val="solid"/>
            <a:round/>
            <a:headEnd len="med" w="med" type="none"/>
            <a:tailEnd len="med" w="med" type="none"/>
          </a:ln>
        </p:spPr>
      </p:cxnSp>
      <p:cxnSp>
        <p:nvCxnSpPr>
          <p:cNvPr id="435" name="Google Shape;435;p29"/>
          <p:cNvCxnSpPr>
            <a:stCxn id="418" idx="2"/>
            <a:endCxn id="415" idx="6"/>
          </p:cNvCxnSpPr>
          <p:nvPr/>
        </p:nvCxnSpPr>
        <p:spPr>
          <a:xfrm flipH="1">
            <a:off x="6520200" y="3450700"/>
            <a:ext cx="1765800" cy="990600"/>
          </a:xfrm>
          <a:prstGeom prst="straightConnector1">
            <a:avLst/>
          </a:prstGeom>
          <a:noFill/>
          <a:ln cap="flat" cmpd="sng" w="28575">
            <a:solidFill>
              <a:schemeClr val="lt2"/>
            </a:solidFill>
            <a:prstDash val="solid"/>
            <a:round/>
            <a:headEnd len="med" w="med" type="none"/>
            <a:tailEnd len="med" w="med" type="none"/>
          </a:ln>
        </p:spPr>
      </p:cxnSp>
      <p:cxnSp>
        <p:nvCxnSpPr>
          <p:cNvPr id="436" name="Google Shape;436;p29"/>
          <p:cNvCxnSpPr>
            <a:stCxn id="433" idx="5"/>
            <a:endCxn id="415" idx="1"/>
          </p:cNvCxnSpPr>
          <p:nvPr/>
        </p:nvCxnSpPr>
        <p:spPr>
          <a:xfrm>
            <a:off x="5334496" y="3477596"/>
            <a:ext cx="936900" cy="860700"/>
          </a:xfrm>
          <a:prstGeom prst="straightConnector1">
            <a:avLst/>
          </a:prstGeom>
          <a:noFill/>
          <a:ln cap="flat" cmpd="sng" w="28575">
            <a:solidFill>
              <a:schemeClr val="lt2"/>
            </a:solidFill>
            <a:prstDash val="solid"/>
            <a:round/>
            <a:headEnd len="med" w="med" type="none"/>
            <a:tailEnd len="med" w="med" type="none"/>
          </a:ln>
        </p:spPr>
      </p:cxnSp>
      <p:cxnSp>
        <p:nvCxnSpPr>
          <p:cNvPr id="437" name="Google Shape;437;p29"/>
          <p:cNvCxnSpPr>
            <a:stCxn id="413" idx="0"/>
            <a:endCxn id="433" idx="4"/>
          </p:cNvCxnSpPr>
          <p:nvPr/>
        </p:nvCxnSpPr>
        <p:spPr>
          <a:xfrm rot="10800000">
            <a:off x="5231400" y="3520300"/>
            <a:ext cx="76200" cy="622800"/>
          </a:xfrm>
          <a:prstGeom prst="straightConnector1">
            <a:avLst/>
          </a:prstGeom>
          <a:noFill/>
          <a:ln cap="flat" cmpd="sng" w="28575">
            <a:solidFill>
              <a:schemeClr val="lt2"/>
            </a:solidFill>
            <a:prstDash val="solid"/>
            <a:round/>
            <a:headEnd len="med" w="med" type="none"/>
            <a:tailEnd len="med" w="med" type="none"/>
          </a:ln>
        </p:spPr>
      </p:cxnSp>
      <p:cxnSp>
        <p:nvCxnSpPr>
          <p:cNvPr id="438" name="Google Shape;438;p29"/>
          <p:cNvCxnSpPr>
            <a:stCxn id="433" idx="6"/>
            <a:endCxn id="417" idx="2"/>
          </p:cNvCxnSpPr>
          <p:nvPr/>
        </p:nvCxnSpPr>
        <p:spPr>
          <a:xfrm flipH="1" rot="10800000">
            <a:off x="5377200" y="3145900"/>
            <a:ext cx="1232400" cy="228600"/>
          </a:xfrm>
          <a:prstGeom prst="straightConnector1">
            <a:avLst/>
          </a:prstGeom>
          <a:noFill/>
          <a:ln cap="flat" cmpd="sng" w="28575">
            <a:solidFill>
              <a:schemeClr val="lt2"/>
            </a:solidFill>
            <a:prstDash val="solid"/>
            <a:round/>
            <a:headEnd len="med" w="med" type="none"/>
            <a:tailEnd len="med" w="med" type="none"/>
          </a:ln>
        </p:spPr>
      </p:cxnSp>
      <p:sp>
        <p:nvSpPr>
          <p:cNvPr id="439" name="Google Shape;439;p29"/>
          <p:cNvSpPr/>
          <p:nvPr/>
        </p:nvSpPr>
        <p:spPr>
          <a:xfrm flipH="1" rot="10129650">
            <a:off x="1930816" y="2548936"/>
            <a:ext cx="3115137" cy="3861291"/>
          </a:xfrm>
          <a:prstGeom prst="ellipse">
            <a:avLst/>
          </a:prstGeom>
          <a:solidFill>
            <a:srgbClr val="8CB3E3">
              <a:alpha val="30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p:nvPr/>
        </p:nvSpPr>
        <p:spPr>
          <a:xfrm flipH="1" rot="-9831586">
            <a:off x="5610457" y="2664172"/>
            <a:ext cx="3392935" cy="3559459"/>
          </a:xfrm>
          <a:prstGeom prst="ellipse">
            <a:avLst/>
          </a:prstGeom>
          <a:solidFill>
            <a:srgbClr val="FF9900">
              <a:alpha val="2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
          <p:cNvSpPr txBox="1"/>
          <p:nvPr/>
        </p:nvSpPr>
        <p:spPr>
          <a:xfrm>
            <a:off x="2910100" y="2028400"/>
            <a:ext cx="2709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8CB3E3"/>
                </a:solidFill>
                <a:latin typeface="Helvetica Neue"/>
                <a:ea typeface="Helvetica Neue"/>
                <a:cs typeface="Helvetica Neue"/>
                <a:sym typeface="Helvetica Neue"/>
              </a:rPr>
              <a:t>Engineering</a:t>
            </a:r>
            <a:endParaRPr sz="2400">
              <a:solidFill>
                <a:srgbClr val="8CB3E3"/>
              </a:solidFill>
              <a:latin typeface="Helvetica Neue"/>
              <a:ea typeface="Helvetica Neue"/>
              <a:cs typeface="Helvetica Neue"/>
              <a:sym typeface="Helvetica Neue"/>
            </a:endParaRPr>
          </a:p>
        </p:txBody>
      </p:sp>
      <p:sp>
        <p:nvSpPr>
          <p:cNvPr id="442" name="Google Shape;442;p29"/>
          <p:cNvSpPr txBox="1"/>
          <p:nvPr/>
        </p:nvSpPr>
        <p:spPr>
          <a:xfrm>
            <a:off x="6872500" y="2104600"/>
            <a:ext cx="110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E36C09"/>
                </a:solidFill>
                <a:latin typeface="Helvetica Neue"/>
                <a:ea typeface="Helvetica Neue"/>
                <a:cs typeface="Helvetica Neue"/>
                <a:sym typeface="Helvetica Neue"/>
              </a:rPr>
              <a:t>Sales</a:t>
            </a:r>
            <a:endParaRPr sz="2400">
              <a:solidFill>
                <a:srgbClr val="E36C09"/>
              </a:solidFill>
              <a:latin typeface="Helvetica Neue"/>
              <a:ea typeface="Helvetica Neue"/>
              <a:cs typeface="Helvetica Neue"/>
              <a:sym typeface="Helvetica Neue"/>
            </a:endParaRPr>
          </a:p>
        </p:txBody>
      </p:sp>
      <p:sp>
        <p:nvSpPr>
          <p:cNvPr id="443" name="Google Shape;443;p29"/>
          <p:cNvSpPr txBox="1"/>
          <p:nvPr/>
        </p:nvSpPr>
        <p:spPr>
          <a:xfrm>
            <a:off x="3214900" y="3628600"/>
            <a:ext cx="127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674EA7"/>
                </a:solidFill>
                <a:latin typeface="Helvetica Neue"/>
                <a:ea typeface="Helvetica Neue"/>
                <a:cs typeface="Helvetica Neue"/>
                <a:sym typeface="Helvetica Neue"/>
              </a:rPr>
              <a:t>Manager</a:t>
            </a:r>
            <a:endParaRPr sz="1800">
              <a:solidFill>
                <a:srgbClr val="674EA7"/>
              </a:solidFill>
              <a:latin typeface="Helvetica Neue"/>
              <a:ea typeface="Helvetica Neue"/>
              <a:cs typeface="Helvetica Neue"/>
              <a:sym typeface="Helvetica Neue"/>
            </a:endParaRPr>
          </a:p>
        </p:txBody>
      </p:sp>
      <p:sp>
        <p:nvSpPr>
          <p:cNvPr id="444" name="Google Shape;444;p29"/>
          <p:cNvSpPr txBox="1"/>
          <p:nvPr/>
        </p:nvSpPr>
        <p:spPr>
          <a:xfrm>
            <a:off x="5577100" y="4466800"/>
            <a:ext cx="127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674EA7"/>
                </a:solidFill>
                <a:latin typeface="Helvetica Neue"/>
                <a:ea typeface="Helvetica Neue"/>
                <a:cs typeface="Helvetica Neue"/>
                <a:sym typeface="Helvetica Neue"/>
              </a:rPr>
              <a:t>Manager</a:t>
            </a:r>
            <a:endParaRPr sz="1800">
              <a:solidFill>
                <a:srgbClr val="674EA7"/>
              </a:solidFill>
              <a:latin typeface="Helvetica Neue"/>
              <a:ea typeface="Helvetica Neue"/>
              <a:cs typeface="Helvetica Neue"/>
              <a:sym typeface="Helvetica Neue"/>
            </a:endParaRPr>
          </a:p>
        </p:txBody>
      </p:sp>
      <p:sp>
        <p:nvSpPr>
          <p:cNvPr id="445" name="Google Shape;445;p29"/>
          <p:cNvSpPr txBox="1"/>
          <p:nvPr/>
        </p:nvSpPr>
        <p:spPr>
          <a:xfrm>
            <a:off x="3138700" y="2638000"/>
            <a:ext cx="127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E6700"/>
                </a:solidFill>
                <a:latin typeface="Helvetica Neue"/>
                <a:ea typeface="Helvetica Neue"/>
                <a:cs typeface="Helvetica Neue"/>
                <a:sym typeface="Helvetica Neue"/>
              </a:rPr>
              <a:t>Worker</a:t>
            </a:r>
            <a:endParaRPr sz="1800">
              <a:solidFill>
                <a:srgbClr val="1E6700"/>
              </a:solidFill>
              <a:latin typeface="Helvetica Neue"/>
              <a:ea typeface="Helvetica Neue"/>
              <a:cs typeface="Helvetica Neue"/>
              <a:sym typeface="Helvetica Neue"/>
            </a:endParaRPr>
          </a:p>
        </p:txBody>
      </p:sp>
      <p:sp>
        <p:nvSpPr>
          <p:cNvPr id="446" name="Google Shape;446;p29"/>
          <p:cNvSpPr txBox="1"/>
          <p:nvPr/>
        </p:nvSpPr>
        <p:spPr>
          <a:xfrm>
            <a:off x="3900700" y="5457400"/>
            <a:ext cx="127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E6700"/>
                </a:solidFill>
                <a:latin typeface="Helvetica Neue"/>
                <a:ea typeface="Helvetica Neue"/>
                <a:cs typeface="Helvetica Neue"/>
                <a:sym typeface="Helvetica Neue"/>
              </a:rPr>
              <a:t>Worker</a:t>
            </a:r>
            <a:endParaRPr sz="1800">
              <a:solidFill>
                <a:srgbClr val="1E6700"/>
              </a:solidFill>
              <a:latin typeface="Helvetica Neue"/>
              <a:ea typeface="Helvetica Neue"/>
              <a:cs typeface="Helvetica Neue"/>
              <a:sym typeface="Helvetica Neue"/>
            </a:endParaRPr>
          </a:p>
        </p:txBody>
      </p:sp>
      <p:sp>
        <p:nvSpPr>
          <p:cNvPr id="447" name="Google Shape;447;p29"/>
          <p:cNvSpPr txBox="1"/>
          <p:nvPr/>
        </p:nvSpPr>
        <p:spPr>
          <a:xfrm>
            <a:off x="7947700" y="4623700"/>
            <a:ext cx="127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E6700"/>
                </a:solidFill>
                <a:latin typeface="Helvetica Neue"/>
                <a:ea typeface="Helvetica Neue"/>
                <a:cs typeface="Helvetica Neue"/>
                <a:sym typeface="Helvetica Neue"/>
              </a:rPr>
              <a:t>Worker</a:t>
            </a:r>
            <a:endParaRPr sz="1800">
              <a:solidFill>
                <a:srgbClr val="1E6700"/>
              </a:solidFill>
              <a:latin typeface="Helvetica Neue"/>
              <a:ea typeface="Helvetica Neue"/>
              <a:cs typeface="Helvetica Neue"/>
              <a:sym typeface="Helvetica Neue"/>
            </a:endParaRPr>
          </a:p>
        </p:txBody>
      </p:sp>
      <p:sp>
        <p:nvSpPr>
          <p:cNvPr id="448" name="Google Shape;448;p29"/>
          <p:cNvSpPr txBox="1"/>
          <p:nvPr/>
        </p:nvSpPr>
        <p:spPr>
          <a:xfrm>
            <a:off x="1995700" y="4314400"/>
            <a:ext cx="127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E6700"/>
                </a:solidFill>
                <a:latin typeface="Helvetica Neue"/>
                <a:ea typeface="Helvetica Neue"/>
                <a:cs typeface="Helvetica Neue"/>
                <a:sym typeface="Helvetica Neue"/>
              </a:rPr>
              <a:t>Worker</a:t>
            </a:r>
            <a:endParaRPr sz="1800">
              <a:solidFill>
                <a:srgbClr val="1E6700"/>
              </a:solidFill>
              <a:latin typeface="Helvetica Neue"/>
              <a:ea typeface="Helvetica Neue"/>
              <a:cs typeface="Helvetica Neue"/>
              <a:sym typeface="Helvetica Neue"/>
            </a:endParaRPr>
          </a:p>
        </p:txBody>
      </p:sp>
      <p:pic>
        <p:nvPicPr>
          <p:cNvPr id="449" name="Google Shape;449;p29"/>
          <p:cNvPicPr preferRelativeResize="0"/>
          <p:nvPr/>
        </p:nvPicPr>
        <p:blipFill>
          <a:blip r:embed="rId3">
            <a:alphaModFix/>
          </a:blip>
          <a:stretch>
            <a:fillRect/>
          </a:stretch>
        </p:blipFill>
        <p:spPr>
          <a:xfrm>
            <a:off x="2136250" y="4695400"/>
            <a:ext cx="775200" cy="775200"/>
          </a:xfrm>
          <a:prstGeom prst="rect">
            <a:avLst/>
          </a:prstGeom>
          <a:noFill/>
          <a:ln>
            <a:noFill/>
          </a:ln>
        </p:spPr>
      </p:pic>
      <p:pic>
        <p:nvPicPr>
          <p:cNvPr id="450" name="Google Shape;450;p29"/>
          <p:cNvPicPr preferRelativeResize="0"/>
          <p:nvPr/>
        </p:nvPicPr>
        <p:blipFill>
          <a:blip r:embed="rId3">
            <a:alphaModFix/>
          </a:blip>
          <a:stretch>
            <a:fillRect/>
          </a:stretch>
        </p:blipFill>
        <p:spPr>
          <a:xfrm>
            <a:off x="7015500" y="5327200"/>
            <a:ext cx="775200" cy="77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30"/>
          <p:cNvPicPr preferRelativeResize="0"/>
          <p:nvPr/>
        </p:nvPicPr>
        <p:blipFill rotWithShape="1">
          <a:blip r:embed="rId3">
            <a:alphaModFix/>
          </a:blip>
          <a:srcRect b="950" l="0" r="378" t="1048"/>
          <a:stretch/>
        </p:blipFill>
        <p:spPr>
          <a:xfrm>
            <a:off x="2996163" y="1120775"/>
            <a:ext cx="6197274" cy="3044725"/>
          </a:xfrm>
          <a:prstGeom prst="rect">
            <a:avLst/>
          </a:prstGeom>
          <a:noFill/>
          <a:ln>
            <a:noFill/>
          </a:ln>
        </p:spPr>
      </p:pic>
      <p:sp>
        <p:nvSpPr>
          <p:cNvPr id="457" name="Google Shape;457;p3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Structural Similarity vs. </a:t>
            </a:r>
            <a:r>
              <a:rPr lang="en-US">
                <a:solidFill>
                  <a:schemeClr val="accent5"/>
                </a:solidFill>
              </a:rPr>
              <a:t>Proximity</a:t>
            </a:r>
            <a:endParaRPr/>
          </a:p>
        </p:txBody>
      </p:sp>
      <p:sp>
        <p:nvSpPr>
          <p:cNvPr id="458" name="Google Shape;458;p30"/>
          <p:cNvSpPr txBox="1"/>
          <p:nvPr/>
        </p:nvSpPr>
        <p:spPr>
          <a:xfrm>
            <a:off x="8183656" y="3900911"/>
            <a:ext cx="1294500" cy="264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D9D9D9"/>
                </a:solidFill>
                <a:latin typeface="Helvetica Neue"/>
                <a:ea typeface="Helvetica Neue"/>
                <a:cs typeface="Helvetica Neue"/>
                <a:sym typeface="Helvetica Neue"/>
              </a:rPr>
              <a:t>[Henderson+ ‘12]</a:t>
            </a:r>
            <a:endParaRPr sz="1100">
              <a:solidFill>
                <a:srgbClr val="D9D9D9"/>
              </a:solidFill>
            </a:endParaRPr>
          </a:p>
          <a:p>
            <a:pPr indent="0" lvl="0" marL="0" marR="0" rtl="0" algn="l">
              <a:spcBef>
                <a:spcPts val="0"/>
              </a:spcBef>
              <a:spcAft>
                <a:spcPts val="0"/>
              </a:spcAft>
              <a:buNone/>
            </a:pPr>
            <a:r>
              <a:t/>
            </a:r>
            <a:endParaRPr sz="1100"/>
          </a:p>
        </p:txBody>
      </p:sp>
      <p:sp>
        <p:nvSpPr>
          <p:cNvPr id="459" name="Google Shape;459;p30"/>
          <p:cNvSpPr txBox="1"/>
          <p:nvPr/>
        </p:nvSpPr>
        <p:spPr>
          <a:xfrm>
            <a:off x="609588" y="4838975"/>
            <a:ext cx="5216400" cy="945900"/>
          </a:xfrm>
          <a:prstGeom prst="rect">
            <a:avLst/>
          </a:prstGeom>
          <a:solidFill>
            <a:srgbClr val="000000"/>
          </a:solid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B4A7D6"/>
              </a:buClr>
              <a:buSzPts val="1800"/>
              <a:buFont typeface="Helvetica Neue"/>
              <a:buChar char="●"/>
            </a:pPr>
            <a:r>
              <a:rPr lang="en-US" sz="1800">
                <a:solidFill>
                  <a:schemeClr val="lt1"/>
                </a:solidFill>
                <a:latin typeface="Helvetica Neue"/>
                <a:ea typeface="Helvetica Neue"/>
                <a:cs typeface="Helvetica Neue"/>
                <a:sym typeface="Helvetica Neue"/>
              </a:rPr>
              <a:t>Find similarity between nodes </a:t>
            </a:r>
            <a:r>
              <a:rPr lang="en-US" sz="1800">
                <a:solidFill>
                  <a:srgbClr val="8E7CC3"/>
                </a:solidFill>
                <a:latin typeface="Helvetica Neue"/>
                <a:ea typeface="Helvetica Neue"/>
                <a:cs typeface="Helvetica Neue"/>
                <a:sym typeface="Helvetica Neue"/>
              </a:rPr>
              <a:t>all over </a:t>
            </a:r>
            <a:r>
              <a:rPr lang="en-US" sz="1800">
                <a:solidFill>
                  <a:schemeClr val="lt1"/>
                </a:solidFill>
                <a:latin typeface="Helvetica Neue"/>
                <a:ea typeface="Helvetica Neue"/>
                <a:cs typeface="Helvetica Neue"/>
                <a:sym typeface="Helvetica Neue"/>
              </a:rPr>
              <a:t>the network with similar </a:t>
            </a:r>
            <a:r>
              <a:rPr lang="en-US" sz="1800">
                <a:solidFill>
                  <a:srgbClr val="8E7CC3"/>
                </a:solidFill>
                <a:latin typeface="Helvetica Neue"/>
                <a:ea typeface="Helvetica Neue"/>
                <a:cs typeface="Helvetica Neue"/>
                <a:sym typeface="Helvetica Neue"/>
              </a:rPr>
              <a:t>roles</a:t>
            </a:r>
            <a:endParaRPr sz="1800">
              <a:solidFill>
                <a:srgbClr val="8E7CC3"/>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rgbClr val="8E7CC3"/>
              </a:buClr>
              <a:buSzPts val="1800"/>
              <a:buFont typeface="Helvetica Neue"/>
              <a:buChar char="●"/>
            </a:pPr>
            <a:r>
              <a:rPr lang="en-US" sz="1800">
                <a:solidFill>
                  <a:schemeClr val="lt1"/>
                </a:solidFill>
                <a:latin typeface="Helvetica Neue"/>
                <a:ea typeface="Helvetica Neue"/>
                <a:cs typeface="Helvetica Neue"/>
                <a:sym typeface="Helvetica Neue"/>
              </a:rPr>
              <a:t>Useful for </a:t>
            </a:r>
            <a:r>
              <a:rPr lang="en-US" sz="1800">
                <a:solidFill>
                  <a:srgbClr val="8E7CC3"/>
                </a:solidFill>
                <a:latin typeface="Helvetica Neue"/>
                <a:ea typeface="Helvetica Neue"/>
                <a:cs typeface="Helvetica Neue"/>
                <a:sym typeface="Helvetica Neue"/>
              </a:rPr>
              <a:t>role-based</a:t>
            </a:r>
            <a:r>
              <a:rPr lang="en-US" sz="1800">
                <a:solidFill>
                  <a:schemeClr val="lt1"/>
                </a:solidFill>
                <a:latin typeface="Helvetica Neue"/>
                <a:ea typeface="Helvetica Neue"/>
                <a:cs typeface="Helvetica Neue"/>
                <a:sym typeface="Helvetica Neue"/>
              </a:rPr>
              <a:t> classification</a:t>
            </a:r>
            <a:endParaRPr sz="1800">
              <a:solidFill>
                <a:srgbClr val="8E7CC3"/>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rgbClr val="B4A7D6"/>
              </a:buClr>
              <a:buSzPts val="1800"/>
              <a:buFont typeface="Helvetica Neue"/>
              <a:buChar char="●"/>
            </a:pPr>
            <a:r>
              <a:rPr lang="en-US" sz="1800">
                <a:solidFill>
                  <a:schemeClr val="lt1"/>
                </a:solidFill>
                <a:latin typeface="Helvetica Neue"/>
                <a:ea typeface="Helvetica Neue"/>
                <a:cs typeface="Helvetica Neue"/>
                <a:sym typeface="Helvetica Neue"/>
              </a:rPr>
              <a:t>Can be compared </a:t>
            </a:r>
            <a:r>
              <a:rPr lang="en-US" sz="1800">
                <a:solidFill>
                  <a:srgbClr val="8E7CC3"/>
                </a:solidFill>
                <a:latin typeface="Helvetica Neue"/>
                <a:ea typeface="Helvetica Neue"/>
                <a:cs typeface="Helvetica Neue"/>
                <a:sym typeface="Helvetica Neue"/>
              </a:rPr>
              <a:t>across</a:t>
            </a:r>
            <a:r>
              <a:rPr lang="en-US" sz="1800">
                <a:solidFill>
                  <a:schemeClr val="lt1"/>
                </a:solidFill>
                <a:latin typeface="Helvetica Neue"/>
                <a:ea typeface="Helvetica Neue"/>
                <a:cs typeface="Helvetica Neue"/>
                <a:sym typeface="Helvetica Neue"/>
              </a:rPr>
              <a:t> networks</a:t>
            </a:r>
            <a:endParaRPr sz="1800">
              <a:solidFill>
                <a:schemeClr val="lt1"/>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460" name="Google Shape;460;p30"/>
          <p:cNvSpPr txBox="1"/>
          <p:nvPr/>
        </p:nvSpPr>
        <p:spPr>
          <a:xfrm>
            <a:off x="6330225" y="4838975"/>
            <a:ext cx="5145300" cy="945900"/>
          </a:xfrm>
          <a:prstGeom prst="rect">
            <a:avLst/>
          </a:prstGeom>
          <a:solidFill>
            <a:srgbClr val="000000"/>
          </a:solid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9900"/>
              </a:buClr>
              <a:buSzPts val="1800"/>
              <a:buFont typeface="Helvetica Neue"/>
              <a:buChar char="●"/>
            </a:pPr>
            <a:r>
              <a:rPr lang="en-US" sz="1800">
                <a:solidFill>
                  <a:srgbClr val="FFFFFF"/>
                </a:solidFill>
                <a:latin typeface="Helvetica Neue"/>
                <a:ea typeface="Helvetica Neue"/>
                <a:cs typeface="Helvetica Neue"/>
                <a:sym typeface="Helvetica Neue"/>
              </a:rPr>
              <a:t>Find similarity only between nodes in the </a:t>
            </a:r>
            <a:r>
              <a:rPr lang="en-US" sz="1800">
                <a:solidFill>
                  <a:schemeClr val="accent6"/>
                </a:solidFill>
                <a:latin typeface="Helvetica Neue"/>
                <a:ea typeface="Helvetica Neue"/>
                <a:cs typeface="Helvetica Neue"/>
                <a:sym typeface="Helvetica Neue"/>
              </a:rPr>
              <a:t>same part</a:t>
            </a:r>
            <a:r>
              <a:rPr lang="en-US" sz="1800">
                <a:solidFill>
                  <a:srgbClr val="FFFFFF"/>
                </a:solidFill>
                <a:latin typeface="Helvetica Neue"/>
                <a:ea typeface="Helvetica Neue"/>
                <a:cs typeface="Helvetica Neue"/>
                <a:sym typeface="Helvetica Neue"/>
              </a:rPr>
              <a:t> of the network</a:t>
            </a:r>
            <a:endParaRPr sz="1800">
              <a:solidFill>
                <a:srgbClr val="FFFFFF"/>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rgbClr val="FF9900"/>
              </a:buClr>
              <a:buSzPts val="1800"/>
              <a:buFont typeface="Helvetica Neue"/>
              <a:buChar char="●"/>
            </a:pPr>
            <a:r>
              <a:rPr lang="en-US" sz="1800">
                <a:solidFill>
                  <a:schemeClr val="lt1"/>
                </a:solidFill>
                <a:latin typeface="Helvetica Neue"/>
                <a:ea typeface="Helvetica Neue"/>
                <a:cs typeface="Helvetica Neue"/>
                <a:sym typeface="Helvetica Neue"/>
              </a:rPr>
              <a:t>Useful for link prediction, classification when labels exhibit </a:t>
            </a:r>
            <a:r>
              <a:rPr lang="en-US" sz="1800">
                <a:solidFill>
                  <a:schemeClr val="accent6"/>
                </a:solidFill>
                <a:latin typeface="Helvetica Neue"/>
                <a:ea typeface="Helvetica Neue"/>
                <a:cs typeface="Helvetica Neue"/>
                <a:sym typeface="Helvetica Neue"/>
              </a:rPr>
              <a:t>homophily</a:t>
            </a:r>
            <a:endParaRPr sz="1800">
              <a:solidFill>
                <a:srgbClr val="FFFFFF"/>
              </a:solidFill>
              <a:latin typeface="Helvetica Neue"/>
              <a:ea typeface="Helvetica Neue"/>
              <a:cs typeface="Helvetica Neue"/>
              <a:sym typeface="Helvetica Neue"/>
            </a:endParaRPr>
          </a:p>
        </p:txBody>
      </p:sp>
      <p:sp>
        <p:nvSpPr>
          <p:cNvPr id="461" name="Google Shape;461;p30"/>
          <p:cNvSpPr txBox="1"/>
          <p:nvPr/>
        </p:nvSpPr>
        <p:spPr>
          <a:xfrm>
            <a:off x="1024048" y="6165875"/>
            <a:ext cx="43875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999999"/>
                </a:solidFill>
                <a:latin typeface="Helvetica Neue"/>
                <a:ea typeface="Helvetica Neue"/>
                <a:cs typeface="Helvetica Neue"/>
                <a:sym typeface="Helvetica Neue"/>
              </a:rPr>
              <a:t>[Jin+ ‘21]</a:t>
            </a:r>
            <a:endParaRPr sz="1600"/>
          </a:p>
          <a:p>
            <a:pPr indent="0" lvl="0" marL="0" marR="0" rtl="0" algn="l">
              <a:spcBef>
                <a:spcPts val="0"/>
              </a:spcBef>
              <a:spcAft>
                <a:spcPts val="0"/>
              </a:spcAft>
              <a:buNone/>
            </a:pPr>
            <a:r>
              <a:t/>
            </a:r>
            <a:endParaRPr sz="1600"/>
          </a:p>
        </p:txBody>
      </p:sp>
      <p:sp>
        <p:nvSpPr>
          <p:cNvPr id="462" name="Google Shape;462;p30"/>
          <p:cNvSpPr txBox="1"/>
          <p:nvPr/>
        </p:nvSpPr>
        <p:spPr>
          <a:xfrm>
            <a:off x="6800850" y="6156311"/>
            <a:ext cx="29901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999999"/>
                </a:solidFill>
                <a:latin typeface="Helvetica Neue"/>
                <a:ea typeface="Helvetica Neue"/>
                <a:cs typeface="Helvetica Neue"/>
                <a:sym typeface="Helvetica Neue"/>
              </a:rPr>
              <a:t>[Grover+ ‘16; Perozzi+ ‘14]</a:t>
            </a:r>
            <a:endParaRPr sz="1600"/>
          </a:p>
          <a:p>
            <a:pPr indent="0" lvl="0" marL="0" marR="0" rtl="0" algn="l">
              <a:spcBef>
                <a:spcPts val="0"/>
              </a:spcBef>
              <a:spcAft>
                <a:spcPts val="0"/>
              </a:spcAft>
              <a:buNone/>
            </a:pPr>
            <a:r>
              <a:t/>
            </a:r>
            <a:endParaRPr/>
          </a:p>
        </p:txBody>
      </p:sp>
      <p:pic>
        <p:nvPicPr>
          <p:cNvPr id="463" name="Google Shape;463;p30"/>
          <p:cNvPicPr preferRelativeResize="0"/>
          <p:nvPr/>
        </p:nvPicPr>
        <p:blipFill rotWithShape="1">
          <a:blip r:embed="rId4">
            <a:alphaModFix/>
          </a:blip>
          <a:srcRect b="0" l="0" r="0" t="0"/>
          <a:stretch/>
        </p:blipFill>
        <p:spPr>
          <a:xfrm>
            <a:off x="9478149" y="3764725"/>
            <a:ext cx="625905" cy="337500"/>
          </a:xfrm>
          <a:prstGeom prst="rect">
            <a:avLst/>
          </a:prstGeom>
          <a:noFill/>
          <a:ln>
            <a:noFill/>
          </a:ln>
        </p:spPr>
      </p:pic>
      <p:sp>
        <p:nvSpPr>
          <p:cNvPr id="464" name="Google Shape;464;p30"/>
          <p:cNvSpPr txBox="1"/>
          <p:nvPr/>
        </p:nvSpPr>
        <p:spPr>
          <a:xfrm>
            <a:off x="1062025" y="4290500"/>
            <a:ext cx="4998600" cy="6234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sz="2600">
                <a:solidFill>
                  <a:srgbClr val="8E7CC3"/>
                </a:solidFill>
                <a:latin typeface="Helvetica Neue"/>
                <a:ea typeface="Helvetica Neue"/>
                <a:cs typeface="Helvetica Neue"/>
                <a:sym typeface="Helvetica Neue"/>
              </a:rPr>
              <a:t>Structural Similarity</a:t>
            </a:r>
            <a:endParaRPr>
              <a:solidFill>
                <a:srgbClr val="8E7CC3"/>
              </a:solidFill>
            </a:endParaRPr>
          </a:p>
        </p:txBody>
      </p:sp>
      <p:sp>
        <p:nvSpPr>
          <p:cNvPr id="465" name="Google Shape;465;p30"/>
          <p:cNvSpPr txBox="1"/>
          <p:nvPr/>
        </p:nvSpPr>
        <p:spPr>
          <a:xfrm>
            <a:off x="6800850" y="4290500"/>
            <a:ext cx="4998600" cy="6234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sz="2600">
                <a:solidFill>
                  <a:srgbClr val="FF9900"/>
                </a:solidFill>
                <a:latin typeface="Helvetica Neue"/>
                <a:ea typeface="Helvetica Neue"/>
                <a:cs typeface="Helvetica Neue"/>
                <a:sym typeface="Helvetica Neue"/>
              </a:rPr>
              <a:t>Proximity</a:t>
            </a:r>
            <a:endParaRPr>
              <a:solidFill>
                <a:srgbClr val="FF9900"/>
              </a:solidFill>
            </a:endParaRPr>
          </a:p>
        </p:txBody>
      </p:sp>
      <p:sp>
        <p:nvSpPr>
          <p:cNvPr id="466" name="Google Shape;466;p3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67" name="Google Shape;467;p30"/>
          <p:cNvSpPr txBox="1"/>
          <p:nvPr/>
        </p:nvSpPr>
        <p:spPr>
          <a:xfrm>
            <a:off x="2012748" y="6165875"/>
            <a:ext cx="15927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999999"/>
                </a:solidFill>
                <a:latin typeface="Helvetica Neue"/>
                <a:ea typeface="Helvetica Neue"/>
                <a:cs typeface="Helvetica Neue"/>
                <a:sym typeface="Helvetica Neue"/>
              </a:rPr>
              <a:t>[Rossi+ ‘21]</a:t>
            </a:r>
            <a:endParaRPr sz="1600"/>
          </a:p>
          <a:p>
            <a:pPr indent="0" lvl="0" marL="0" marR="0" rtl="0" algn="l">
              <a:spcBef>
                <a:spcPts val="0"/>
              </a:spcBef>
              <a:spcAft>
                <a:spcPts val="0"/>
              </a:spcAft>
              <a:buNone/>
            </a:pPr>
            <a:r>
              <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1"/>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are roles?</a:t>
            </a:r>
            <a:endParaRPr/>
          </a:p>
        </p:txBody>
      </p:sp>
      <p:sp>
        <p:nvSpPr>
          <p:cNvPr id="474" name="Google Shape;474;p31"/>
          <p:cNvSpPr txBox="1"/>
          <p:nvPr>
            <p:ph idx="1" type="body"/>
          </p:nvPr>
        </p:nvSpPr>
        <p:spPr>
          <a:xfrm>
            <a:off x="609600" y="1367775"/>
            <a:ext cx="7616100" cy="47583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700"/>
              </a:spcBef>
              <a:spcAft>
                <a:spcPts val="0"/>
              </a:spcAft>
              <a:buSzPts val="2800"/>
              <a:buFont typeface="Arial"/>
              <a:buChar char="•"/>
            </a:pPr>
            <a:r>
              <a:rPr lang="en-US">
                <a:solidFill>
                  <a:srgbClr val="FFFFFF"/>
                </a:solidFill>
                <a:latin typeface="Arial"/>
                <a:ea typeface="Arial"/>
                <a:cs typeface="Arial"/>
                <a:sym typeface="Arial"/>
              </a:rPr>
              <a:t>The </a:t>
            </a:r>
            <a:r>
              <a:rPr lang="en-US">
                <a:solidFill>
                  <a:srgbClr val="F79646"/>
                </a:solidFill>
                <a:latin typeface="Arial"/>
                <a:ea typeface="Arial"/>
                <a:cs typeface="Arial"/>
                <a:sym typeface="Arial"/>
              </a:rPr>
              <a:t>ways in which nodes</a:t>
            </a:r>
            <a:r>
              <a:rPr lang="en-US">
                <a:solidFill>
                  <a:srgbClr val="409FFF"/>
                </a:solidFill>
                <a:latin typeface="Arial"/>
                <a:ea typeface="Arial"/>
                <a:cs typeface="Arial"/>
                <a:sym typeface="Arial"/>
              </a:rPr>
              <a:t> </a:t>
            </a:r>
            <a:r>
              <a:rPr lang="en-US">
                <a:solidFill>
                  <a:srgbClr val="BFBFBF"/>
                </a:solidFill>
                <a:latin typeface="Arial"/>
                <a:ea typeface="Arial"/>
                <a:cs typeface="Arial"/>
                <a:sym typeface="Arial"/>
              </a:rPr>
              <a:t>/ entities / actors </a:t>
            </a:r>
            <a:r>
              <a:rPr lang="en-US">
                <a:solidFill>
                  <a:srgbClr val="F79646"/>
                </a:solidFill>
                <a:latin typeface="Arial"/>
                <a:ea typeface="Arial"/>
                <a:cs typeface="Arial"/>
                <a:sym typeface="Arial"/>
              </a:rPr>
              <a:t>relate</a:t>
            </a:r>
            <a:r>
              <a:rPr lang="en-US">
                <a:solidFill>
                  <a:srgbClr val="FFFFFF"/>
                </a:solidFill>
                <a:latin typeface="Arial"/>
                <a:ea typeface="Arial"/>
                <a:cs typeface="Arial"/>
                <a:sym typeface="Arial"/>
              </a:rPr>
              <a:t> to each other</a:t>
            </a:r>
            <a:endParaRPr>
              <a:solidFill>
                <a:srgbClr val="FFFFFF"/>
              </a:solidFill>
              <a:latin typeface="Arial"/>
              <a:ea typeface="Arial"/>
              <a:cs typeface="Arial"/>
              <a:sym typeface="Arial"/>
            </a:endParaRPr>
          </a:p>
          <a:p>
            <a:pPr indent="-406400" lvl="0" marL="457200" rtl="0" algn="l">
              <a:lnSpc>
                <a:spcPct val="115000"/>
              </a:lnSpc>
              <a:spcBef>
                <a:spcPts val="0"/>
              </a:spcBef>
              <a:spcAft>
                <a:spcPts val="0"/>
              </a:spcAft>
              <a:buSzPts val="2800"/>
              <a:buFont typeface="Arial"/>
              <a:buChar char="•"/>
            </a:pPr>
            <a:r>
              <a:rPr lang="en-US">
                <a:solidFill>
                  <a:srgbClr val="FFFFFF"/>
                </a:solidFill>
                <a:latin typeface="Arial"/>
                <a:ea typeface="Arial"/>
                <a:cs typeface="Arial"/>
                <a:sym typeface="Arial"/>
              </a:rPr>
              <a:t>“The </a:t>
            </a:r>
            <a:r>
              <a:rPr lang="en-US">
                <a:solidFill>
                  <a:srgbClr val="F79646"/>
                </a:solidFill>
                <a:latin typeface="Arial"/>
                <a:ea typeface="Arial"/>
                <a:cs typeface="Arial"/>
                <a:sym typeface="Arial"/>
              </a:rPr>
              <a:t>behavior expected</a:t>
            </a:r>
            <a:r>
              <a:rPr lang="en-US">
                <a:solidFill>
                  <a:srgbClr val="409FFF"/>
                </a:solidFill>
                <a:latin typeface="Arial"/>
                <a:ea typeface="Arial"/>
                <a:cs typeface="Arial"/>
                <a:sym typeface="Arial"/>
              </a:rPr>
              <a:t> </a:t>
            </a:r>
            <a:r>
              <a:rPr lang="en-US">
                <a:solidFill>
                  <a:srgbClr val="FFFFFF"/>
                </a:solidFill>
                <a:latin typeface="Arial"/>
                <a:ea typeface="Arial"/>
                <a:cs typeface="Arial"/>
                <a:sym typeface="Arial"/>
              </a:rPr>
              <a:t>of a node occupying a specific position”  </a:t>
            </a:r>
            <a:r>
              <a:rPr lang="en-US">
                <a:solidFill>
                  <a:srgbClr val="BFBFBF"/>
                </a:solidFill>
                <a:latin typeface="Arial"/>
                <a:ea typeface="Arial"/>
                <a:cs typeface="Arial"/>
                <a:sym typeface="Arial"/>
              </a:rPr>
              <a:t>[Homans ‘67]</a:t>
            </a:r>
            <a:endParaRPr>
              <a:solidFill>
                <a:srgbClr val="BFBFBF"/>
              </a:solidFill>
              <a:latin typeface="Arial"/>
              <a:ea typeface="Arial"/>
              <a:cs typeface="Arial"/>
              <a:sym typeface="Arial"/>
            </a:endParaRPr>
          </a:p>
          <a:p>
            <a:pPr indent="-393700" lvl="1" marL="914400" rtl="0" algn="l">
              <a:lnSpc>
                <a:spcPct val="115000"/>
              </a:lnSpc>
              <a:spcBef>
                <a:spcPts val="0"/>
              </a:spcBef>
              <a:spcAft>
                <a:spcPts val="0"/>
              </a:spcAft>
              <a:buClr>
                <a:srgbClr val="FFFFFF"/>
              </a:buClr>
              <a:buSzPts val="2600"/>
              <a:buFont typeface="Arial"/>
              <a:buChar char="✧"/>
            </a:pPr>
            <a:r>
              <a:rPr lang="en-US" sz="2600">
                <a:solidFill>
                  <a:srgbClr val="FFFFFF"/>
                </a:solidFill>
                <a:latin typeface="Arial"/>
                <a:ea typeface="Arial"/>
                <a:cs typeface="Arial"/>
                <a:sym typeface="Arial"/>
              </a:rPr>
              <a:t>e.g., centers of stars</a:t>
            </a:r>
            <a:endParaRPr sz="2600">
              <a:solidFill>
                <a:srgbClr val="FFFFFF"/>
              </a:solidFill>
              <a:latin typeface="Arial"/>
              <a:ea typeface="Arial"/>
              <a:cs typeface="Arial"/>
              <a:sym typeface="Arial"/>
            </a:endParaRPr>
          </a:p>
          <a:p>
            <a:pPr indent="-393700" lvl="1" marL="914400" rtl="0" algn="l">
              <a:lnSpc>
                <a:spcPct val="115000"/>
              </a:lnSpc>
              <a:spcBef>
                <a:spcPts val="0"/>
              </a:spcBef>
              <a:spcAft>
                <a:spcPts val="0"/>
              </a:spcAft>
              <a:buClr>
                <a:srgbClr val="FFFFFF"/>
              </a:buClr>
              <a:buSzPts val="2600"/>
              <a:buFont typeface="Arial"/>
              <a:buChar char="✧"/>
            </a:pPr>
            <a:r>
              <a:rPr lang="en-US" sz="2600">
                <a:solidFill>
                  <a:srgbClr val="FFFFFF"/>
                </a:solidFill>
                <a:latin typeface="Arial"/>
                <a:ea typeface="Arial"/>
                <a:cs typeface="Arial"/>
                <a:sym typeface="Arial"/>
              </a:rPr>
              <a:t>members of cliques</a:t>
            </a:r>
            <a:endParaRPr sz="2600">
              <a:solidFill>
                <a:srgbClr val="FFFFFF"/>
              </a:solidFill>
              <a:latin typeface="Arial"/>
              <a:ea typeface="Arial"/>
              <a:cs typeface="Arial"/>
              <a:sym typeface="Arial"/>
            </a:endParaRPr>
          </a:p>
          <a:p>
            <a:pPr indent="-393700" lvl="1" marL="914400" rtl="0" algn="l">
              <a:lnSpc>
                <a:spcPct val="115000"/>
              </a:lnSpc>
              <a:spcBef>
                <a:spcPts val="0"/>
              </a:spcBef>
              <a:spcAft>
                <a:spcPts val="0"/>
              </a:spcAft>
              <a:buClr>
                <a:srgbClr val="FFFFFF"/>
              </a:buClr>
              <a:buSzPts val="2600"/>
              <a:buFont typeface="Arial"/>
              <a:buChar char="✧"/>
            </a:pPr>
            <a:r>
              <a:rPr lang="en-US" sz="2600">
                <a:solidFill>
                  <a:srgbClr val="FFFFFF"/>
                </a:solidFill>
                <a:latin typeface="Arial"/>
                <a:ea typeface="Arial"/>
                <a:cs typeface="Arial"/>
                <a:sym typeface="Arial"/>
              </a:rPr>
              <a:t>peripheral nodes</a:t>
            </a:r>
            <a:endParaRPr sz="2600">
              <a:solidFill>
                <a:srgbClr val="FFFFFF"/>
              </a:solidFill>
              <a:latin typeface="Arial"/>
              <a:ea typeface="Arial"/>
              <a:cs typeface="Arial"/>
              <a:sym typeface="Arial"/>
            </a:endParaRPr>
          </a:p>
          <a:p>
            <a:pPr indent="-406400" lvl="0" marL="457200" rtl="0" algn="l">
              <a:lnSpc>
                <a:spcPct val="115000"/>
              </a:lnSpc>
              <a:spcBef>
                <a:spcPts val="0"/>
              </a:spcBef>
              <a:spcAft>
                <a:spcPts val="0"/>
              </a:spcAft>
              <a:buSzPts val="2800"/>
              <a:buFont typeface="Arial"/>
              <a:buChar char="•"/>
            </a:pPr>
            <a:r>
              <a:rPr lang="en-US">
                <a:solidFill>
                  <a:srgbClr val="F79646"/>
                </a:solidFill>
                <a:latin typeface="Arial"/>
                <a:ea typeface="Arial"/>
                <a:cs typeface="Arial"/>
                <a:sym typeface="Arial"/>
              </a:rPr>
              <a:t>Equivalence class</a:t>
            </a:r>
            <a:r>
              <a:rPr lang="en-US">
                <a:solidFill>
                  <a:srgbClr val="FFFFFF"/>
                </a:solidFill>
                <a:latin typeface="Arial"/>
                <a:ea typeface="Arial"/>
                <a:cs typeface="Arial"/>
                <a:sym typeface="Arial"/>
              </a:rPr>
              <a:t>: collection of nodes with the same role</a:t>
            </a:r>
            <a:endParaRPr>
              <a:solidFill>
                <a:srgbClr val="FFCB05"/>
              </a:solidFill>
              <a:latin typeface="Arial"/>
              <a:ea typeface="Arial"/>
              <a:cs typeface="Arial"/>
              <a:sym typeface="Arial"/>
            </a:endParaRPr>
          </a:p>
          <a:p>
            <a:pPr indent="0" lvl="0" marL="0" rtl="0" algn="l">
              <a:spcBef>
                <a:spcPts val="560"/>
              </a:spcBef>
              <a:spcAft>
                <a:spcPts val="0"/>
              </a:spcAft>
              <a:buNone/>
            </a:pPr>
            <a:r>
              <a:t/>
            </a:r>
            <a:endParaRPr/>
          </a:p>
        </p:txBody>
      </p:sp>
      <p:sp>
        <p:nvSpPr>
          <p:cNvPr id="475" name="Google Shape;475;p3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76" name="Google Shape;476;p31"/>
          <p:cNvPicPr preferRelativeResize="0"/>
          <p:nvPr/>
        </p:nvPicPr>
        <p:blipFill>
          <a:blip r:embed="rId3">
            <a:alphaModFix/>
          </a:blip>
          <a:stretch>
            <a:fillRect/>
          </a:stretch>
        </p:blipFill>
        <p:spPr>
          <a:xfrm>
            <a:off x="8355575" y="1994887"/>
            <a:ext cx="3467100" cy="2676525"/>
          </a:xfrm>
          <a:prstGeom prst="rect">
            <a:avLst/>
          </a:prstGeom>
          <a:noFill/>
          <a:ln>
            <a:noFill/>
          </a:ln>
        </p:spPr>
      </p:pic>
      <p:sp>
        <p:nvSpPr>
          <p:cNvPr id="477" name="Google Shape;477;p31"/>
          <p:cNvSpPr txBox="1"/>
          <p:nvPr/>
        </p:nvSpPr>
        <p:spPr>
          <a:xfrm>
            <a:off x="90150" y="6403650"/>
            <a:ext cx="9373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600">
                <a:solidFill>
                  <a:srgbClr val="BFBFBF"/>
                </a:solidFill>
                <a:latin typeface="Helvetica Neue"/>
                <a:ea typeface="Helvetica Neue"/>
                <a:cs typeface="Helvetica Neue"/>
                <a:sym typeface="Helvetica Neue"/>
              </a:rPr>
              <a:t>[Lorrain &amp; White ‘71] [Borgatti &amp; Everett ’92] [Wasserman &amp; Faust. ’94] </a:t>
            </a:r>
            <a:endParaRPr>
              <a:solidFill>
                <a:srgbClr val="BFBFBF"/>
              </a:solidFill>
              <a:latin typeface="Helvetica Neue"/>
              <a:ea typeface="Helvetica Neue"/>
              <a:cs typeface="Helvetica Neue"/>
              <a:sym typeface="Helvetica Neue"/>
            </a:endParaRPr>
          </a:p>
        </p:txBody>
      </p:sp>
      <p:sp>
        <p:nvSpPr>
          <p:cNvPr id="478" name="Google Shape;478;p31"/>
          <p:cNvSpPr txBox="1"/>
          <p:nvPr/>
        </p:nvSpPr>
        <p:spPr>
          <a:xfrm>
            <a:off x="9273825" y="46714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rgbClr val="BFBFBF"/>
                </a:solidFill>
                <a:latin typeface="Helvetica Neue"/>
                <a:ea typeface="Helvetica Neue"/>
                <a:cs typeface="Helvetica Neue"/>
                <a:sym typeface="Helvetica Neue"/>
              </a:rPr>
              <a:t>[Henderson et al. KDD’12] </a:t>
            </a:r>
            <a:endParaRPr sz="1600">
              <a:solidFill>
                <a:srgbClr val="BFBFBF"/>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About the tutorial organizers</a:t>
            </a:r>
            <a:endParaRPr/>
          </a:p>
        </p:txBody>
      </p:sp>
      <p:sp>
        <p:nvSpPr>
          <p:cNvPr id="107" name="Google Shape;107;p14"/>
          <p:cNvSpPr txBox="1"/>
          <p:nvPr>
            <p:ph idx="1" type="body"/>
          </p:nvPr>
        </p:nvSpPr>
        <p:spPr>
          <a:xfrm>
            <a:off x="1068625" y="4792600"/>
            <a:ext cx="11404200" cy="8802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Mark Heimann               Junchen Jin                  Danai Koutra</a:t>
            </a:r>
            <a:endParaRPr/>
          </a:p>
          <a:p>
            <a:pPr indent="0" lvl="0" marL="0" rtl="0" algn="l">
              <a:spcBef>
                <a:spcPts val="560"/>
              </a:spcBef>
              <a:spcAft>
                <a:spcPts val="0"/>
              </a:spcAft>
              <a:buNone/>
            </a:pPr>
            <a:r>
              <a:rPr lang="en-US" sz="2500"/>
              <a:t>        LLNL                  Northwestern University      University of Michigan,</a:t>
            </a:r>
            <a:endParaRPr sz="2500"/>
          </a:p>
          <a:p>
            <a:pPr indent="0" lvl="0" marL="0" rtl="0" algn="l">
              <a:spcBef>
                <a:spcPts val="560"/>
              </a:spcBef>
              <a:spcAft>
                <a:spcPts val="0"/>
              </a:spcAft>
              <a:buNone/>
            </a:pPr>
            <a:r>
              <a:rPr lang="en-US" sz="2500"/>
              <a:t>                                                                                         Amazon</a:t>
            </a:r>
            <a:endParaRPr sz="2500"/>
          </a:p>
          <a:p>
            <a:pPr indent="0" lvl="0" marL="0" rtl="0" algn="l">
              <a:spcBef>
                <a:spcPts val="560"/>
              </a:spcBef>
              <a:spcAft>
                <a:spcPts val="0"/>
              </a:spcAft>
              <a:buNone/>
            </a:pPr>
            <a:r>
              <a:rPr lang="en-US" sz="2500"/>
              <a:t> </a:t>
            </a:r>
            <a:endParaRPr sz="2500"/>
          </a:p>
        </p:txBody>
      </p:sp>
      <p:sp>
        <p:nvSpPr>
          <p:cNvPr id="108" name="Google Shape;108;p1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9" name="Google Shape;109;p14"/>
          <p:cNvPicPr preferRelativeResize="0"/>
          <p:nvPr/>
        </p:nvPicPr>
        <p:blipFill>
          <a:blip r:embed="rId3">
            <a:alphaModFix/>
          </a:blip>
          <a:stretch>
            <a:fillRect/>
          </a:stretch>
        </p:blipFill>
        <p:spPr>
          <a:xfrm>
            <a:off x="8504360" y="1716031"/>
            <a:ext cx="2153401" cy="2152506"/>
          </a:xfrm>
          <a:prstGeom prst="rect">
            <a:avLst/>
          </a:prstGeom>
          <a:noFill/>
          <a:ln>
            <a:noFill/>
          </a:ln>
          <a:effectLst>
            <a:reflection blurRad="0" dir="5400000" dist="38100" endA="0" endPos="30000" fadeDir="5400012" kx="0" rotWithShape="0" algn="bl" stA="52000" stPos="0" sy="-100000" ky="0"/>
          </a:effectLst>
        </p:spPr>
      </p:pic>
      <p:pic>
        <p:nvPicPr>
          <p:cNvPr id="110" name="Google Shape;110;p14"/>
          <p:cNvPicPr preferRelativeResize="0"/>
          <p:nvPr/>
        </p:nvPicPr>
        <p:blipFill>
          <a:blip r:embed="rId4">
            <a:alphaModFix/>
          </a:blip>
          <a:stretch>
            <a:fillRect/>
          </a:stretch>
        </p:blipFill>
        <p:spPr>
          <a:xfrm>
            <a:off x="4891309" y="1715573"/>
            <a:ext cx="2153380" cy="2153391"/>
          </a:xfrm>
          <a:prstGeom prst="rect">
            <a:avLst/>
          </a:prstGeom>
          <a:noFill/>
          <a:ln>
            <a:noFill/>
          </a:ln>
          <a:effectLst>
            <a:reflection blurRad="0" dir="5400000" dist="38100" endA="0" endPos="30000" fadeDir="5400012" kx="0" rotWithShape="0" algn="bl" stA="52000" stPos="0" sy="-100000" ky="0"/>
          </a:effectLst>
        </p:spPr>
      </p:pic>
      <p:pic>
        <p:nvPicPr>
          <p:cNvPr id="111" name="Google Shape;111;p14"/>
          <p:cNvPicPr preferRelativeResize="0"/>
          <p:nvPr/>
        </p:nvPicPr>
        <p:blipFill>
          <a:blip r:embed="rId5">
            <a:alphaModFix/>
          </a:blip>
          <a:stretch>
            <a:fillRect/>
          </a:stretch>
        </p:blipFill>
        <p:spPr>
          <a:xfrm>
            <a:off x="1014475" y="1716025"/>
            <a:ext cx="2417168" cy="2152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2"/>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Applications</a:t>
            </a:r>
            <a:r>
              <a:rPr lang="en-US"/>
              <a:t> of Structural Role Mining</a:t>
            </a:r>
            <a:endParaRPr/>
          </a:p>
        </p:txBody>
      </p:sp>
      <p:sp>
        <p:nvSpPr>
          <p:cNvPr id="485" name="Google Shape;485;p3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86" name="Google Shape;486;p32"/>
          <p:cNvPicPr preferRelativeResize="0"/>
          <p:nvPr/>
        </p:nvPicPr>
        <p:blipFill>
          <a:blip r:embed="rId3">
            <a:alphaModFix/>
          </a:blip>
          <a:stretch>
            <a:fillRect/>
          </a:stretch>
        </p:blipFill>
        <p:spPr>
          <a:xfrm>
            <a:off x="152400" y="1318800"/>
            <a:ext cx="6275525" cy="4882300"/>
          </a:xfrm>
          <a:prstGeom prst="rect">
            <a:avLst/>
          </a:prstGeom>
          <a:noFill/>
          <a:ln>
            <a:noFill/>
          </a:ln>
        </p:spPr>
      </p:pic>
      <p:pic>
        <p:nvPicPr>
          <p:cNvPr id="487" name="Google Shape;487;p32"/>
          <p:cNvPicPr preferRelativeResize="0"/>
          <p:nvPr/>
        </p:nvPicPr>
        <p:blipFill>
          <a:blip r:embed="rId4">
            <a:alphaModFix/>
          </a:blip>
          <a:stretch>
            <a:fillRect/>
          </a:stretch>
        </p:blipFill>
        <p:spPr>
          <a:xfrm>
            <a:off x="6580325" y="1318797"/>
            <a:ext cx="5139909" cy="4882300"/>
          </a:xfrm>
          <a:prstGeom prst="rect">
            <a:avLst/>
          </a:prstGeom>
          <a:noFill/>
          <a:ln>
            <a:noFill/>
          </a:ln>
        </p:spPr>
      </p:pic>
      <p:sp>
        <p:nvSpPr>
          <p:cNvPr id="488" name="Google Shape;488;p32"/>
          <p:cNvSpPr/>
          <p:nvPr/>
        </p:nvSpPr>
        <p:spPr>
          <a:xfrm>
            <a:off x="2950125" y="5511650"/>
            <a:ext cx="3075900" cy="559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txBox="1"/>
          <p:nvPr/>
        </p:nvSpPr>
        <p:spPr>
          <a:xfrm>
            <a:off x="2520125" y="5506100"/>
            <a:ext cx="39078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lt1"/>
                </a:solidFill>
                <a:latin typeface="Helvetica Neue"/>
                <a:ea typeface="Helvetica Neue"/>
                <a:cs typeface="Helvetica Neue"/>
                <a:sym typeface="Helvetica Neue"/>
              </a:rPr>
              <a:t>Summarization / Compression</a:t>
            </a:r>
            <a:endParaRPr sz="19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1900">
                <a:solidFill>
                  <a:schemeClr val="lt1"/>
                </a:solidFill>
                <a:latin typeface="Helvetica Neue"/>
                <a:ea typeface="Helvetica Neue"/>
                <a:cs typeface="Helvetica Neue"/>
                <a:sym typeface="Helvetica Neue"/>
              </a:rPr>
              <a:t>Long-range link prediction, …</a:t>
            </a:r>
            <a:endParaRPr sz="1900">
              <a:solidFill>
                <a:schemeClr val="lt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6" name="Google Shape;496;p33"/>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497" name="Google Shape;497;p33"/>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chemeClr val="lt1"/>
              </a:buClr>
              <a:buSzPts val="1820"/>
              <a:buChar char="✧"/>
            </a:pPr>
            <a:r>
              <a:rPr b="1" lang="en-US"/>
              <a:t>Structural roles in </a:t>
            </a:r>
            <a:endParaRPr b="1"/>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chemeClr val="lt1"/>
              </a:buClr>
              <a:buSzPts val="2400"/>
              <a:buChar char="▪"/>
            </a:pPr>
            <a:r>
              <a:rPr b="1" lang="en-US"/>
              <a:t>mathematical sociology</a:t>
            </a:r>
            <a:endParaRPr b="1"/>
          </a:p>
          <a:p>
            <a:pPr indent="-344169" lvl="1" marL="914400" rtl="0" algn="l">
              <a:spcBef>
                <a:spcPts val="0"/>
              </a:spcBef>
              <a:spcAft>
                <a:spcPts val="0"/>
              </a:spcAft>
              <a:buClr>
                <a:schemeClr val="lt1"/>
              </a:buClr>
              <a:buSzPts val="1820"/>
              <a:buChar char="✧"/>
            </a:pPr>
            <a:r>
              <a:rPr lang="en-US"/>
              <a:t>Structural or role-based embedding methods</a:t>
            </a:r>
            <a:endParaRPr/>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
        <p:nvSpPr>
          <p:cNvPr id="498" name="Google Shape;498;p33"/>
          <p:cNvSpPr/>
          <p:nvPr/>
        </p:nvSpPr>
        <p:spPr>
          <a:xfrm>
            <a:off x="719250" y="3027575"/>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4000">
                <a:solidFill>
                  <a:schemeClr val="accent5"/>
                </a:solidFill>
                <a:latin typeface="Arial"/>
                <a:ea typeface="Arial"/>
                <a:cs typeface="Arial"/>
                <a:sym typeface="Arial"/>
              </a:rPr>
              <a:t>Let’s travel back in time…</a:t>
            </a:r>
            <a:endParaRPr sz="4000">
              <a:solidFill>
                <a:schemeClr val="accent5"/>
              </a:solidFill>
              <a:latin typeface="Arial"/>
              <a:ea typeface="Arial"/>
              <a:cs typeface="Arial"/>
              <a:sym typeface="Arial"/>
            </a:endParaRPr>
          </a:p>
          <a:p>
            <a:pPr indent="0" lvl="0" marL="0" rtl="0" algn="ctr">
              <a:spcBef>
                <a:spcPts val="0"/>
              </a:spcBef>
              <a:spcAft>
                <a:spcPts val="0"/>
              </a:spcAft>
              <a:buNone/>
            </a:pPr>
            <a:r>
              <a:rPr lang="en-US" sz="4000">
                <a:solidFill>
                  <a:schemeClr val="accent5"/>
                </a:solidFill>
                <a:latin typeface="Arial"/>
                <a:ea typeface="Arial"/>
                <a:cs typeface="Arial"/>
                <a:sym typeface="Arial"/>
              </a:rPr>
              <a:t>circa 1971-1976</a:t>
            </a:r>
            <a:endParaRPr>
              <a:solidFill>
                <a:schemeClr val="accent5"/>
              </a:solidFill>
            </a:endParaRPr>
          </a:p>
        </p:txBody>
      </p:sp>
      <p:sp>
        <p:nvSpPr>
          <p:cNvPr id="505" name="Google Shape;505;p34"/>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t/>
            </a:r>
            <a:endParaRPr/>
          </a:p>
        </p:txBody>
      </p:sp>
      <p:sp>
        <p:nvSpPr>
          <p:cNvPr id="506" name="Google Shape;506;p3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07" name="Google Shape;507;p34"/>
          <p:cNvPicPr preferRelativeResize="0"/>
          <p:nvPr/>
        </p:nvPicPr>
        <p:blipFill>
          <a:blip r:embed="rId3">
            <a:alphaModFix/>
          </a:blip>
          <a:stretch>
            <a:fillRect/>
          </a:stretch>
        </p:blipFill>
        <p:spPr>
          <a:xfrm>
            <a:off x="1012626" y="1367775"/>
            <a:ext cx="10166733" cy="4937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5"/>
          <p:cNvSpPr/>
          <p:nvPr/>
        </p:nvSpPr>
        <p:spPr>
          <a:xfrm>
            <a:off x="7684025" y="3424875"/>
            <a:ext cx="1668600" cy="2122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Deterministic equivalences</a:t>
            </a:r>
            <a:endParaRPr/>
          </a:p>
        </p:txBody>
      </p:sp>
      <p:sp>
        <p:nvSpPr>
          <p:cNvPr id="515" name="Google Shape;515;p35"/>
          <p:cNvSpPr txBox="1"/>
          <p:nvPr>
            <p:ph idx="1" type="body"/>
          </p:nvPr>
        </p:nvSpPr>
        <p:spPr>
          <a:xfrm>
            <a:off x="6352125" y="1166400"/>
            <a:ext cx="5230200" cy="49596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US" sz="2400"/>
              <a:t>Nodes u and v are </a:t>
            </a:r>
            <a:r>
              <a:rPr i="1" lang="en-US" sz="2400"/>
              <a:t>structurally equivalent </a:t>
            </a:r>
            <a:r>
              <a:rPr lang="en-US" sz="2400"/>
              <a:t>if they have the </a:t>
            </a:r>
            <a:r>
              <a:rPr lang="en-US" sz="2400">
                <a:solidFill>
                  <a:schemeClr val="accent6"/>
                </a:solidFill>
              </a:rPr>
              <a:t>same relationships </a:t>
            </a:r>
            <a:r>
              <a:rPr lang="en-US" sz="2400"/>
              <a:t>to all other nodes</a:t>
            </a:r>
            <a:endParaRPr sz="2400"/>
          </a:p>
          <a:p>
            <a:pPr indent="-381000" lvl="0" marL="457200" rtl="0" algn="l">
              <a:lnSpc>
                <a:spcPct val="115000"/>
              </a:lnSpc>
              <a:spcBef>
                <a:spcPts val="0"/>
              </a:spcBef>
              <a:spcAft>
                <a:spcPts val="0"/>
              </a:spcAft>
              <a:buSzPts val="2400"/>
              <a:buChar char="●"/>
            </a:pPr>
            <a:r>
              <a:rPr lang="en-US" sz="2400">
                <a:solidFill>
                  <a:schemeClr val="accent6"/>
                </a:solidFill>
              </a:rPr>
              <a:t>Rare</a:t>
            </a:r>
            <a:r>
              <a:rPr lang="en-US" sz="2400"/>
              <a:t> in real networks</a:t>
            </a:r>
            <a:endParaRPr sz="2400"/>
          </a:p>
          <a:p>
            <a:pPr indent="0" lvl="0" marL="0" rtl="0" algn="l">
              <a:spcBef>
                <a:spcPts val="900"/>
              </a:spcBef>
              <a:spcAft>
                <a:spcPts val="0"/>
              </a:spcAft>
              <a:buNone/>
            </a:pPr>
            <a:r>
              <a:t/>
            </a:r>
            <a:endParaRPr/>
          </a:p>
        </p:txBody>
      </p:sp>
      <p:sp>
        <p:nvSpPr>
          <p:cNvPr id="516" name="Google Shape;516;p3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17" name="Google Shape;517;p35"/>
          <p:cNvPicPr preferRelativeResize="0"/>
          <p:nvPr/>
        </p:nvPicPr>
        <p:blipFill>
          <a:blip r:embed="rId3">
            <a:alphaModFix/>
          </a:blip>
          <a:stretch>
            <a:fillRect/>
          </a:stretch>
        </p:blipFill>
        <p:spPr>
          <a:xfrm>
            <a:off x="728838" y="2501488"/>
            <a:ext cx="4352925" cy="2352675"/>
          </a:xfrm>
          <a:prstGeom prst="rect">
            <a:avLst/>
          </a:prstGeom>
          <a:noFill/>
          <a:ln>
            <a:noFill/>
          </a:ln>
        </p:spPr>
      </p:pic>
      <p:pic>
        <p:nvPicPr>
          <p:cNvPr id="518" name="Google Shape;518;p35"/>
          <p:cNvPicPr preferRelativeResize="0"/>
          <p:nvPr/>
        </p:nvPicPr>
        <p:blipFill>
          <a:blip r:embed="rId4">
            <a:alphaModFix/>
          </a:blip>
          <a:stretch>
            <a:fillRect/>
          </a:stretch>
        </p:blipFill>
        <p:spPr>
          <a:xfrm>
            <a:off x="7675425" y="3419175"/>
            <a:ext cx="1662500" cy="2129750"/>
          </a:xfrm>
          <a:prstGeom prst="rect">
            <a:avLst/>
          </a:prstGeom>
          <a:noFill/>
          <a:ln>
            <a:noFill/>
          </a:ln>
        </p:spPr>
      </p:pic>
      <p:sp>
        <p:nvSpPr>
          <p:cNvPr id="519" name="Google Shape;519;p35"/>
          <p:cNvSpPr/>
          <p:nvPr/>
        </p:nvSpPr>
        <p:spPr>
          <a:xfrm>
            <a:off x="6387125" y="5807575"/>
            <a:ext cx="4353000" cy="734700"/>
          </a:xfrm>
          <a:prstGeom prst="rect">
            <a:avLst/>
          </a:prstGeom>
          <a:solidFill>
            <a:srgbClr val="4BAC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2100">
                <a:solidFill>
                  <a:schemeClr val="dk1"/>
                </a:solidFill>
              </a:rPr>
              <a:t>Proximity-based methods tend to capture </a:t>
            </a:r>
            <a:r>
              <a:rPr b="1" lang="en-US" sz="2100">
                <a:solidFill>
                  <a:schemeClr val="dk1"/>
                </a:solidFill>
              </a:rPr>
              <a:t>structural</a:t>
            </a:r>
            <a:r>
              <a:rPr lang="en-US" sz="2100">
                <a:solidFill>
                  <a:schemeClr val="dk1"/>
                </a:solidFill>
              </a:rPr>
              <a:t> equivalence.</a:t>
            </a:r>
            <a:endParaRPr sz="21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6"/>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Deterministic equivalences</a:t>
            </a:r>
            <a:endParaRPr/>
          </a:p>
        </p:txBody>
      </p:sp>
      <p:pic>
        <p:nvPicPr>
          <p:cNvPr id="526" name="Google Shape;526;p36"/>
          <p:cNvPicPr preferRelativeResize="0"/>
          <p:nvPr/>
        </p:nvPicPr>
        <p:blipFill>
          <a:blip r:embed="rId3">
            <a:alphaModFix/>
          </a:blip>
          <a:stretch>
            <a:fillRect/>
          </a:stretch>
        </p:blipFill>
        <p:spPr>
          <a:xfrm>
            <a:off x="687925" y="2501337"/>
            <a:ext cx="4352925" cy="2352675"/>
          </a:xfrm>
          <a:prstGeom prst="rect">
            <a:avLst/>
          </a:prstGeom>
          <a:noFill/>
          <a:ln>
            <a:noFill/>
          </a:ln>
        </p:spPr>
      </p:pic>
      <p:cxnSp>
        <p:nvCxnSpPr>
          <p:cNvPr id="527" name="Google Shape;527;p36"/>
          <p:cNvCxnSpPr/>
          <p:nvPr/>
        </p:nvCxnSpPr>
        <p:spPr>
          <a:xfrm flipH="1">
            <a:off x="8218425" y="4302500"/>
            <a:ext cx="486000" cy="577200"/>
          </a:xfrm>
          <a:prstGeom prst="straightConnector1">
            <a:avLst/>
          </a:prstGeom>
          <a:noFill/>
          <a:ln cap="flat" cmpd="sng" w="19050">
            <a:solidFill>
              <a:srgbClr val="D9D9D9"/>
            </a:solidFill>
            <a:prstDash val="solid"/>
            <a:round/>
            <a:headEnd len="med" w="med" type="none"/>
            <a:tailEnd len="med" w="med" type="none"/>
          </a:ln>
        </p:spPr>
      </p:cxnSp>
      <p:cxnSp>
        <p:nvCxnSpPr>
          <p:cNvPr id="528" name="Google Shape;528;p36"/>
          <p:cNvCxnSpPr/>
          <p:nvPr/>
        </p:nvCxnSpPr>
        <p:spPr>
          <a:xfrm>
            <a:off x="8704425" y="4317675"/>
            <a:ext cx="455700" cy="554400"/>
          </a:xfrm>
          <a:prstGeom prst="straightConnector1">
            <a:avLst/>
          </a:prstGeom>
          <a:noFill/>
          <a:ln cap="flat" cmpd="sng" w="19050">
            <a:solidFill>
              <a:srgbClr val="D9D9D9"/>
            </a:solidFill>
            <a:prstDash val="solid"/>
            <a:round/>
            <a:headEnd len="med" w="med" type="none"/>
            <a:tailEnd len="med" w="med" type="none"/>
          </a:ln>
        </p:spPr>
      </p:cxnSp>
      <p:cxnSp>
        <p:nvCxnSpPr>
          <p:cNvPr id="529" name="Google Shape;529;p36"/>
          <p:cNvCxnSpPr/>
          <p:nvPr/>
        </p:nvCxnSpPr>
        <p:spPr>
          <a:xfrm>
            <a:off x="8719625" y="4325275"/>
            <a:ext cx="1351800" cy="531600"/>
          </a:xfrm>
          <a:prstGeom prst="straightConnector1">
            <a:avLst/>
          </a:prstGeom>
          <a:noFill/>
          <a:ln cap="flat" cmpd="sng" w="19050">
            <a:solidFill>
              <a:srgbClr val="D9D9D9"/>
            </a:solidFill>
            <a:prstDash val="solid"/>
            <a:round/>
            <a:headEnd len="med" w="med" type="none"/>
            <a:tailEnd len="med" w="med" type="none"/>
          </a:ln>
        </p:spPr>
      </p:cxnSp>
      <p:cxnSp>
        <p:nvCxnSpPr>
          <p:cNvPr id="530" name="Google Shape;530;p36"/>
          <p:cNvCxnSpPr/>
          <p:nvPr/>
        </p:nvCxnSpPr>
        <p:spPr>
          <a:xfrm flipH="1">
            <a:off x="9160200" y="4310100"/>
            <a:ext cx="463200" cy="546900"/>
          </a:xfrm>
          <a:prstGeom prst="straightConnector1">
            <a:avLst/>
          </a:prstGeom>
          <a:noFill/>
          <a:ln cap="flat" cmpd="sng" w="19050">
            <a:solidFill>
              <a:srgbClr val="D9D9D9"/>
            </a:solidFill>
            <a:prstDash val="solid"/>
            <a:round/>
            <a:headEnd len="med" w="med" type="none"/>
            <a:tailEnd len="med" w="med" type="none"/>
          </a:ln>
        </p:spPr>
      </p:cxnSp>
      <p:cxnSp>
        <p:nvCxnSpPr>
          <p:cNvPr id="531" name="Google Shape;531;p36"/>
          <p:cNvCxnSpPr/>
          <p:nvPr/>
        </p:nvCxnSpPr>
        <p:spPr>
          <a:xfrm>
            <a:off x="9623400" y="4310100"/>
            <a:ext cx="448200" cy="554400"/>
          </a:xfrm>
          <a:prstGeom prst="straightConnector1">
            <a:avLst/>
          </a:prstGeom>
          <a:noFill/>
          <a:ln cap="flat" cmpd="sng" w="19050">
            <a:solidFill>
              <a:srgbClr val="D9D9D9"/>
            </a:solidFill>
            <a:prstDash val="solid"/>
            <a:round/>
            <a:headEnd len="med" w="med" type="none"/>
            <a:tailEnd len="med" w="med" type="none"/>
          </a:ln>
        </p:spPr>
      </p:cxnSp>
      <p:cxnSp>
        <p:nvCxnSpPr>
          <p:cNvPr id="532" name="Google Shape;532;p36"/>
          <p:cNvCxnSpPr/>
          <p:nvPr/>
        </p:nvCxnSpPr>
        <p:spPr>
          <a:xfrm flipH="1">
            <a:off x="8233500" y="4310100"/>
            <a:ext cx="1389900" cy="546900"/>
          </a:xfrm>
          <a:prstGeom prst="straightConnector1">
            <a:avLst/>
          </a:prstGeom>
          <a:noFill/>
          <a:ln cap="flat" cmpd="sng" w="19050">
            <a:solidFill>
              <a:srgbClr val="D9D9D9"/>
            </a:solidFill>
            <a:prstDash val="solid"/>
            <a:round/>
            <a:headEnd len="med" w="med" type="none"/>
            <a:tailEnd len="med" w="med" type="none"/>
          </a:ln>
        </p:spPr>
      </p:cxnSp>
      <p:cxnSp>
        <p:nvCxnSpPr>
          <p:cNvPr id="533" name="Google Shape;533;p36"/>
          <p:cNvCxnSpPr/>
          <p:nvPr/>
        </p:nvCxnSpPr>
        <p:spPr>
          <a:xfrm flipH="1">
            <a:off x="7960150" y="4856900"/>
            <a:ext cx="288600" cy="736800"/>
          </a:xfrm>
          <a:prstGeom prst="straightConnector1">
            <a:avLst/>
          </a:prstGeom>
          <a:noFill/>
          <a:ln cap="flat" cmpd="sng" w="19050">
            <a:solidFill>
              <a:srgbClr val="D9D9D9"/>
            </a:solidFill>
            <a:prstDash val="solid"/>
            <a:round/>
            <a:headEnd len="med" w="med" type="none"/>
            <a:tailEnd len="med" w="med" type="none"/>
          </a:ln>
        </p:spPr>
      </p:cxnSp>
      <p:cxnSp>
        <p:nvCxnSpPr>
          <p:cNvPr id="534" name="Google Shape;534;p36"/>
          <p:cNvCxnSpPr/>
          <p:nvPr/>
        </p:nvCxnSpPr>
        <p:spPr>
          <a:xfrm>
            <a:off x="8256350" y="4841725"/>
            <a:ext cx="303900" cy="736800"/>
          </a:xfrm>
          <a:prstGeom prst="straightConnector1">
            <a:avLst/>
          </a:prstGeom>
          <a:noFill/>
          <a:ln cap="flat" cmpd="sng" w="19050">
            <a:solidFill>
              <a:srgbClr val="D9D9D9"/>
            </a:solidFill>
            <a:prstDash val="solid"/>
            <a:round/>
            <a:headEnd len="med" w="med" type="none"/>
            <a:tailEnd len="med" w="med" type="none"/>
          </a:ln>
        </p:spPr>
      </p:cxnSp>
      <p:cxnSp>
        <p:nvCxnSpPr>
          <p:cNvPr id="535" name="Google Shape;535;p36"/>
          <p:cNvCxnSpPr/>
          <p:nvPr/>
        </p:nvCxnSpPr>
        <p:spPr>
          <a:xfrm flipH="1">
            <a:off x="9160200" y="4849300"/>
            <a:ext cx="7500" cy="744300"/>
          </a:xfrm>
          <a:prstGeom prst="straightConnector1">
            <a:avLst/>
          </a:prstGeom>
          <a:noFill/>
          <a:ln cap="flat" cmpd="sng" w="19050">
            <a:solidFill>
              <a:srgbClr val="D9D9D9"/>
            </a:solidFill>
            <a:prstDash val="solid"/>
            <a:round/>
            <a:headEnd len="med" w="med" type="none"/>
            <a:tailEnd len="med" w="med" type="none"/>
          </a:ln>
        </p:spPr>
      </p:cxnSp>
      <p:cxnSp>
        <p:nvCxnSpPr>
          <p:cNvPr id="536" name="Google Shape;536;p36"/>
          <p:cNvCxnSpPr/>
          <p:nvPr/>
        </p:nvCxnSpPr>
        <p:spPr>
          <a:xfrm flipH="1">
            <a:off x="9744975" y="4864500"/>
            <a:ext cx="318900" cy="698700"/>
          </a:xfrm>
          <a:prstGeom prst="straightConnector1">
            <a:avLst/>
          </a:prstGeom>
          <a:noFill/>
          <a:ln cap="flat" cmpd="sng" w="19050">
            <a:solidFill>
              <a:srgbClr val="D9D9D9"/>
            </a:solidFill>
            <a:prstDash val="solid"/>
            <a:round/>
            <a:headEnd len="med" w="med" type="none"/>
            <a:tailEnd len="med" w="med" type="none"/>
          </a:ln>
        </p:spPr>
      </p:cxnSp>
      <p:cxnSp>
        <p:nvCxnSpPr>
          <p:cNvPr id="537" name="Google Shape;537;p36"/>
          <p:cNvCxnSpPr/>
          <p:nvPr/>
        </p:nvCxnSpPr>
        <p:spPr>
          <a:xfrm>
            <a:off x="10071475" y="4849300"/>
            <a:ext cx="281100" cy="736800"/>
          </a:xfrm>
          <a:prstGeom prst="straightConnector1">
            <a:avLst/>
          </a:prstGeom>
          <a:noFill/>
          <a:ln cap="flat" cmpd="sng" w="19050">
            <a:solidFill>
              <a:srgbClr val="D9D9D9"/>
            </a:solidFill>
            <a:prstDash val="solid"/>
            <a:round/>
            <a:headEnd len="med" w="med" type="none"/>
            <a:tailEnd len="med" w="med" type="none"/>
          </a:ln>
        </p:spPr>
      </p:cxnSp>
      <p:sp>
        <p:nvSpPr>
          <p:cNvPr id="538" name="Google Shape;538;p36"/>
          <p:cNvSpPr/>
          <p:nvPr/>
        </p:nvSpPr>
        <p:spPr>
          <a:xfrm>
            <a:off x="7760650" y="5365900"/>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5</a:t>
            </a:r>
            <a:endParaRPr>
              <a:solidFill>
                <a:srgbClr val="FFFFFF"/>
              </a:solidFill>
            </a:endParaRPr>
          </a:p>
        </p:txBody>
      </p:sp>
      <p:sp>
        <p:nvSpPr>
          <p:cNvPr id="539" name="Google Shape;539;p36"/>
          <p:cNvSpPr/>
          <p:nvPr/>
        </p:nvSpPr>
        <p:spPr>
          <a:xfrm>
            <a:off x="8357112" y="5365900"/>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6</a:t>
            </a:r>
            <a:endParaRPr>
              <a:solidFill>
                <a:srgbClr val="FFFFFF"/>
              </a:solidFill>
            </a:endParaRPr>
          </a:p>
        </p:txBody>
      </p:sp>
      <p:sp>
        <p:nvSpPr>
          <p:cNvPr id="540" name="Google Shape;540;p36"/>
          <p:cNvSpPr/>
          <p:nvPr/>
        </p:nvSpPr>
        <p:spPr>
          <a:xfrm>
            <a:off x="8953574" y="53659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7</a:t>
            </a:r>
            <a:endParaRPr>
              <a:solidFill>
                <a:srgbClr val="FFFFFF"/>
              </a:solidFill>
            </a:endParaRPr>
          </a:p>
        </p:txBody>
      </p:sp>
      <p:sp>
        <p:nvSpPr>
          <p:cNvPr id="541" name="Google Shape;541;p36"/>
          <p:cNvSpPr/>
          <p:nvPr/>
        </p:nvSpPr>
        <p:spPr>
          <a:xfrm>
            <a:off x="9550036" y="5365900"/>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8</a:t>
            </a:r>
            <a:endParaRPr>
              <a:solidFill>
                <a:srgbClr val="FFFFFF"/>
              </a:solidFill>
            </a:endParaRPr>
          </a:p>
        </p:txBody>
      </p:sp>
      <p:sp>
        <p:nvSpPr>
          <p:cNvPr id="542" name="Google Shape;542;p36"/>
          <p:cNvSpPr/>
          <p:nvPr/>
        </p:nvSpPr>
        <p:spPr>
          <a:xfrm>
            <a:off x="10146497" y="5365900"/>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9</a:t>
            </a:r>
            <a:endParaRPr>
              <a:solidFill>
                <a:srgbClr val="FFFFFF"/>
              </a:solidFill>
            </a:endParaRPr>
          </a:p>
        </p:txBody>
      </p:sp>
      <p:sp>
        <p:nvSpPr>
          <p:cNvPr id="543" name="Google Shape;543;p36"/>
          <p:cNvSpPr/>
          <p:nvPr/>
        </p:nvSpPr>
        <p:spPr>
          <a:xfrm>
            <a:off x="8046237" y="4660100"/>
            <a:ext cx="395400" cy="395400"/>
          </a:xfrm>
          <a:prstGeom prst="ellipse">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2</a:t>
            </a:r>
            <a:endParaRPr>
              <a:solidFill>
                <a:srgbClr val="FFFFFF"/>
              </a:solidFill>
            </a:endParaRPr>
          </a:p>
        </p:txBody>
      </p:sp>
      <p:sp>
        <p:nvSpPr>
          <p:cNvPr id="544" name="Google Shape;544;p36"/>
          <p:cNvSpPr/>
          <p:nvPr/>
        </p:nvSpPr>
        <p:spPr>
          <a:xfrm>
            <a:off x="8953562" y="46601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3</a:t>
            </a:r>
            <a:endParaRPr>
              <a:solidFill>
                <a:srgbClr val="FFFFFF"/>
              </a:solidFill>
            </a:endParaRPr>
          </a:p>
        </p:txBody>
      </p:sp>
      <p:sp>
        <p:nvSpPr>
          <p:cNvPr id="545" name="Google Shape;545;p36"/>
          <p:cNvSpPr/>
          <p:nvPr/>
        </p:nvSpPr>
        <p:spPr>
          <a:xfrm>
            <a:off x="9860887" y="4660100"/>
            <a:ext cx="395400" cy="395400"/>
          </a:xfrm>
          <a:prstGeom prst="ellipse">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4</a:t>
            </a:r>
            <a:endParaRPr>
              <a:solidFill>
                <a:srgbClr val="FFFFFF"/>
              </a:solidFill>
            </a:endParaRPr>
          </a:p>
        </p:txBody>
      </p:sp>
      <p:sp>
        <p:nvSpPr>
          <p:cNvPr id="546" name="Google Shape;546;p36"/>
          <p:cNvSpPr/>
          <p:nvPr/>
        </p:nvSpPr>
        <p:spPr>
          <a:xfrm>
            <a:off x="8502412" y="4116300"/>
            <a:ext cx="395400" cy="395400"/>
          </a:xfrm>
          <a:prstGeom prst="ellipse">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547" name="Google Shape;547;p36"/>
          <p:cNvSpPr/>
          <p:nvPr/>
        </p:nvSpPr>
        <p:spPr>
          <a:xfrm>
            <a:off x="9429462" y="4116300"/>
            <a:ext cx="395400" cy="395400"/>
          </a:xfrm>
          <a:prstGeom prst="ellipse">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548" name="Google Shape;548;p36"/>
          <p:cNvSpPr txBox="1"/>
          <p:nvPr/>
        </p:nvSpPr>
        <p:spPr>
          <a:xfrm>
            <a:off x="7093875" y="5836100"/>
            <a:ext cx="4114800" cy="3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B2A0C7"/>
                </a:solidFill>
                <a:latin typeface="Helvetica Neue"/>
                <a:ea typeface="Helvetica Neue"/>
                <a:cs typeface="Helvetica Neue"/>
                <a:sym typeface="Helvetica Neue"/>
              </a:rPr>
              <a:t>Automorphically Equivalent Groups:</a:t>
            </a:r>
            <a:r>
              <a:rPr lang="en-US" sz="1800">
                <a:solidFill>
                  <a:srgbClr val="B2A0C7"/>
                </a:solidFill>
                <a:latin typeface="Helvetica Neue"/>
                <a:ea typeface="Helvetica Neue"/>
                <a:cs typeface="Helvetica Neue"/>
                <a:sym typeface="Helvetica Neue"/>
              </a:rPr>
              <a:t> </a:t>
            </a:r>
            <a:endParaRPr sz="1800">
              <a:solidFill>
                <a:srgbClr val="B2A0C7"/>
              </a:solidFill>
              <a:latin typeface="Helvetica Neue"/>
              <a:ea typeface="Helvetica Neue"/>
              <a:cs typeface="Helvetica Neue"/>
              <a:sym typeface="Helvetica Neue"/>
            </a:endParaRPr>
          </a:p>
          <a:p>
            <a:pPr indent="0" lvl="0" marL="0" rtl="0" algn="ctr">
              <a:spcBef>
                <a:spcPts val="0"/>
              </a:spcBef>
              <a:spcAft>
                <a:spcPts val="0"/>
              </a:spcAft>
              <a:buNone/>
            </a:pPr>
            <a:r>
              <a:rPr lang="en-US" sz="1800">
                <a:solidFill>
                  <a:srgbClr val="B2A0C7"/>
                </a:solidFill>
                <a:latin typeface="Helvetica Neue"/>
                <a:ea typeface="Helvetica Neue"/>
                <a:cs typeface="Helvetica Neue"/>
                <a:sym typeface="Helvetica Neue"/>
              </a:rPr>
              <a:t>{0, 1} {2, 4} {5, 6, 8, 9}</a:t>
            </a:r>
            <a:endParaRPr sz="1800">
              <a:solidFill>
                <a:srgbClr val="B2A0C7"/>
              </a:solidFill>
              <a:latin typeface="Helvetica Neue"/>
              <a:ea typeface="Helvetica Neue"/>
              <a:cs typeface="Helvetica Neue"/>
              <a:sym typeface="Helvetica Neue"/>
            </a:endParaRPr>
          </a:p>
        </p:txBody>
      </p:sp>
      <p:sp>
        <p:nvSpPr>
          <p:cNvPr id="549" name="Google Shape;549;p36"/>
          <p:cNvSpPr txBox="1"/>
          <p:nvPr/>
        </p:nvSpPr>
        <p:spPr>
          <a:xfrm>
            <a:off x="7673425" y="4552925"/>
            <a:ext cx="1139400" cy="13656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50" name="Google Shape;550;p36"/>
          <p:cNvSpPr txBox="1"/>
          <p:nvPr/>
        </p:nvSpPr>
        <p:spPr>
          <a:xfrm>
            <a:off x="9426025" y="4552925"/>
            <a:ext cx="1139400" cy="1365600"/>
          </a:xfrm>
          <a:prstGeom prst="rect">
            <a:avLst/>
          </a:prstGeom>
          <a:noFill/>
          <a:ln cap="flat" cmpd="sng" w="28575">
            <a:solidFill>
              <a:schemeClr val="l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51" name="Google Shape;551;p36"/>
          <p:cNvSpPr txBox="1"/>
          <p:nvPr>
            <p:ph idx="1" type="body"/>
          </p:nvPr>
        </p:nvSpPr>
        <p:spPr>
          <a:xfrm>
            <a:off x="5898400" y="1398175"/>
            <a:ext cx="5888100" cy="4727700"/>
          </a:xfrm>
          <a:prstGeom prst="rect">
            <a:avLst/>
          </a:prstGeom>
        </p:spPr>
        <p:txBody>
          <a:bodyPr anchorCtr="0" anchor="t" bIns="45700" lIns="91425" spcFirstLastPara="1" rIns="91425" wrap="square" tIns="45700">
            <a:noAutofit/>
          </a:bodyPr>
          <a:lstStyle/>
          <a:p>
            <a:pPr indent="-374650" lvl="0" marL="457200" rtl="0" algn="l">
              <a:lnSpc>
                <a:spcPct val="115000"/>
              </a:lnSpc>
              <a:spcBef>
                <a:spcPts val="0"/>
              </a:spcBef>
              <a:spcAft>
                <a:spcPts val="0"/>
              </a:spcAft>
              <a:buSzPts val="2300"/>
              <a:buChar char="•"/>
            </a:pPr>
            <a:r>
              <a:rPr lang="en-US" sz="2300"/>
              <a:t>Nodes u and v are </a:t>
            </a:r>
            <a:r>
              <a:rPr i="1" lang="en-US" sz="2300"/>
              <a:t>automorphically equivalent </a:t>
            </a:r>
            <a:r>
              <a:rPr lang="en-US" sz="2300"/>
              <a:t>if all the nodes can be </a:t>
            </a:r>
            <a:r>
              <a:rPr lang="en-US" sz="2300">
                <a:solidFill>
                  <a:schemeClr val="accent6"/>
                </a:solidFill>
              </a:rPr>
              <a:t>relabeled to form an isomorphic graph</a:t>
            </a:r>
            <a:r>
              <a:rPr lang="en-US" sz="2300"/>
              <a:t> with the labels of u and v interchanged</a:t>
            </a:r>
            <a:endParaRPr sz="2300"/>
          </a:p>
          <a:p>
            <a:pPr indent="-374650" lvl="0" marL="457200" rtl="0" algn="l">
              <a:lnSpc>
                <a:spcPct val="115000"/>
              </a:lnSpc>
              <a:spcBef>
                <a:spcPts val="0"/>
              </a:spcBef>
              <a:spcAft>
                <a:spcPts val="0"/>
              </a:spcAft>
              <a:buSzPts val="2300"/>
              <a:buChar char="•"/>
            </a:pPr>
            <a:r>
              <a:rPr lang="en-US" sz="2300"/>
              <a:t>They share the same label-independent properties</a:t>
            </a:r>
            <a:endParaRPr sz="2300"/>
          </a:p>
          <a:p>
            <a:pPr indent="0" lvl="0" marL="0" rtl="0" algn="l">
              <a:lnSpc>
                <a:spcPct val="115000"/>
              </a:lnSpc>
              <a:spcBef>
                <a:spcPts val="900"/>
              </a:spcBef>
              <a:spcAft>
                <a:spcPts val="0"/>
              </a:spcAft>
              <a:buNone/>
            </a:pPr>
            <a:r>
              <a:t/>
            </a:r>
            <a:endParaRPr sz="2500"/>
          </a:p>
          <a:p>
            <a:pPr indent="0" lvl="0" marL="0" rtl="0" algn="l">
              <a:spcBef>
                <a:spcPts val="9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7"/>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Deterministic equivalences</a:t>
            </a:r>
            <a:endParaRPr/>
          </a:p>
        </p:txBody>
      </p:sp>
      <p:sp>
        <p:nvSpPr>
          <p:cNvPr id="558" name="Google Shape;558;p37"/>
          <p:cNvSpPr txBox="1"/>
          <p:nvPr>
            <p:ph idx="1" type="body"/>
          </p:nvPr>
        </p:nvSpPr>
        <p:spPr>
          <a:xfrm>
            <a:off x="5898400" y="1522175"/>
            <a:ext cx="5684100" cy="4603800"/>
          </a:xfrm>
          <a:prstGeom prst="rect">
            <a:avLst/>
          </a:prstGeom>
        </p:spPr>
        <p:txBody>
          <a:bodyPr anchorCtr="0" anchor="t" bIns="45700" lIns="91425" spcFirstLastPara="1" rIns="91425" wrap="square" tIns="45700">
            <a:noAutofit/>
          </a:bodyPr>
          <a:lstStyle/>
          <a:p>
            <a:pPr indent="-374650" lvl="0" marL="457200" rtl="0" algn="l">
              <a:lnSpc>
                <a:spcPct val="115000"/>
              </a:lnSpc>
              <a:spcBef>
                <a:spcPts val="0"/>
              </a:spcBef>
              <a:spcAft>
                <a:spcPts val="0"/>
              </a:spcAft>
              <a:buClr>
                <a:schemeClr val="lt1"/>
              </a:buClr>
              <a:buSzPts val="2300"/>
              <a:buChar char="•"/>
            </a:pPr>
            <a:r>
              <a:rPr lang="en-US" sz="2500"/>
              <a:t>Nodes </a:t>
            </a:r>
            <a:r>
              <a:rPr i="1" lang="en-US" sz="2500"/>
              <a:t>u</a:t>
            </a:r>
            <a:r>
              <a:rPr lang="en-US" sz="2500"/>
              <a:t> and </a:t>
            </a:r>
            <a:r>
              <a:rPr i="1" lang="en-US" sz="2500"/>
              <a:t>v</a:t>
            </a:r>
            <a:r>
              <a:rPr lang="en-US" sz="2500"/>
              <a:t> are </a:t>
            </a:r>
            <a:r>
              <a:rPr i="1" lang="en-US" sz="2500"/>
              <a:t>regularly equivalent </a:t>
            </a:r>
            <a:r>
              <a:rPr lang="en-US" sz="2500"/>
              <a:t>if they are </a:t>
            </a:r>
            <a:r>
              <a:rPr lang="en-US" sz="2500">
                <a:solidFill>
                  <a:schemeClr val="accent6"/>
                </a:solidFill>
              </a:rPr>
              <a:t>equally related to equivalent nodes</a:t>
            </a:r>
            <a:r>
              <a:rPr lang="en-US" sz="2500"/>
              <a:t> </a:t>
            </a:r>
            <a:endParaRPr sz="2500"/>
          </a:p>
          <a:p>
            <a:pPr indent="0" lvl="0" marL="0" rtl="0" algn="l">
              <a:spcBef>
                <a:spcPts val="900"/>
              </a:spcBef>
              <a:spcAft>
                <a:spcPts val="0"/>
              </a:spcAft>
              <a:buNone/>
            </a:pPr>
            <a:r>
              <a:t/>
            </a:r>
            <a:endParaRPr sz="2500"/>
          </a:p>
        </p:txBody>
      </p:sp>
      <p:sp>
        <p:nvSpPr>
          <p:cNvPr id="559" name="Google Shape;559;p3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60" name="Google Shape;560;p37"/>
          <p:cNvPicPr preferRelativeResize="0"/>
          <p:nvPr/>
        </p:nvPicPr>
        <p:blipFill>
          <a:blip r:embed="rId3">
            <a:alphaModFix/>
          </a:blip>
          <a:stretch>
            <a:fillRect/>
          </a:stretch>
        </p:blipFill>
        <p:spPr>
          <a:xfrm>
            <a:off x="752475" y="2503196"/>
            <a:ext cx="4288375" cy="2317797"/>
          </a:xfrm>
          <a:prstGeom prst="rect">
            <a:avLst/>
          </a:prstGeom>
          <a:noFill/>
          <a:ln>
            <a:noFill/>
          </a:ln>
        </p:spPr>
      </p:pic>
      <p:pic>
        <p:nvPicPr>
          <p:cNvPr id="561" name="Google Shape;561;p37"/>
          <p:cNvPicPr preferRelativeResize="0"/>
          <p:nvPr/>
        </p:nvPicPr>
        <p:blipFill>
          <a:blip r:embed="rId4">
            <a:alphaModFix/>
          </a:blip>
          <a:stretch>
            <a:fillRect/>
          </a:stretch>
        </p:blipFill>
        <p:spPr>
          <a:xfrm>
            <a:off x="6173975" y="3669525"/>
            <a:ext cx="5132950" cy="1881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6" name="Shape 566"/>
        <p:cNvGrpSpPr/>
        <p:nvPr/>
      </p:nvGrpSpPr>
      <p:grpSpPr>
        <a:xfrm>
          <a:off x="0" y="0"/>
          <a:ext cx="0" cy="0"/>
          <a:chOff x="0" y="0"/>
          <a:chExt cx="0" cy="0"/>
        </a:xfrm>
      </p:grpSpPr>
      <p:cxnSp>
        <p:nvCxnSpPr>
          <p:cNvPr id="567" name="Google Shape;567;p38"/>
          <p:cNvCxnSpPr/>
          <p:nvPr/>
        </p:nvCxnSpPr>
        <p:spPr>
          <a:xfrm flipH="1">
            <a:off x="1010250" y="4002900"/>
            <a:ext cx="486000" cy="577200"/>
          </a:xfrm>
          <a:prstGeom prst="straightConnector1">
            <a:avLst/>
          </a:prstGeom>
          <a:noFill/>
          <a:ln cap="flat" cmpd="sng" w="19050">
            <a:solidFill>
              <a:srgbClr val="D9D9D9"/>
            </a:solidFill>
            <a:prstDash val="solid"/>
            <a:round/>
            <a:headEnd len="med" w="med" type="none"/>
            <a:tailEnd len="med" w="med" type="none"/>
          </a:ln>
        </p:spPr>
      </p:cxnSp>
      <p:sp>
        <p:nvSpPr>
          <p:cNvPr id="568" name="Google Shape;568;p38"/>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Sociological Role</a:t>
            </a:r>
            <a:r>
              <a:rPr lang="en-US"/>
              <a:t> Equivalence</a:t>
            </a:r>
            <a:endParaRPr/>
          </a:p>
        </p:txBody>
      </p:sp>
      <p:cxnSp>
        <p:nvCxnSpPr>
          <p:cNvPr id="569" name="Google Shape;569;p38"/>
          <p:cNvCxnSpPr/>
          <p:nvPr/>
        </p:nvCxnSpPr>
        <p:spPr>
          <a:xfrm>
            <a:off x="4000500" y="1166400"/>
            <a:ext cx="0" cy="5453100"/>
          </a:xfrm>
          <a:prstGeom prst="straightConnector1">
            <a:avLst/>
          </a:prstGeom>
          <a:noFill/>
          <a:ln cap="flat" cmpd="sng" w="19050">
            <a:solidFill>
              <a:srgbClr val="999999"/>
            </a:solidFill>
            <a:prstDash val="solid"/>
            <a:round/>
            <a:headEnd len="med" w="med" type="none"/>
            <a:tailEnd len="med" w="med" type="none"/>
          </a:ln>
        </p:spPr>
      </p:cxnSp>
      <p:cxnSp>
        <p:nvCxnSpPr>
          <p:cNvPr id="570" name="Google Shape;570;p38"/>
          <p:cNvCxnSpPr/>
          <p:nvPr/>
        </p:nvCxnSpPr>
        <p:spPr>
          <a:xfrm>
            <a:off x="8115300" y="1166400"/>
            <a:ext cx="0" cy="5453100"/>
          </a:xfrm>
          <a:prstGeom prst="straightConnector1">
            <a:avLst/>
          </a:prstGeom>
          <a:noFill/>
          <a:ln cap="flat" cmpd="sng" w="19050">
            <a:solidFill>
              <a:srgbClr val="999999"/>
            </a:solidFill>
            <a:prstDash val="solid"/>
            <a:round/>
            <a:headEnd len="med" w="med" type="none"/>
            <a:tailEnd len="med" w="med" type="none"/>
          </a:ln>
        </p:spPr>
      </p:cxnSp>
      <p:sp>
        <p:nvSpPr>
          <p:cNvPr id="571" name="Google Shape;571;p38"/>
          <p:cNvSpPr/>
          <p:nvPr/>
        </p:nvSpPr>
        <p:spPr>
          <a:xfrm>
            <a:off x="318125" y="1166400"/>
            <a:ext cx="3249900" cy="23202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8"/>
          <p:cNvSpPr txBox="1"/>
          <p:nvPr/>
        </p:nvSpPr>
        <p:spPr>
          <a:xfrm>
            <a:off x="318152" y="1166407"/>
            <a:ext cx="3249900" cy="88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4BACC6"/>
                </a:solidFill>
                <a:latin typeface="Helvetica Neue"/>
                <a:ea typeface="Helvetica Neue"/>
                <a:cs typeface="Helvetica Neue"/>
                <a:sym typeface="Helvetica Neue"/>
              </a:rPr>
              <a:t>STRUCTURAL </a:t>
            </a:r>
            <a:endParaRPr b="1" sz="2400">
              <a:solidFill>
                <a:srgbClr val="4BACC6"/>
              </a:solidFill>
              <a:latin typeface="Helvetica Neue"/>
              <a:ea typeface="Helvetica Neue"/>
              <a:cs typeface="Helvetica Neue"/>
              <a:sym typeface="Helvetica Neue"/>
            </a:endParaRPr>
          </a:p>
          <a:p>
            <a:pPr indent="0" lvl="0" marL="0" rtl="0" algn="ctr">
              <a:spcBef>
                <a:spcPts val="0"/>
              </a:spcBef>
              <a:spcAft>
                <a:spcPts val="0"/>
              </a:spcAft>
              <a:buNone/>
            </a:pPr>
            <a:r>
              <a:rPr lang="en-US" sz="2400">
                <a:solidFill>
                  <a:srgbClr val="4BACC6"/>
                </a:solidFill>
                <a:latin typeface="Helvetica Neue"/>
                <a:ea typeface="Helvetica Neue"/>
                <a:cs typeface="Helvetica Neue"/>
                <a:sym typeface="Helvetica Neue"/>
              </a:rPr>
              <a:t>Equivalence</a:t>
            </a:r>
            <a:endParaRPr/>
          </a:p>
        </p:txBody>
      </p:sp>
      <p:sp>
        <p:nvSpPr>
          <p:cNvPr id="573" name="Google Shape;573;p38"/>
          <p:cNvSpPr txBox="1"/>
          <p:nvPr/>
        </p:nvSpPr>
        <p:spPr>
          <a:xfrm>
            <a:off x="327750" y="2031452"/>
            <a:ext cx="3230700" cy="498000"/>
          </a:xfrm>
          <a:prstGeom prst="rect">
            <a:avLst/>
          </a:prstGeom>
          <a:noFill/>
          <a:ln>
            <a:noFill/>
          </a:ln>
        </p:spPr>
        <p:txBody>
          <a:bodyPr anchorCtr="0" anchor="t" bIns="91425" lIns="91425" spcFirstLastPara="1" rIns="0" wrap="square" tIns="91425">
            <a:noAutofit/>
          </a:bodyPr>
          <a:lstStyle/>
          <a:p>
            <a:pPr indent="0" lvl="0" marL="0" rtl="0" algn="ctr">
              <a:spcBef>
                <a:spcPts val="0"/>
              </a:spcBef>
              <a:spcAft>
                <a:spcPts val="0"/>
              </a:spcAft>
              <a:buNone/>
            </a:pPr>
            <a:r>
              <a:rPr lang="en-US" sz="1800">
                <a:solidFill>
                  <a:srgbClr val="FFFFFF"/>
                </a:solidFill>
                <a:latin typeface="Helvetica Neue"/>
                <a:ea typeface="Helvetica Neue"/>
                <a:cs typeface="Helvetica Neue"/>
                <a:sym typeface="Helvetica Neue"/>
              </a:rPr>
              <a:t>Two nodes are structurally equivalent iff they have identical connections with identical nodes</a:t>
            </a:r>
            <a:endParaRPr sz="1800">
              <a:solidFill>
                <a:srgbClr val="FFFFFF"/>
              </a:solidFill>
              <a:latin typeface="Helvetica Neue"/>
              <a:ea typeface="Helvetica Neue"/>
              <a:cs typeface="Helvetica Neue"/>
              <a:sym typeface="Helvetica Neue"/>
            </a:endParaRPr>
          </a:p>
        </p:txBody>
      </p:sp>
      <p:sp>
        <p:nvSpPr>
          <p:cNvPr id="574" name="Google Shape;574;p38"/>
          <p:cNvSpPr txBox="1"/>
          <p:nvPr/>
        </p:nvSpPr>
        <p:spPr>
          <a:xfrm>
            <a:off x="4432950" y="1166397"/>
            <a:ext cx="3249900" cy="2320200"/>
          </a:xfrm>
          <a:prstGeom prst="rect">
            <a:avLst/>
          </a:prstGeom>
          <a:noFill/>
          <a:ln cap="flat" cmpd="sng" w="9525">
            <a:solidFill>
              <a:srgbClr val="B4A7D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B4A7D6"/>
                </a:solidFill>
                <a:latin typeface="Helvetica Neue"/>
                <a:ea typeface="Helvetica Neue"/>
                <a:cs typeface="Helvetica Neue"/>
                <a:sym typeface="Helvetica Neue"/>
              </a:rPr>
              <a:t>AUTOMORPHIC</a:t>
            </a:r>
            <a:r>
              <a:rPr lang="en-US" sz="2400">
                <a:solidFill>
                  <a:srgbClr val="B4A7D6"/>
                </a:solidFill>
                <a:latin typeface="Helvetica Neue"/>
                <a:ea typeface="Helvetica Neue"/>
                <a:cs typeface="Helvetica Neue"/>
                <a:sym typeface="Helvetica Neue"/>
              </a:rPr>
              <a:t> Equivalence</a:t>
            </a:r>
            <a:endParaRPr/>
          </a:p>
        </p:txBody>
      </p:sp>
      <p:sp>
        <p:nvSpPr>
          <p:cNvPr id="575" name="Google Shape;575;p38"/>
          <p:cNvSpPr txBox="1"/>
          <p:nvPr/>
        </p:nvSpPr>
        <p:spPr>
          <a:xfrm>
            <a:off x="4432944" y="2053507"/>
            <a:ext cx="3249900" cy="6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Helvetica Neue"/>
                <a:ea typeface="Helvetica Neue"/>
                <a:cs typeface="Helvetica Neue"/>
                <a:sym typeface="Helvetica Neue"/>
              </a:rPr>
              <a:t>Two nodes are automorphically equivalent iff there is an automorphism that maps one node to the other</a:t>
            </a:r>
            <a:endParaRPr sz="1800">
              <a:solidFill>
                <a:srgbClr val="FFFFFF"/>
              </a:solidFill>
              <a:latin typeface="Helvetica Neue"/>
              <a:ea typeface="Helvetica Neue"/>
              <a:cs typeface="Helvetica Neue"/>
              <a:sym typeface="Helvetica Neue"/>
            </a:endParaRPr>
          </a:p>
        </p:txBody>
      </p:sp>
      <p:sp>
        <p:nvSpPr>
          <p:cNvPr id="576" name="Google Shape;576;p38"/>
          <p:cNvSpPr txBox="1"/>
          <p:nvPr/>
        </p:nvSpPr>
        <p:spPr>
          <a:xfrm>
            <a:off x="8570850" y="1166401"/>
            <a:ext cx="3230700" cy="2320200"/>
          </a:xfrm>
          <a:prstGeom prst="rect">
            <a:avLst/>
          </a:prstGeom>
          <a:noFill/>
          <a:ln cap="flat" cmpd="sng" w="9525">
            <a:solidFill>
              <a:srgbClr val="F7964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F79646"/>
                </a:solidFill>
                <a:latin typeface="Helvetica Neue"/>
                <a:ea typeface="Helvetica Neue"/>
                <a:cs typeface="Helvetica Neue"/>
                <a:sym typeface="Helvetica Neue"/>
              </a:rPr>
              <a:t>REGULAR</a:t>
            </a:r>
            <a:r>
              <a:rPr lang="en-US" sz="2400">
                <a:solidFill>
                  <a:srgbClr val="F79646"/>
                </a:solidFill>
                <a:latin typeface="Helvetica Neue"/>
                <a:ea typeface="Helvetica Neue"/>
                <a:cs typeface="Helvetica Neue"/>
                <a:sym typeface="Helvetica Neue"/>
              </a:rPr>
              <a:t> </a:t>
            </a:r>
            <a:endParaRPr sz="2400">
              <a:solidFill>
                <a:srgbClr val="F79646"/>
              </a:solidFill>
              <a:latin typeface="Helvetica Neue"/>
              <a:ea typeface="Helvetica Neue"/>
              <a:cs typeface="Helvetica Neue"/>
              <a:sym typeface="Helvetica Neue"/>
            </a:endParaRPr>
          </a:p>
          <a:p>
            <a:pPr indent="0" lvl="0" marL="0" rtl="0" algn="ctr">
              <a:spcBef>
                <a:spcPts val="0"/>
              </a:spcBef>
              <a:spcAft>
                <a:spcPts val="0"/>
              </a:spcAft>
              <a:buNone/>
            </a:pPr>
            <a:r>
              <a:rPr lang="en-US" sz="2400">
                <a:solidFill>
                  <a:srgbClr val="F79646"/>
                </a:solidFill>
                <a:latin typeface="Helvetica Neue"/>
                <a:ea typeface="Helvetica Neue"/>
                <a:cs typeface="Helvetica Neue"/>
                <a:sym typeface="Helvetica Neue"/>
              </a:rPr>
              <a:t>Equivalence</a:t>
            </a:r>
            <a:endParaRPr/>
          </a:p>
        </p:txBody>
      </p:sp>
      <p:sp>
        <p:nvSpPr>
          <p:cNvPr id="577" name="Google Shape;577;p38"/>
          <p:cNvSpPr txBox="1"/>
          <p:nvPr/>
        </p:nvSpPr>
        <p:spPr>
          <a:xfrm>
            <a:off x="8570854" y="2053507"/>
            <a:ext cx="3249900" cy="6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Helvetica Neue"/>
                <a:ea typeface="Helvetica Neue"/>
                <a:cs typeface="Helvetica Neue"/>
                <a:sym typeface="Helvetica Neue"/>
              </a:rPr>
              <a:t>Two nodes are regularly equivalent if they relate in the same way to equivalent nodes</a:t>
            </a:r>
            <a:endParaRPr sz="1800">
              <a:solidFill>
                <a:srgbClr val="FFFFFF"/>
              </a:solidFill>
              <a:latin typeface="Helvetica Neue"/>
              <a:ea typeface="Helvetica Neue"/>
              <a:cs typeface="Helvetica Neue"/>
              <a:sym typeface="Helvetica Neue"/>
            </a:endParaRPr>
          </a:p>
        </p:txBody>
      </p:sp>
      <p:cxnSp>
        <p:nvCxnSpPr>
          <p:cNvPr id="578" name="Google Shape;578;p38"/>
          <p:cNvCxnSpPr/>
          <p:nvPr/>
        </p:nvCxnSpPr>
        <p:spPr>
          <a:xfrm>
            <a:off x="1496250" y="4018075"/>
            <a:ext cx="455700" cy="554400"/>
          </a:xfrm>
          <a:prstGeom prst="straightConnector1">
            <a:avLst/>
          </a:prstGeom>
          <a:noFill/>
          <a:ln cap="flat" cmpd="sng" w="19050">
            <a:solidFill>
              <a:srgbClr val="D9D9D9"/>
            </a:solidFill>
            <a:prstDash val="solid"/>
            <a:round/>
            <a:headEnd len="med" w="med" type="none"/>
            <a:tailEnd len="med" w="med" type="none"/>
          </a:ln>
        </p:spPr>
      </p:cxnSp>
      <p:cxnSp>
        <p:nvCxnSpPr>
          <p:cNvPr id="579" name="Google Shape;579;p38"/>
          <p:cNvCxnSpPr/>
          <p:nvPr/>
        </p:nvCxnSpPr>
        <p:spPr>
          <a:xfrm>
            <a:off x="1511450" y="4025675"/>
            <a:ext cx="1351800" cy="531600"/>
          </a:xfrm>
          <a:prstGeom prst="straightConnector1">
            <a:avLst/>
          </a:prstGeom>
          <a:noFill/>
          <a:ln cap="flat" cmpd="sng" w="19050">
            <a:solidFill>
              <a:srgbClr val="D9D9D9"/>
            </a:solidFill>
            <a:prstDash val="solid"/>
            <a:round/>
            <a:headEnd len="med" w="med" type="none"/>
            <a:tailEnd len="med" w="med" type="none"/>
          </a:ln>
        </p:spPr>
      </p:cxnSp>
      <p:cxnSp>
        <p:nvCxnSpPr>
          <p:cNvPr id="580" name="Google Shape;580;p38"/>
          <p:cNvCxnSpPr/>
          <p:nvPr/>
        </p:nvCxnSpPr>
        <p:spPr>
          <a:xfrm flipH="1">
            <a:off x="1952025" y="4010500"/>
            <a:ext cx="463200" cy="546900"/>
          </a:xfrm>
          <a:prstGeom prst="straightConnector1">
            <a:avLst/>
          </a:prstGeom>
          <a:noFill/>
          <a:ln cap="flat" cmpd="sng" w="19050">
            <a:solidFill>
              <a:srgbClr val="D9D9D9"/>
            </a:solidFill>
            <a:prstDash val="solid"/>
            <a:round/>
            <a:headEnd len="med" w="med" type="none"/>
            <a:tailEnd len="med" w="med" type="none"/>
          </a:ln>
        </p:spPr>
      </p:cxnSp>
      <p:cxnSp>
        <p:nvCxnSpPr>
          <p:cNvPr id="581" name="Google Shape;581;p38"/>
          <p:cNvCxnSpPr/>
          <p:nvPr/>
        </p:nvCxnSpPr>
        <p:spPr>
          <a:xfrm>
            <a:off x="2415225" y="4010500"/>
            <a:ext cx="448200" cy="554400"/>
          </a:xfrm>
          <a:prstGeom prst="straightConnector1">
            <a:avLst/>
          </a:prstGeom>
          <a:noFill/>
          <a:ln cap="flat" cmpd="sng" w="19050">
            <a:solidFill>
              <a:srgbClr val="D9D9D9"/>
            </a:solidFill>
            <a:prstDash val="solid"/>
            <a:round/>
            <a:headEnd len="med" w="med" type="none"/>
            <a:tailEnd len="med" w="med" type="none"/>
          </a:ln>
        </p:spPr>
      </p:cxnSp>
      <p:cxnSp>
        <p:nvCxnSpPr>
          <p:cNvPr id="582" name="Google Shape;582;p38"/>
          <p:cNvCxnSpPr/>
          <p:nvPr/>
        </p:nvCxnSpPr>
        <p:spPr>
          <a:xfrm flipH="1">
            <a:off x="1025325" y="4010500"/>
            <a:ext cx="1389900" cy="546900"/>
          </a:xfrm>
          <a:prstGeom prst="straightConnector1">
            <a:avLst/>
          </a:prstGeom>
          <a:noFill/>
          <a:ln cap="flat" cmpd="sng" w="19050">
            <a:solidFill>
              <a:srgbClr val="D9D9D9"/>
            </a:solidFill>
            <a:prstDash val="solid"/>
            <a:round/>
            <a:headEnd len="med" w="med" type="none"/>
            <a:tailEnd len="med" w="med" type="none"/>
          </a:ln>
        </p:spPr>
      </p:cxnSp>
      <p:cxnSp>
        <p:nvCxnSpPr>
          <p:cNvPr id="583" name="Google Shape;583;p38"/>
          <p:cNvCxnSpPr/>
          <p:nvPr/>
        </p:nvCxnSpPr>
        <p:spPr>
          <a:xfrm flipH="1">
            <a:off x="751975" y="4557300"/>
            <a:ext cx="288600" cy="736800"/>
          </a:xfrm>
          <a:prstGeom prst="straightConnector1">
            <a:avLst/>
          </a:prstGeom>
          <a:noFill/>
          <a:ln cap="flat" cmpd="sng" w="19050">
            <a:solidFill>
              <a:srgbClr val="D9D9D9"/>
            </a:solidFill>
            <a:prstDash val="solid"/>
            <a:round/>
            <a:headEnd len="med" w="med" type="none"/>
            <a:tailEnd len="med" w="med" type="none"/>
          </a:ln>
        </p:spPr>
      </p:cxnSp>
      <p:cxnSp>
        <p:nvCxnSpPr>
          <p:cNvPr id="584" name="Google Shape;584;p38"/>
          <p:cNvCxnSpPr/>
          <p:nvPr/>
        </p:nvCxnSpPr>
        <p:spPr>
          <a:xfrm>
            <a:off x="1048175" y="4542125"/>
            <a:ext cx="303900" cy="736800"/>
          </a:xfrm>
          <a:prstGeom prst="straightConnector1">
            <a:avLst/>
          </a:prstGeom>
          <a:noFill/>
          <a:ln cap="flat" cmpd="sng" w="19050">
            <a:solidFill>
              <a:srgbClr val="D9D9D9"/>
            </a:solidFill>
            <a:prstDash val="solid"/>
            <a:round/>
            <a:headEnd len="med" w="med" type="none"/>
            <a:tailEnd len="med" w="med" type="none"/>
          </a:ln>
        </p:spPr>
      </p:cxnSp>
      <p:cxnSp>
        <p:nvCxnSpPr>
          <p:cNvPr id="585" name="Google Shape;585;p38"/>
          <p:cNvCxnSpPr/>
          <p:nvPr/>
        </p:nvCxnSpPr>
        <p:spPr>
          <a:xfrm flipH="1">
            <a:off x="1952025" y="4549700"/>
            <a:ext cx="7500" cy="744300"/>
          </a:xfrm>
          <a:prstGeom prst="straightConnector1">
            <a:avLst/>
          </a:prstGeom>
          <a:noFill/>
          <a:ln cap="flat" cmpd="sng" w="19050">
            <a:solidFill>
              <a:srgbClr val="D9D9D9"/>
            </a:solidFill>
            <a:prstDash val="solid"/>
            <a:round/>
            <a:headEnd len="med" w="med" type="none"/>
            <a:tailEnd len="med" w="med" type="none"/>
          </a:ln>
        </p:spPr>
      </p:cxnSp>
      <p:cxnSp>
        <p:nvCxnSpPr>
          <p:cNvPr id="586" name="Google Shape;586;p38"/>
          <p:cNvCxnSpPr/>
          <p:nvPr/>
        </p:nvCxnSpPr>
        <p:spPr>
          <a:xfrm flipH="1">
            <a:off x="2536800" y="4564900"/>
            <a:ext cx="318900" cy="698700"/>
          </a:xfrm>
          <a:prstGeom prst="straightConnector1">
            <a:avLst/>
          </a:prstGeom>
          <a:noFill/>
          <a:ln cap="flat" cmpd="sng" w="19050">
            <a:solidFill>
              <a:srgbClr val="D9D9D9"/>
            </a:solidFill>
            <a:prstDash val="solid"/>
            <a:round/>
            <a:headEnd len="med" w="med" type="none"/>
            <a:tailEnd len="med" w="med" type="none"/>
          </a:ln>
        </p:spPr>
      </p:cxnSp>
      <p:cxnSp>
        <p:nvCxnSpPr>
          <p:cNvPr id="587" name="Google Shape;587;p38"/>
          <p:cNvCxnSpPr/>
          <p:nvPr/>
        </p:nvCxnSpPr>
        <p:spPr>
          <a:xfrm>
            <a:off x="2863300" y="4549700"/>
            <a:ext cx="281100" cy="736800"/>
          </a:xfrm>
          <a:prstGeom prst="straightConnector1">
            <a:avLst/>
          </a:prstGeom>
          <a:noFill/>
          <a:ln cap="flat" cmpd="sng" w="19050">
            <a:solidFill>
              <a:srgbClr val="D9D9D9"/>
            </a:solidFill>
            <a:prstDash val="solid"/>
            <a:round/>
            <a:headEnd len="med" w="med" type="none"/>
            <a:tailEnd len="med" w="med" type="none"/>
          </a:ln>
        </p:spPr>
      </p:cxnSp>
      <p:sp>
        <p:nvSpPr>
          <p:cNvPr id="588" name="Google Shape;588;p38"/>
          <p:cNvSpPr/>
          <p:nvPr/>
        </p:nvSpPr>
        <p:spPr>
          <a:xfrm>
            <a:off x="552475" y="50663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5</a:t>
            </a:r>
            <a:endParaRPr>
              <a:solidFill>
                <a:srgbClr val="FFFFFF"/>
              </a:solidFill>
            </a:endParaRPr>
          </a:p>
        </p:txBody>
      </p:sp>
      <p:sp>
        <p:nvSpPr>
          <p:cNvPr id="589" name="Google Shape;589;p38"/>
          <p:cNvSpPr/>
          <p:nvPr/>
        </p:nvSpPr>
        <p:spPr>
          <a:xfrm>
            <a:off x="1148937" y="50663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6</a:t>
            </a:r>
            <a:endParaRPr>
              <a:solidFill>
                <a:srgbClr val="FFFFFF"/>
              </a:solidFill>
            </a:endParaRPr>
          </a:p>
        </p:txBody>
      </p:sp>
      <p:sp>
        <p:nvSpPr>
          <p:cNvPr id="590" name="Google Shape;590;p38"/>
          <p:cNvSpPr/>
          <p:nvPr/>
        </p:nvSpPr>
        <p:spPr>
          <a:xfrm>
            <a:off x="1745399" y="50663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7</a:t>
            </a:r>
            <a:endParaRPr>
              <a:solidFill>
                <a:srgbClr val="FFFFFF"/>
              </a:solidFill>
            </a:endParaRPr>
          </a:p>
        </p:txBody>
      </p:sp>
      <p:sp>
        <p:nvSpPr>
          <p:cNvPr id="591" name="Google Shape;591;p38"/>
          <p:cNvSpPr/>
          <p:nvPr/>
        </p:nvSpPr>
        <p:spPr>
          <a:xfrm>
            <a:off x="2341861" y="50663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8</a:t>
            </a:r>
            <a:endParaRPr>
              <a:solidFill>
                <a:srgbClr val="FFFFFF"/>
              </a:solidFill>
            </a:endParaRPr>
          </a:p>
        </p:txBody>
      </p:sp>
      <p:sp>
        <p:nvSpPr>
          <p:cNvPr id="592" name="Google Shape;592;p38"/>
          <p:cNvSpPr/>
          <p:nvPr/>
        </p:nvSpPr>
        <p:spPr>
          <a:xfrm>
            <a:off x="2938322" y="50663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9</a:t>
            </a:r>
            <a:endParaRPr>
              <a:solidFill>
                <a:srgbClr val="FFFFFF"/>
              </a:solidFill>
            </a:endParaRPr>
          </a:p>
        </p:txBody>
      </p:sp>
      <p:sp>
        <p:nvSpPr>
          <p:cNvPr id="593" name="Google Shape;593;p38"/>
          <p:cNvSpPr/>
          <p:nvPr/>
        </p:nvSpPr>
        <p:spPr>
          <a:xfrm>
            <a:off x="838062" y="43605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2</a:t>
            </a:r>
            <a:endParaRPr>
              <a:solidFill>
                <a:srgbClr val="FFFFFF"/>
              </a:solidFill>
            </a:endParaRPr>
          </a:p>
        </p:txBody>
      </p:sp>
      <p:sp>
        <p:nvSpPr>
          <p:cNvPr id="594" name="Google Shape;594;p38"/>
          <p:cNvSpPr/>
          <p:nvPr/>
        </p:nvSpPr>
        <p:spPr>
          <a:xfrm>
            <a:off x="1745387" y="43605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3</a:t>
            </a:r>
            <a:endParaRPr>
              <a:solidFill>
                <a:srgbClr val="FFFFFF"/>
              </a:solidFill>
            </a:endParaRPr>
          </a:p>
        </p:txBody>
      </p:sp>
      <p:sp>
        <p:nvSpPr>
          <p:cNvPr id="595" name="Google Shape;595;p38"/>
          <p:cNvSpPr/>
          <p:nvPr/>
        </p:nvSpPr>
        <p:spPr>
          <a:xfrm>
            <a:off x="2652712" y="4360500"/>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4</a:t>
            </a:r>
            <a:endParaRPr>
              <a:solidFill>
                <a:srgbClr val="FFFFFF"/>
              </a:solidFill>
            </a:endParaRPr>
          </a:p>
        </p:txBody>
      </p:sp>
      <p:sp>
        <p:nvSpPr>
          <p:cNvPr id="596" name="Google Shape;596;p38"/>
          <p:cNvSpPr/>
          <p:nvPr/>
        </p:nvSpPr>
        <p:spPr>
          <a:xfrm>
            <a:off x="1294237" y="3816700"/>
            <a:ext cx="395400" cy="395400"/>
          </a:xfrm>
          <a:prstGeom prst="ellipse">
            <a:avLst/>
          </a:prstGeom>
          <a:solidFill>
            <a:srgbClr val="4BA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597" name="Google Shape;597;p38"/>
          <p:cNvSpPr/>
          <p:nvPr/>
        </p:nvSpPr>
        <p:spPr>
          <a:xfrm>
            <a:off x="2221287" y="3816700"/>
            <a:ext cx="395400" cy="395400"/>
          </a:xfrm>
          <a:prstGeom prst="ellipse">
            <a:avLst/>
          </a:prstGeom>
          <a:solidFill>
            <a:srgbClr val="4BA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cxnSp>
        <p:nvCxnSpPr>
          <p:cNvPr id="598" name="Google Shape;598;p38"/>
          <p:cNvCxnSpPr/>
          <p:nvPr/>
        </p:nvCxnSpPr>
        <p:spPr>
          <a:xfrm flipH="1">
            <a:off x="5125050" y="4132525"/>
            <a:ext cx="486000" cy="577200"/>
          </a:xfrm>
          <a:prstGeom prst="straightConnector1">
            <a:avLst/>
          </a:prstGeom>
          <a:noFill/>
          <a:ln cap="flat" cmpd="sng" w="19050">
            <a:solidFill>
              <a:srgbClr val="D9D9D9"/>
            </a:solidFill>
            <a:prstDash val="solid"/>
            <a:round/>
            <a:headEnd len="med" w="med" type="none"/>
            <a:tailEnd len="med" w="med" type="none"/>
          </a:ln>
        </p:spPr>
      </p:cxnSp>
      <p:cxnSp>
        <p:nvCxnSpPr>
          <p:cNvPr id="599" name="Google Shape;599;p38"/>
          <p:cNvCxnSpPr/>
          <p:nvPr/>
        </p:nvCxnSpPr>
        <p:spPr>
          <a:xfrm>
            <a:off x="5611050" y="4147700"/>
            <a:ext cx="455700" cy="554400"/>
          </a:xfrm>
          <a:prstGeom prst="straightConnector1">
            <a:avLst/>
          </a:prstGeom>
          <a:noFill/>
          <a:ln cap="flat" cmpd="sng" w="19050">
            <a:solidFill>
              <a:srgbClr val="D9D9D9"/>
            </a:solidFill>
            <a:prstDash val="solid"/>
            <a:round/>
            <a:headEnd len="med" w="med" type="none"/>
            <a:tailEnd len="med" w="med" type="none"/>
          </a:ln>
        </p:spPr>
      </p:cxnSp>
      <p:cxnSp>
        <p:nvCxnSpPr>
          <p:cNvPr id="600" name="Google Shape;600;p38"/>
          <p:cNvCxnSpPr/>
          <p:nvPr/>
        </p:nvCxnSpPr>
        <p:spPr>
          <a:xfrm>
            <a:off x="5626250" y="4155300"/>
            <a:ext cx="1351800" cy="531600"/>
          </a:xfrm>
          <a:prstGeom prst="straightConnector1">
            <a:avLst/>
          </a:prstGeom>
          <a:noFill/>
          <a:ln cap="flat" cmpd="sng" w="19050">
            <a:solidFill>
              <a:srgbClr val="D9D9D9"/>
            </a:solidFill>
            <a:prstDash val="solid"/>
            <a:round/>
            <a:headEnd len="med" w="med" type="none"/>
            <a:tailEnd len="med" w="med" type="none"/>
          </a:ln>
        </p:spPr>
      </p:cxnSp>
      <p:cxnSp>
        <p:nvCxnSpPr>
          <p:cNvPr id="601" name="Google Shape;601;p38"/>
          <p:cNvCxnSpPr/>
          <p:nvPr/>
        </p:nvCxnSpPr>
        <p:spPr>
          <a:xfrm flipH="1">
            <a:off x="6066825" y="4140125"/>
            <a:ext cx="463200" cy="546900"/>
          </a:xfrm>
          <a:prstGeom prst="straightConnector1">
            <a:avLst/>
          </a:prstGeom>
          <a:noFill/>
          <a:ln cap="flat" cmpd="sng" w="19050">
            <a:solidFill>
              <a:srgbClr val="D9D9D9"/>
            </a:solidFill>
            <a:prstDash val="solid"/>
            <a:round/>
            <a:headEnd len="med" w="med" type="none"/>
            <a:tailEnd len="med" w="med" type="none"/>
          </a:ln>
        </p:spPr>
      </p:cxnSp>
      <p:cxnSp>
        <p:nvCxnSpPr>
          <p:cNvPr id="602" name="Google Shape;602;p38"/>
          <p:cNvCxnSpPr/>
          <p:nvPr/>
        </p:nvCxnSpPr>
        <p:spPr>
          <a:xfrm>
            <a:off x="6530025" y="4140125"/>
            <a:ext cx="448200" cy="554400"/>
          </a:xfrm>
          <a:prstGeom prst="straightConnector1">
            <a:avLst/>
          </a:prstGeom>
          <a:noFill/>
          <a:ln cap="flat" cmpd="sng" w="19050">
            <a:solidFill>
              <a:srgbClr val="D9D9D9"/>
            </a:solidFill>
            <a:prstDash val="solid"/>
            <a:round/>
            <a:headEnd len="med" w="med" type="none"/>
            <a:tailEnd len="med" w="med" type="none"/>
          </a:ln>
        </p:spPr>
      </p:cxnSp>
      <p:cxnSp>
        <p:nvCxnSpPr>
          <p:cNvPr id="603" name="Google Shape;603;p38"/>
          <p:cNvCxnSpPr/>
          <p:nvPr/>
        </p:nvCxnSpPr>
        <p:spPr>
          <a:xfrm flipH="1">
            <a:off x="5140125" y="4140125"/>
            <a:ext cx="1389900" cy="546900"/>
          </a:xfrm>
          <a:prstGeom prst="straightConnector1">
            <a:avLst/>
          </a:prstGeom>
          <a:noFill/>
          <a:ln cap="flat" cmpd="sng" w="19050">
            <a:solidFill>
              <a:srgbClr val="D9D9D9"/>
            </a:solidFill>
            <a:prstDash val="solid"/>
            <a:round/>
            <a:headEnd len="med" w="med" type="none"/>
            <a:tailEnd len="med" w="med" type="none"/>
          </a:ln>
        </p:spPr>
      </p:cxnSp>
      <p:cxnSp>
        <p:nvCxnSpPr>
          <p:cNvPr id="604" name="Google Shape;604;p38"/>
          <p:cNvCxnSpPr/>
          <p:nvPr/>
        </p:nvCxnSpPr>
        <p:spPr>
          <a:xfrm flipH="1">
            <a:off x="4866775" y="4686925"/>
            <a:ext cx="288600" cy="736800"/>
          </a:xfrm>
          <a:prstGeom prst="straightConnector1">
            <a:avLst/>
          </a:prstGeom>
          <a:noFill/>
          <a:ln cap="flat" cmpd="sng" w="19050">
            <a:solidFill>
              <a:srgbClr val="D9D9D9"/>
            </a:solidFill>
            <a:prstDash val="solid"/>
            <a:round/>
            <a:headEnd len="med" w="med" type="none"/>
            <a:tailEnd len="med" w="med" type="none"/>
          </a:ln>
        </p:spPr>
      </p:cxnSp>
      <p:cxnSp>
        <p:nvCxnSpPr>
          <p:cNvPr id="605" name="Google Shape;605;p38"/>
          <p:cNvCxnSpPr/>
          <p:nvPr/>
        </p:nvCxnSpPr>
        <p:spPr>
          <a:xfrm>
            <a:off x="5162975" y="4671750"/>
            <a:ext cx="303900" cy="736800"/>
          </a:xfrm>
          <a:prstGeom prst="straightConnector1">
            <a:avLst/>
          </a:prstGeom>
          <a:noFill/>
          <a:ln cap="flat" cmpd="sng" w="19050">
            <a:solidFill>
              <a:srgbClr val="D9D9D9"/>
            </a:solidFill>
            <a:prstDash val="solid"/>
            <a:round/>
            <a:headEnd len="med" w="med" type="none"/>
            <a:tailEnd len="med" w="med" type="none"/>
          </a:ln>
        </p:spPr>
      </p:cxnSp>
      <p:cxnSp>
        <p:nvCxnSpPr>
          <p:cNvPr id="606" name="Google Shape;606;p38"/>
          <p:cNvCxnSpPr/>
          <p:nvPr/>
        </p:nvCxnSpPr>
        <p:spPr>
          <a:xfrm flipH="1">
            <a:off x="6066825" y="4679325"/>
            <a:ext cx="7500" cy="744300"/>
          </a:xfrm>
          <a:prstGeom prst="straightConnector1">
            <a:avLst/>
          </a:prstGeom>
          <a:noFill/>
          <a:ln cap="flat" cmpd="sng" w="19050">
            <a:solidFill>
              <a:srgbClr val="D9D9D9"/>
            </a:solidFill>
            <a:prstDash val="solid"/>
            <a:round/>
            <a:headEnd len="med" w="med" type="none"/>
            <a:tailEnd len="med" w="med" type="none"/>
          </a:ln>
        </p:spPr>
      </p:cxnSp>
      <p:cxnSp>
        <p:nvCxnSpPr>
          <p:cNvPr id="607" name="Google Shape;607;p38"/>
          <p:cNvCxnSpPr/>
          <p:nvPr/>
        </p:nvCxnSpPr>
        <p:spPr>
          <a:xfrm flipH="1">
            <a:off x="6651600" y="4694525"/>
            <a:ext cx="318900" cy="698700"/>
          </a:xfrm>
          <a:prstGeom prst="straightConnector1">
            <a:avLst/>
          </a:prstGeom>
          <a:noFill/>
          <a:ln cap="flat" cmpd="sng" w="19050">
            <a:solidFill>
              <a:srgbClr val="D9D9D9"/>
            </a:solidFill>
            <a:prstDash val="solid"/>
            <a:round/>
            <a:headEnd len="med" w="med" type="none"/>
            <a:tailEnd len="med" w="med" type="none"/>
          </a:ln>
        </p:spPr>
      </p:cxnSp>
      <p:cxnSp>
        <p:nvCxnSpPr>
          <p:cNvPr id="608" name="Google Shape;608;p38"/>
          <p:cNvCxnSpPr/>
          <p:nvPr/>
        </p:nvCxnSpPr>
        <p:spPr>
          <a:xfrm>
            <a:off x="6978100" y="4679325"/>
            <a:ext cx="281100" cy="736800"/>
          </a:xfrm>
          <a:prstGeom prst="straightConnector1">
            <a:avLst/>
          </a:prstGeom>
          <a:noFill/>
          <a:ln cap="flat" cmpd="sng" w="19050">
            <a:solidFill>
              <a:srgbClr val="D9D9D9"/>
            </a:solidFill>
            <a:prstDash val="solid"/>
            <a:round/>
            <a:headEnd len="med" w="med" type="none"/>
            <a:tailEnd len="med" w="med" type="none"/>
          </a:ln>
        </p:spPr>
      </p:cxnSp>
      <p:sp>
        <p:nvSpPr>
          <p:cNvPr id="609" name="Google Shape;609;p38"/>
          <p:cNvSpPr/>
          <p:nvPr/>
        </p:nvSpPr>
        <p:spPr>
          <a:xfrm>
            <a:off x="4667275" y="5195925"/>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5</a:t>
            </a:r>
            <a:endParaRPr>
              <a:solidFill>
                <a:srgbClr val="FFFFFF"/>
              </a:solidFill>
            </a:endParaRPr>
          </a:p>
        </p:txBody>
      </p:sp>
      <p:sp>
        <p:nvSpPr>
          <p:cNvPr id="610" name="Google Shape;610;p38"/>
          <p:cNvSpPr/>
          <p:nvPr/>
        </p:nvSpPr>
        <p:spPr>
          <a:xfrm>
            <a:off x="5263737" y="5195925"/>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6</a:t>
            </a:r>
            <a:endParaRPr>
              <a:solidFill>
                <a:srgbClr val="FFFFFF"/>
              </a:solidFill>
            </a:endParaRPr>
          </a:p>
        </p:txBody>
      </p:sp>
      <p:sp>
        <p:nvSpPr>
          <p:cNvPr id="611" name="Google Shape;611;p38"/>
          <p:cNvSpPr/>
          <p:nvPr/>
        </p:nvSpPr>
        <p:spPr>
          <a:xfrm>
            <a:off x="5860199" y="5195925"/>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7</a:t>
            </a:r>
            <a:endParaRPr>
              <a:solidFill>
                <a:srgbClr val="FFFFFF"/>
              </a:solidFill>
            </a:endParaRPr>
          </a:p>
        </p:txBody>
      </p:sp>
      <p:sp>
        <p:nvSpPr>
          <p:cNvPr id="612" name="Google Shape;612;p38"/>
          <p:cNvSpPr/>
          <p:nvPr/>
        </p:nvSpPr>
        <p:spPr>
          <a:xfrm>
            <a:off x="6456661" y="5195925"/>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8</a:t>
            </a:r>
            <a:endParaRPr>
              <a:solidFill>
                <a:srgbClr val="FFFFFF"/>
              </a:solidFill>
            </a:endParaRPr>
          </a:p>
        </p:txBody>
      </p:sp>
      <p:sp>
        <p:nvSpPr>
          <p:cNvPr id="613" name="Google Shape;613;p38"/>
          <p:cNvSpPr/>
          <p:nvPr/>
        </p:nvSpPr>
        <p:spPr>
          <a:xfrm>
            <a:off x="7053122" y="5195925"/>
            <a:ext cx="395400" cy="395400"/>
          </a:xfrm>
          <a:prstGeom prst="ellipse">
            <a:avLst/>
          </a:pr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9</a:t>
            </a:r>
            <a:endParaRPr>
              <a:solidFill>
                <a:srgbClr val="FFFFFF"/>
              </a:solidFill>
            </a:endParaRPr>
          </a:p>
        </p:txBody>
      </p:sp>
      <p:sp>
        <p:nvSpPr>
          <p:cNvPr id="614" name="Google Shape;614;p38"/>
          <p:cNvSpPr/>
          <p:nvPr/>
        </p:nvSpPr>
        <p:spPr>
          <a:xfrm>
            <a:off x="4952862" y="4490125"/>
            <a:ext cx="395400" cy="395400"/>
          </a:xfrm>
          <a:prstGeom prst="ellipse">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2</a:t>
            </a:r>
            <a:endParaRPr>
              <a:solidFill>
                <a:srgbClr val="FFFFFF"/>
              </a:solidFill>
            </a:endParaRPr>
          </a:p>
        </p:txBody>
      </p:sp>
      <p:sp>
        <p:nvSpPr>
          <p:cNvPr id="615" name="Google Shape;615;p38"/>
          <p:cNvSpPr/>
          <p:nvPr/>
        </p:nvSpPr>
        <p:spPr>
          <a:xfrm>
            <a:off x="5860187" y="4490125"/>
            <a:ext cx="395400" cy="3954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3</a:t>
            </a:r>
            <a:endParaRPr>
              <a:solidFill>
                <a:srgbClr val="FFFFFF"/>
              </a:solidFill>
            </a:endParaRPr>
          </a:p>
        </p:txBody>
      </p:sp>
      <p:sp>
        <p:nvSpPr>
          <p:cNvPr id="616" name="Google Shape;616;p38"/>
          <p:cNvSpPr/>
          <p:nvPr/>
        </p:nvSpPr>
        <p:spPr>
          <a:xfrm>
            <a:off x="6767512" y="4490125"/>
            <a:ext cx="395400" cy="395400"/>
          </a:xfrm>
          <a:prstGeom prst="ellipse">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4</a:t>
            </a:r>
            <a:endParaRPr>
              <a:solidFill>
                <a:srgbClr val="FFFFFF"/>
              </a:solidFill>
            </a:endParaRPr>
          </a:p>
        </p:txBody>
      </p:sp>
      <p:sp>
        <p:nvSpPr>
          <p:cNvPr id="617" name="Google Shape;617;p38"/>
          <p:cNvSpPr/>
          <p:nvPr/>
        </p:nvSpPr>
        <p:spPr>
          <a:xfrm>
            <a:off x="5409037" y="3946325"/>
            <a:ext cx="395400" cy="395400"/>
          </a:xfrm>
          <a:prstGeom prst="ellipse">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18" name="Google Shape;618;p38"/>
          <p:cNvSpPr/>
          <p:nvPr/>
        </p:nvSpPr>
        <p:spPr>
          <a:xfrm>
            <a:off x="6336087" y="3946325"/>
            <a:ext cx="395400" cy="395400"/>
          </a:xfrm>
          <a:prstGeom prst="ellipse">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cxnSp>
        <p:nvCxnSpPr>
          <p:cNvPr id="619" name="Google Shape;619;p38"/>
          <p:cNvCxnSpPr/>
          <p:nvPr/>
        </p:nvCxnSpPr>
        <p:spPr>
          <a:xfrm flipH="1">
            <a:off x="9300300" y="4132525"/>
            <a:ext cx="486000" cy="577200"/>
          </a:xfrm>
          <a:prstGeom prst="straightConnector1">
            <a:avLst/>
          </a:prstGeom>
          <a:noFill/>
          <a:ln cap="flat" cmpd="sng" w="19050">
            <a:solidFill>
              <a:srgbClr val="D9D9D9"/>
            </a:solidFill>
            <a:prstDash val="dash"/>
            <a:round/>
            <a:headEnd len="med" w="med" type="none"/>
            <a:tailEnd len="med" w="med" type="none"/>
          </a:ln>
        </p:spPr>
      </p:cxnSp>
      <p:cxnSp>
        <p:nvCxnSpPr>
          <p:cNvPr id="620" name="Google Shape;620;p38"/>
          <p:cNvCxnSpPr/>
          <p:nvPr/>
        </p:nvCxnSpPr>
        <p:spPr>
          <a:xfrm>
            <a:off x="9786300" y="4147700"/>
            <a:ext cx="455700" cy="554400"/>
          </a:xfrm>
          <a:prstGeom prst="straightConnector1">
            <a:avLst/>
          </a:prstGeom>
          <a:noFill/>
          <a:ln cap="flat" cmpd="sng" w="19050">
            <a:solidFill>
              <a:srgbClr val="D9D9D9"/>
            </a:solidFill>
            <a:prstDash val="dash"/>
            <a:round/>
            <a:headEnd len="med" w="med" type="none"/>
            <a:tailEnd len="med" w="med" type="none"/>
          </a:ln>
        </p:spPr>
      </p:cxnSp>
      <p:cxnSp>
        <p:nvCxnSpPr>
          <p:cNvPr id="621" name="Google Shape;621;p38"/>
          <p:cNvCxnSpPr/>
          <p:nvPr/>
        </p:nvCxnSpPr>
        <p:spPr>
          <a:xfrm>
            <a:off x="9801500" y="4155300"/>
            <a:ext cx="1351800" cy="531600"/>
          </a:xfrm>
          <a:prstGeom prst="straightConnector1">
            <a:avLst/>
          </a:prstGeom>
          <a:noFill/>
          <a:ln cap="flat" cmpd="sng" w="19050">
            <a:solidFill>
              <a:srgbClr val="D9D9D9"/>
            </a:solidFill>
            <a:prstDash val="dash"/>
            <a:round/>
            <a:headEnd len="med" w="med" type="none"/>
            <a:tailEnd len="med" w="med" type="none"/>
          </a:ln>
        </p:spPr>
      </p:cxnSp>
      <p:cxnSp>
        <p:nvCxnSpPr>
          <p:cNvPr id="622" name="Google Shape;622;p38"/>
          <p:cNvCxnSpPr/>
          <p:nvPr/>
        </p:nvCxnSpPr>
        <p:spPr>
          <a:xfrm flipH="1">
            <a:off x="10242075" y="4140125"/>
            <a:ext cx="463200" cy="546900"/>
          </a:xfrm>
          <a:prstGeom prst="straightConnector1">
            <a:avLst/>
          </a:prstGeom>
          <a:noFill/>
          <a:ln cap="flat" cmpd="sng" w="19050">
            <a:solidFill>
              <a:srgbClr val="D9D9D9"/>
            </a:solidFill>
            <a:prstDash val="dash"/>
            <a:round/>
            <a:headEnd len="med" w="med" type="none"/>
            <a:tailEnd len="med" w="med" type="none"/>
          </a:ln>
        </p:spPr>
      </p:cxnSp>
      <p:cxnSp>
        <p:nvCxnSpPr>
          <p:cNvPr id="623" name="Google Shape;623;p38"/>
          <p:cNvCxnSpPr/>
          <p:nvPr/>
        </p:nvCxnSpPr>
        <p:spPr>
          <a:xfrm>
            <a:off x="10705275" y="4140125"/>
            <a:ext cx="448200" cy="554400"/>
          </a:xfrm>
          <a:prstGeom prst="straightConnector1">
            <a:avLst/>
          </a:prstGeom>
          <a:noFill/>
          <a:ln cap="flat" cmpd="sng" w="19050">
            <a:solidFill>
              <a:srgbClr val="D9D9D9"/>
            </a:solidFill>
            <a:prstDash val="dash"/>
            <a:round/>
            <a:headEnd len="med" w="med" type="none"/>
            <a:tailEnd len="med" w="med" type="none"/>
          </a:ln>
        </p:spPr>
      </p:cxnSp>
      <p:cxnSp>
        <p:nvCxnSpPr>
          <p:cNvPr id="624" name="Google Shape;624;p38"/>
          <p:cNvCxnSpPr/>
          <p:nvPr/>
        </p:nvCxnSpPr>
        <p:spPr>
          <a:xfrm flipH="1">
            <a:off x="9315375" y="4140125"/>
            <a:ext cx="1389900" cy="546900"/>
          </a:xfrm>
          <a:prstGeom prst="straightConnector1">
            <a:avLst/>
          </a:prstGeom>
          <a:noFill/>
          <a:ln cap="flat" cmpd="sng" w="19050">
            <a:solidFill>
              <a:srgbClr val="D9D9D9"/>
            </a:solidFill>
            <a:prstDash val="dash"/>
            <a:round/>
            <a:headEnd len="med" w="med" type="none"/>
            <a:tailEnd len="med" w="med" type="none"/>
          </a:ln>
        </p:spPr>
      </p:cxnSp>
      <p:cxnSp>
        <p:nvCxnSpPr>
          <p:cNvPr id="625" name="Google Shape;625;p38"/>
          <p:cNvCxnSpPr/>
          <p:nvPr/>
        </p:nvCxnSpPr>
        <p:spPr>
          <a:xfrm flipH="1">
            <a:off x="9042025" y="4686925"/>
            <a:ext cx="288600" cy="736800"/>
          </a:xfrm>
          <a:prstGeom prst="straightConnector1">
            <a:avLst/>
          </a:prstGeom>
          <a:noFill/>
          <a:ln cap="flat" cmpd="sng" w="19050">
            <a:solidFill>
              <a:srgbClr val="FFE599"/>
            </a:solidFill>
            <a:prstDash val="dot"/>
            <a:round/>
            <a:headEnd len="med" w="med" type="none"/>
            <a:tailEnd len="med" w="med" type="none"/>
          </a:ln>
        </p:spPr>
      </p:cxnSp>
      <p:cxnSp>
        <p:nvCxnSpPr>
          <p:cNvPr id="626" name="Google Shape;626;p38"/>
          <p:cNvCxnSpPr/>
          <p:nvPr/>
        </p:nvCxnSpPr>
        <p:spPr>
          <a:xfrm>
            <a:off x="9338225" y="4671750"/>
            <a:ext cx="303900" cy="736800"/>
          </a:xfrm>
          <a:prstGeom prst="straightConnector1">
            <a:avLst/>
          </a:prstGeom>
          <a:noFill/>
          <a:ln cap="flat" cmpd="sng" w="19050">
            <a:solidFill>
              <a:srgbClr val="FFE599"/>
            </a:solidFill>
            <a:prstDash val="dot"/>
            <a:round/>
            <a:headEnd len="med" w="med" type="none"/>
            <a:tailEnd len="med" w="med" type="none"/>
          </a:ln>
        </p:spPr>
      </p:cxnSp>
      <p:cxnSp>
        <p:nvCxnSpPr>
          <p:cNvPr id="627" name="Google Shape;627;p38"/>
          <p:cNvCxnSpPr/>
          <p:nvPr/>
        </p:nvCxnSpPr>
        <p:spPr>
          <a:xfrm flipH="1">
            <a:off x="10242075" y="4679325"/>
            <a:ext cx="7500" cy="744300"/>
          </a:xfrm>
          <a:prstGeom prst="straightConnector1">
            <a:avLst/>
          </a:prstGeom>
          <a:noFill/>
          <a:ln cap="flat" cmpd="sng" w="19050">
            <a:solidFill>
              <a:srgbClr val="FFE599"/>
            </a:solidFill>
            <a:prstDash val="dot"/>
            <a:round/>
            <a:headEnd len="med" w="med" type="none"/>
            <a:tailEnd len="med" w="med" type="none"/>
          </a:ln>
        </p:spPr>
      </p:cxnSp>
      <p:cxnSp>
        <p:nvCxnSpPr>
          <p:cNvPr id="628" name="Google Shape;628;p38"/>
          <p:cNvCxnSpPr/>
          <p:nvPr/>
        </p:nvCxnSpPr>
        <p:spPr>
          <a:xfrm flipH="1">
            <a:off x="10826850" y="4694525"/>
            <a:ext cx="318900" cy="698700"/>
          </a:xfrm>
          <a:prstGeom prst="straightConnector1">
            <a:avLst/>
          </a:prstGeom>
          <a:noFill/>
          <a:ln cap="flat" cmpd="sng" w="19050">
            <a:solidFill>
              <a:srgbClr val="FFE599"/>
            </a:solidFill>
            <a:prstDash val="dot"/>
            <a:round/>
            <a:headEnd len="med" w="med" type="none"/>
            <a:tailEnd len="med" w="med" type="none"/>
          </a:ln>
        </p:spPr>
      </p:cxnSp>
      <p:cxnSp>
        <p:nvCxnSpPr>
          <p:cNvPr id="629" name="Google Shape;629;p38"/>
          <p:cNvCxnSpPr/>
          <p:nvPr/>
        </p:nvCxnSpPr>
        <p:spPr>
          <a:xfrm>
            <a:off x="11153350" y="4679325"/>
            <a:ext cx="281100" cy="736800"/>
          </a:xfrm>
          <a:prstGeom prst="straightConnector1">
            <a:avLst/>
          </a:prstGeom>
          <a:noFill/>
          <a:ln cap="flat" cmpd="sng" w="19050">
            <a:solidFill>
              <a:srgbClr val="FFE599"/>
            </a:solidFill>
            <a:prstDash val="dot"/>
            <a:round/>
            <a:headEnd len="med" w="med" type="none"/>
            <a:tailEnd len="med" w="med" type="none"/>
          </a:ln>
        </p:spPr>
      </p:cxnSp>
      <p:sp>
        <p:nvSpPr>
          <p:cNvPr id="630" name="Google Shape;630;p38"/>
          <p:cNvSpPr/>
          <p:nvPr/>
        </p:nvSpPr>
        <p:spPr>
          <a:xfrm>
            <a:off x="8842525" y="5195925"/>
            <a:ext cx="395400" cy="395400"/>
          </a:xfrm>
          <a:prstGeom prst="ellipse">
            <a:avLst/>
          </a:prstGeom>
          <a:solidFill>
            <a:srgbClr val="783F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5</a:t>
            </a:r>
            <a:endParaRPr>
              <a:solidFill>
                <a:srgbClr val="FFFFFF"/>
              </a:solidFill>
            </a:endParaRPr>
          </a:p>
        </p:txBody>
      </p:sp>
      <p:sp>
        <p:nvSpPr>
          <p:cNvPr id="631" name="Google Shape;631;p38"/>
          <p:cNvSpPr/>
          <p:nvPr/>
        </p:nvSpPr>
        <p:spPr>
          <a:xfrm>
            <a:off x="9438987" y="5195925"/>
            <a:ext cx="395400" cy="395400"/>
          </a:xfrm>
          <a:prstGeom prst="ellipse">
            <a:avLst/>
          </a:prstGeom>
          <a:solidFill>
            <a:srgbClr val="783F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6</a:t>
            </a:r>
            <a:endParaRPr>
              <a:solidFill>
                <a:srgbClr val="FFFFFF"/>
              </a:solidFill>
            </a:endParaRPr>
          </a:p>
        </p:txBody>
      </p:sp>
      <p:sp>
        <p:nvSpPr>
          <p:cNvPr id="632" name="Google Shape;632;p38"/>
          <p:cNvSpPr/>
          <p:nvPr/>
        </p:nvSpPr>
        <p:spPr>
          <a:xfrm>
            <a:off x="10035449" y="5195925"/>
            <a:ext cx="395400" cy="395400"/>
          </a:xfrm>
          <a:prstGeom prst="ellipse">
            <a:avLst/>
          </a:prstGeom>
          <a:solidFill>
            <a:srgbClr val="783F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7</a:t>
            </a:r>
            <a:endParaRPr>
              <a:solidFill>
                <a:srgbClr val="FFFFFF"/>
              </a:solidFill>
            </a:endParaRPr>
          </a:p>
        </p:txBody>
      </p:sp>
      <p:sp>
        <p:nvSpPr>
          <p:cNvPr id="633" name="Google Shape;633;p38"/>
          <p:cNvSpPr/>
          <p:nvPr/>
        </p:nvSpPr>
        <p:spPr>
          <a:xfrm>
            <a:off x="10631911" y="5195925"/>
            <a:ext cx="395400" cy="395400"/>
          </a:xfrm>
          <a:prstGeom prst="ellipse">
            <a:avLst/>
          </a:prstGeom>
          <a:solidFill>
            <a:srgbClr val="783F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8</a:t>
            </a:r>
            <a:endParaRPr>
              <a:solidFill>
                <a:srgbClr val="FFFFFF"/>
              </a:solidFill>
            </a:endParaRPr>
          </a:p>
        </p:txBody>
      </p:sp>
      <p:sp>
        <p:nvSpPr>
          <p:cNvPr id="634" name="Google Shape;634;p38"/>
          <p:cNvSpPr/>
          <p:nvPr/>
        </p:nvSpPr>
        <p:spPr>
          <a:xfrm>
            <a:off x="11228372" y="5195925"/>
            <a:ext cx="395400" cy="395400"/>
          </a:xfrm>
          <a:prstGeom prst="ellipse">
            <a:avLst/>
          </a:prstGeom>
          <a:solidFill>
            <a:srgbClr val="783F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9</a:t>
            </a:r>
            <a:endParaRPr>
              <a:solidFill>
                <a:srgbClr val="FFFFFF"/>
              </a:solidFill>
            </a:endParaRPr>
          </a:p>
        </p:txBody>
      </p:sp>
      <p:sp>
        <p:nvSpPr>
          <p:cNvPr id="635" name="Google Shape;635;p38"/>
          <p:cNvSpPr/>
          <p:nvPr/>
        </p:nvSpPr>
        <p:spPr>
          <a:xfrm>
            <a:off x="9128112" y="4490125"/>
            <a:ext cx="395400" cy="395400"/>
          </a:xfrm>
          <a:prstGeom prst="ellips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2</a:t>
            </a:r>
            <a:endParaRPr>
              <a:solidFill>
                <a:srgbClr val="FFFFFF"/>
              </a:solidFill>
            </a:endParaRPr>
          </a:p>
        </p:txBody>
      </p:sp>
      <p:sp>
        <p:nvSpPr>
          <p:cNvPr id="636" name="Google Shape;636;p38"/>
          <p:cNvSpPr/>
          <p:nvPr/>
        </p:nvSpPr>
        <p:spPr>
          <a:xfrm>
            <a:off x="10035437" y="4490125"/>
            <a:ext cx="395400" cy="395400"/>
          </a:xfrm>
          <a:prstGeom prst="ellips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3</a:t>
            </a:r>
            <a:endParaRPr>
              <a:solidFill>
                <a:srgbClr val="FFFFFF"/>
              </a:solidFill>
            </a:endParaRPr>
          </a:p>
        </p:txBody>
      </p:sp>
      <p:sp>
        <p:nvSpPr>
          <p:cNvPr id="637" name="Google Shape;637;p38"/>
          <p:cNvSpPr/>
          <p:nvPr/>
        </p:nvSpPr>
        <p:spPr>
          <a:xfrm>
            <a:off x="10942762" y="4490125"/>
            <a:ext cx="395400" cy="395400"/>
          </a:xfrm>
          <a:prstGeom prst="ellips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4</a:t>
            </a:r>
            <a:endParaRPr>
              <a:solidFill>
                <a:srgbClr val="FFFFFF"/>
              </a:solidFill>
            </a:endParaRPr>
          </a:p>
        </p:txBody>
      </p:sp>
      <p:sp>
        <p:nvSpPr>
          <p:cNvPr id="638" name="Google Shape;638;p38"/>
          <p:cNvSpPr/>
          <p:nvPr/>
        </p:nvSpPr>
        <p:spPr>
          <a:xfrm>
            <a:off x="9584287" y="3946325"/>
            <a:ext cx="395400" cy="3954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39" name="Google Shape;639;p38"/>
          <p:cNvSpPr/>
          <p:nvPr/>
        </p:nvSpPr>
        <p:spPr>
          <a:xfrm>
            <a:off x="10511337" y="3946325"/>
            <a:ext cx="395400" cy="3954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640" name="Google Shape;640;p38"/>
          <p:cNvSpPr txBox="1"/>
          <p:nvPr/>
        </p:nvSpPr>
        <p:spPr>
          <a:xfrm>
            <a:off x="258325" y="5666125"/>
            <a:ext cx="3300000" cy="3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4BACC6"/>
                </a:solidFill>
                <a:latin typeface="Helvetica Neue"/>
                <a:ea typeface="Helvetica Neue"/>
                <a:cs typeface="Helvetica Neue"/>
                <a:sym typeface="Helvetica Neue"/>
              </a:rPr>
              <a:t>Structurally Equivalent Group:</a:t>
            </a:r>
            <a:r>
              <a:rPr lang="en-US" sz="1800">
                <a:solidFill>
                  <a:srgbClr val="4BACC6"/>
                </a:solidFill>
                <a:latin typeface="Helvetica Neue"/>
                <a:ea typeface="Helvetica Neue"/>
                <a:cs typeface="Helvetica Neue"/>
                <a:sym typeface="Helvetica Neue"/>
              </a:rPr>
              <a:t> </a:t>
            </a:r>
            <a:endParaRPr sz="1800">
              <a:solidFill>
                <a:srgbClr val="4BACC6"/>
              </a:solidFill>
              <a:latin typeface="Helvetica Neue"/>
              <a:ea typeface="Helvetica Neue"/>
              <a:cs typeface="Helvetica Neue"/>
              <a:sym typeface="Helvetica Neue"/>
            </a:endParaRPr>
          </a:p>
          <a:p>
            <a:pPr indent="0" lvl="0" marL="0" rtl="0" algn="ctr">
              <a:spcBef>
                <a:spcPts val="0"/>
              </a:spcBef>
              <a:spcAft>
                <a:spcPts val="0"/>
              </a:spcAft>
              <a:buNone/>
            </a:pPr>
            <a:r>
              <a:rPr lang="en-US" sz="1800">
                <a:solidFill>
                  <a:srgbClr val="4BACC6"/>
                </a:solidFill>
                <a:latin typeface="Helvetica Neue"/>
                <a:ea typeface="Helvetica Neue"/>
                <a:cs typeface="Helvetica Neue"/>
                <a:sym typeface="Helvetica Neue"/>
              </a:rPr>
              <a:t>{0, 1}</a:t>
            </a:r>
            <a:endParaRPr sz="1800">
              <a:solidFill>
                <a:srgbClr val="4BACC6"/>
              </a:solidFill>
              <a:latin typeface="Helvetica Neue"/>
              <a:ea typeface="Helvetica Neue"/>
              <a:cs typeface="Helvetica Neue"/>
              <a:sym typeface="Helvetica Neue"/>
            </a:endParaRPr>
          </a:p>
        </p:txBody>
      </p:sp>
      <p:sp>
        <p:nvSpPr>
          <p:cNvPr id="641" name="Google Shape;641;p38"/>
          <p:cNvSpPr txBox="1"/>
          <p:nvPr/>
        </p:nvSpPr>
        <p:spPr>
          <a:xfrm>
            <a:off x="4000500" y="5666125"/>
            <a:ext cx="4114800" cy="3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B2A0C7"/>
                </a:solidFill>
                <a:latin typeface="Helvetica Neue"/>
                <a:ea typeface="Helvetica Neue"/>
                <a:cs typeface="Helvetica Neue"/>
                <a:sym typeface="Helvetica Neue"/>
              </a:rPr>
              <a:t>Automorphically</a:t>
            </a:r>
            <a:r>
              <a:rPr lang="en-US" sz="1600">
                <a:solidFill>
                  <a:srgbClr val="B2A0C7"/>
                </a:solidFill>
                <a:latin typeface="Helvetica Neue"/>
                <a:ea typeface="Helvetica Neue"/>
                <a:cs typeface="Helvetica Neue"/>
                <a:sym typeface="Helvetica Neue"/>
              </a:rPr>
              <a:t> Equivalent Group:</a:t>
            </a:r>
            <a:r>
              <a:rPr lang="en-US" sz="1800">
                <a:solidFill>
                  <a:srgbClr val="B2A0C7"/>
                </a:solidFill>
                <a:latin typeface="Helvetica Neue"/>
                <a:ea typeface="Helvetica Neue"/>
                <a:cs typeface="Helvetica Neue"/>
                <a:sym typeface="Helvetica Neue"/>
              </a:rPr>
              <a:t> </a:t>
            </a:r>
            <a:endParaRPr sz="1800">
              <a:solidFill>
                <a:srgbClr val="B2A0C7"/>
              </a:solidFill>
              <a:latin typeface="Helvetica Neue"/>
              <a:ea typeface="Helvetica Neue"/>
              <a:cs typeface="Helvetica Neue"/>
              <a:sym typeface="Helvetica Neue"/>
            </a:endParaRPr>
          </a:p>
          <a:p>
            <a:pPr indent="0" lvl="0" marL="0" rtl="0" algn="ctr">
              <a:spcBef>
                <a:spcPts val="0"/>
              </a:spcBef>
              <a:spcAft>
                <a:spcPts val="0"/>
              </a:spcAft>
              <a:buNone/>
            </a:pPr>
            <a:r>
              <a:rPr lang="en-US" sz="1800">
                <a:solidFill>
                  <a:srgbClr val="B2A0C7"/>
                </a:solidFill>
                <a:latin typeface="Helvetica Neue"/>
                <a:ea typeface="Helvetica Neue"/>
                <a:cs typeface="Helvetica Neue"/>
                <a:sym typeface="Helvetica Neue"/>
              </a:rPr>
              <a:t>{0, 1} {2, 4} {5, 6, 8, 9}</a:t>
            </a:r>
            <a:endParaRPr sz="1800">
              <a:solidFill>
                <a:srgbClr val="B2A0C7"/>
              </a:solidFill>
              <a:latin typeface="Helvetica Neue"/>
              <a:ea typeface="Helvetica Neue"/>
              <a:cs typeface="Helvetica Neue"/>
              <a:sym typeface="Helvetica Neue"/>
            </a:endParaRPr>
          </a:p>
        </p:txBody>
      </p:sp>
      <p:sp>
        <p:nvSpPr>
          <p:cNvPr id="642" name="Google Shape;642;p38"/>
          <p:cNvSpPr txBox="1"/>
          <p:nvPr/>
        </p:nvSpPr>
        <p:spPr>
          <a:xfrm>
            <a:off x="8115300" y="5666125"/>
            <a:ext cx="4114800" cy="3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accent6"/>
                </a:solidFill>
                <a:latin typeface="Helvetica Neue"/>
                <a:ea typeface="Helvetica Neue"/>
                <a:cs typeface="Helvetica Neue"/>
                <a:sym typeface="Helvetica Neue"/>
              </a:rPr>
              <a:t>Regularly</a:t>
            </a:r>
            <a:r>
              <a:rPr lang="en-US" sz="1600">
                <a:solidFill>
                  <a:schemeClr val="accent6"/>
                </a:solidFill>
                <a:latin typeface="Helvetica Neue"/>
                <a:ea typeface="Helvetica Neue"/>
                <a:cs typeface="Helvetica Neue"/>
                <a:sym typeface="Helvetica Neue"/>
              </a:rPr>
              <a:t> Equivalent Group:</a:t>
            </a:r>
            <a:r>
              <a:rPr lang="en-US" sz="1800">
                <a:solidFill>
                  <a:schemeClr val="accent6"/>
                </a:solidFill>
                <a:latin typeface="Helvetica Neue"/>
                <a:ea typeface="Helvetica Neue"/>
                <a:cs typeface="Helvetica Neue"/>
                <a:sym typeface="Helvetica Neue"/>
              </a:rPr>
              <a:t> </a:t>
            </a:r>
            <a:endParaRPr sz="1800">
              <a:solidFill>
                <a:schemeClr val="accent6"/>
              </a:solidFill>
              <a:latin typeface="Helvetica Neue"/>
              <a:ea typeface="Helvetica Neue"/>
              <a:cs typeface="Helvetica Neue"/>
              <a:sym typeface="Helvetica Neue"/>
            </a:endParaRPr>
          </a:p>
          <a:p>
            <a:pPr indent="0" lvl="0" marL="0" rtl="0" algn="ctr">
              <a:spcBef>
                <a:spcPts val="0"/>
              </a:spcBef>
              <a:spcAft>
                <a:spcPts val="0"/>
              </a:spcAft>
              <a:buNone/>
            </a:pPr>
            <a:r>
              <a:rPr lang="en-US" sz="1800">
                <a:solidFill>
                  <a:schemeClr val="accent6"/>
                </a:solidFill>
                <a:latin typeface="Helvetica Neue"/>
                <a:ea typeface="Helvetica Neue"/>
                <a:cs typeface="Helvetica Neue"/>
                <a:sym typeface="Helvetica Neue"/>
              </a:rPr>
              <a:t>{0, 1} {2, 3, 4} {5, 6, 7, 8, 9}</a:t>
            </a:r>
            <a:endParaRPr sz="1800">
              <a:solidFill>
                <a:schemeClr val="accent6"/>
              </a:solidFill>
              <a:latin typeface="Helvetica Neue"/>
              <a:ea typeface="Helvetica Neue"/>
              <a:cs typeface="Helvetica Neue"/>
              <a:sym typeface="Helvetica Neue"/>
            </a:endParaRPr>
          </a:p>
        </p:txBody>
      </p:sp>
      <p:sp>
        <p:nvSpPr>
          <p:cNvPr id="643" name="Google Shape;643;p3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44" name="Google Shape;644;p38"/>
          <p:cNvPicPr preferRelativeResize="0"/>
          <p:nvPr/>
        </p:nvPicPr>
        <p:blipFill>
          <a:blip r:embed="rId3">
            <a:alphaModFix/>
          </a:blip>
          <a:stretch>
            <a:fillRect/>
          </a:stretch>
        </p:blipFill>
        <p:spPr>
          <a:xfrm>
            <a:off x="10796688" y="64320"/>
            <a:ext cx="1327426" cy="421755"/>
          </a:xfrm>
          <a:prstGeom prst="rect">
            <a:avLst/>
          </a:prstGeom>
          <a:noFill/>
          <a:ln>
            <a:noFill/>
          </a:ln>
        </p:spPr>
      </p:pic>
      <p:sp>
        <p:nvSpPr>
          <p:cNvPr id="645" name="Google Shape;645;p38"/>
          <p:cNvSpPr/>
          <p:nvPr/>
        </p:nvSpPr>
        <p:spPr>
          <a:xfrm rot="9089212">
            <a:off x="11498737" y="4729829"/>
            <a:ext cx="197335" cy="417511"/>
          </a:xfrm>
          <a:prstGeom prst="rightArrow">
            <a:avLst>
              <a:gd fmla="val 50000" name="adj1"/>
              <a:gd fmla="val 50000" name="adj2"/>
            </a:avLst>
          </a:prstGeom>
          <a:solidFill>
            <a:srgbClr val="FF9900">
              <a:alpha val="274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8"/>
          <p:cNvSpPr/>
          <p:nvPr/>
        </p:nvSpPr>
        <p:spPr>
          <a:xfrm rot="9089212">
            <a:off x="11115237" y="4059941"/>
            <a:ext cx="197335" cy="417511"/>
          </a:xfrm>
          <a:prstGeom prst="rightArrow">
            <a:avLst>
              <a:gd fmla="val 50000" name="adj1"/>
              <a:gd fmla="val 50000" name="adj2"/>
            </a:avLst>
          </a:prstGeom>
          <a:solidFill>
            <a:srgbClr val="FF9900">
              <a:alpha val="27450"/>
            </a:srgb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par>
                                <p:cTn fill="hold" nodeType="with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1000"/>
                                        <p:tgtEl>
                                          <p:spTgt spid="580"/>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10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10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par>
                                <p:cTn fill="hold" nodeType="with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1000"/>
                                        <p:tgtEl>
                                          <p:spTgt spid="615"/>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10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0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39"/>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                        for Generating Equivalence</a:t>
            </a:r>
            <a:endParaRPr/>
          </a:p>
        </p:txBody>
      </p:sp>
      <p:pic>
        <p:nvPicPr>
          <p:cNvPr id="653" name="Google Shape;653;p39"/>
          <p:cNvPicPr preferRelativeResize="0"/>
          <p:nvPr/>
        </p:nvPicPr>
        <p:blipFill>
          <a:blip r:embed="rId3">
            <a:alphaModFix/>
          </a:blip>
          <a:stretch>
            <a:fillRect/>
          </a:stretch>
        </p:blipFill>
        <p:spPr>
          <a:xfrm>
            <a:off x="609600" y="345900"/>
            <a:ext cx="3991225" cy="498000"/>
          </a:xfrm>
          <a:prstGeom prst="rect">
            <a:avLst/>
          </a:prstGeom>
          <a:noFill/>
          <a:ln>
            <a:noFill/>
          </a:ln>
        </p:spPr>
      </p:pic>
      <p:cxnSp>
        <p:nvCxnSpPr>
          <p:cNvPr id="654" name="Google Shape;654;p39"/>
          <p:cNvCxnSpPr/>
          <p:nvPr/>
        </p:nvCxnSpPr>
        <p:spPr>
          <a:xfrm>
            <a:off x="4000500" y="1090200"/>
            <a:ext cx="0" cy="5449200"/>
          </a:xfrm>
          <a:prstGeom prst="straightConnector1">
            <a:avLst/>
          </a:prstGeom>
          <a:noFill/>
          <a:ln cap="flat" cmpd="sng" w="19050">
            <a:solidFill>
              <a:srgbClr val="999999"/>
            </a:solidFill>
            <a:prstDash val="solid"/>
            <a:round/>
            <a:headEnd len="med" w="med" type="none"/>
            <a:tailEnd len="med" w="med" type="none"/>
          </a:ln>
        </p:spPr>
      </p:cxnSp>
      <p:cxnSp>
        <p:nvCxnSpPr>
          <p:cNvPr id="655" name="Google Shape;655;p39"/>
          <p:cNvCxnSpPr/>
          <p:nvPr/>
        </p:nvCxnSpPr>
        <p:spPr>
          <a:xfrm>
            <a:off x="8115300" y="1090200"/>
            <a:ext cx="0" cy="5479500"/>
          </a:xfrm>
          <a:prstGeom prst="straightConnector1">
            <a:avLst/>
          </a:prstGeom>
          <a:noFill/>
          <a:ln cap="flat" cmpd="sng" w="19050">
            <a:solidFill>
              <a:srgbClr val="999999"/>
            </a:solidFill>
            <a:prstDash val="solid"/>
            <a:round/>
            <a:headEnd len="med" w="med" type="none"/>
            <a:tailEnd len="med" w="med" type="none"/>
          </a:ln>
        </p:spPr>
      </p:cxnSp>
      <p:sp>
        <p:nvSpPr>
          <p:cNvPr id="656" name="Google Shape;656;p39"/>
          <p:cNvSpPr/>
          <p:nvPr/>
        </p:nvSpPr>
        <p:spPr>
          <a:xfrm>
            <a:off x="318125" y="1090200"/>
            <a:ext cx="3249900" cy="23202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9"/>
          <p:cNvSpPr txBox="1"/>
          <p:nvPr/>
        </p:nvSpPr>
        <p:spPr>
          <a:xfrm>
            <a:off x="318152" y="1090207"/>
            <a:ext cx="3249900" cy="88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4BACC6"/>
                </a:solidFill>
                <a:latin typeface="Helvetica Neue"/>
                <a:ea typeface="Helvetica Neue"/>
                <a:cs typeface="Helvetica Neue"/>
                <a:sym typeface="Helvetica Neue"/>
              </a:rPr>
              <a:t>STRUCTURAL </a:t>
            </a:r>
            <a:endParaRPr b="1" sz="2400">
              <a:solidFill>
                <a:srgbClr val="4BACC6"/>
              </a:solidFill>
              <a:latin typeface="Helvetica Neue"/>
              <a:ea typeface="Helvetica Neue"/>
              <a:cs typeface="Helvetica Neue"/>
              <a:sym typeface="Helvetica Neue"/>
            </a:endParaRPr>
          </a:p>
          <a:p>
            <a:pPr indent="0" lvl="0" marL="0" rtl="0" algn="ctr">
              <a:spcBef>
                <a:spcPts val="0"/>
              </a:spcBef>
              <a:spcAft>
                <a:spcPts val="0"/>
              </a:spcAft>
              <a:buNone/>
            </a:pPr>
            <a:r>
              <a:rPr lang="en-US" sz="2400">
                <a:solidFill>
                  <a:srgbClr val="4BACC6"/>
                </a:solidFill>
                <a:latin typeface="Helvetica Neue"/>
                <a:ea typeface="Helvetica Neue"/>
                <a:cs typeface="Helvetica Neue"/>
                <a:sym typeface="Helvetica Neue"/>
              </a:rPr>
              <a:t>Equivalence</a:t>
            </a:r>
            <a:endParaRPr/>
          </a:p>
        </p:txBody>
      </p:sp>
      <p:sp>
        <p:nvSpPr>
          <p:cNvPr id="658" name="Google Shape;658;p39"/>
          <p:cNvSpPr txBox="1"/>
          <p:nvPr/>
        </p:nvSpPr>
        <p:spPr>
          <a:xfrm>
            <a:off x="327750" y="1955252"/>
            <a:ext cx="3230700" cy="498000"/>
          </a:xfrm>
          <a:prstGeom prst="rect">
            <a:avLst/>
          </a:prstGeom>
          <a:noFill/>
          <a:ln>
            <a:noFill/>
          </a:ln>
        </p:spPr>
        <p:txBody>
          <a:bodyPr anchorCtr="0" anchor="t" bIns="91425" lIns="91425" spcFirstLastPara="1" rIns="0" wrap="square" tIns="91425">
            <a:noAutofit/>
          </a:bodyPr>
          <a:lstStyle/>
          <a:p>
            <a:pPr indent="0" lvl="0" marL="0" rtl="0" algn="ctr">
              <a:spcBef>
                <a:spcPts val="0"/>
              </a:spcBef>
              <a:spcAft>
                <a:spcPts val="0"/>
              </a:spcAft>
              <a:buNone/>
            </a:pPr>
            <a:r>
              <a:rPr lang="en-US" sz="1800">
                <a:solidFill>
                  <a:srgbClr val="FFFFFF"/>
                </a:solidFill>
                <a:latin typeface="Helvetica Neue"/>
                <a:ea typeface="Helvetica Neue"/>
                <a:cs typeface="Helvetica Neue"/>
                <a:sym typeface="Helvetica Neue"/>
              </a:rPr>
              <a:t>Two nodes are structurally equivalent iff they have identical connections with identical nodes</a:t>
            </a:r>
            <a:endParaRPr sz="1800">
              <a:solidFill>
                <a:srgbClr val="FFFFFF"/>
              </a:solidFill>
              <a:latin typeface="Helvetica Neue"/>
              <a:ea typeface="Helvetica Neue"/>
              <a:cs typeface="Helvetica Neue"/>
              <a:sym typeface="Helvetica Neue"/>
            </a:endParaRPr>
          </a:p>
        </p:txBody>
      </p:sp>
      <p:sp>
        <p:nvSpPr>
          <p:cNvPr id="659" name="Google Shape;659;p39"/>
          <p:cNvSpPr txBox="1"/>
          <p:nvPr/>
        </p:nvSpPr>
        <p:spPr>
          <a:xfrm>
            <a:off x="4432950" y="1090197"/>
            <a:ext cx="3249900" cy="2320200"/>
          </a:xfrm>
          <a:prstGeom prst="rect">
            <a:avLst/>
          </a:prstGeom>
          <a:noFill/>
          <a:ln cap="flat" cmpd="sng" w="9525">
            <a:solidFill>
              <a:srgbClr val="B4A7D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B4A7D6"/>
                </a:solidFill>
                <a:latin typeface="Helvetica Neue"/>
                <a:ea typeface="Helvetica Neue"/>
                <a:cs typeface="Helvetica Neue"/>
                <a:sym typeface="Helvetica Neue"/>
              </a:rPr>
              <a:t>AUTOMORPHIC</a:t>
            </a:r>
            <a:r>
              <a:rPr lang="en-US" sz="2400">
                <a:solidFill>
                  <a:srgbClr val="B4A7D6"/>
                </a:solidFill>
                <a:latin typeface="Helvetica Neue"/>
                <a:ea typeface="Helvetica Neue"/>
                <a:cs typeface="Helvetica Neue"/>
                <a:sym typeface="Helvetica Neue"/>
              </a:rPr>
              <a:t> Equivalence</a:t>
            </a:r>
            <a:endParaRPr/>
          </a:p>
        </p:txBody>
      </p:sp>
      <p:sp>
        <p:nvSpPr>
          <p:cNvPr id="660" name="Google Shape;660;p39"/>
          <p:cNvSpPr txBox="1"/>
          <p:nvPr/>
        </p:nvSpPr>
        <p:spPr>
          <a:xfrm>
            <a:off x="4432944" y="1977307"/>
            <a:ext cx="3249900" cy="6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Helvetica Neue"/>
                <a:ea typeface="Helvetica Neue"/>
                <a:cs typeface="Helvetica Neue"/>
                <a:sym typeface="Helvetica Neue"/>
              </a:rPr>
              <a:t>Two nodes are automorphically equivalent iff there is an automorphism that maps one node to the other</a:t>
            </a:r>
            <a:endParaRPr sz="1800">
              <a:solidFill>
                <a:srgbClr val="FFFFFF"/>
              </a:solidFill>
              <a:latin typeface="Helvetica Neue"/>
              <a:ea typeface="Helvetica Neue"/>
              <a:cs typeface="Helvetica Neue"/>
              <a:sym typeface="Helvetica Neue"/>
            </a:endParaRPr>
          </a:p>
        </p:txBody>
      </p:sp>
      <p:sp>
        <p:nvSpPr>
          <p:cNvPr id="661" name="Google Shape;661;p39"/>
          <p:cNvSpPr txBox="1"/>
          <p:nvPr/>
        </p:nvSpPr>
        <p:spPr>
          <a:xfrm>
            <a:off x="8570850" y="1090201"/>
            <a:ext cx="3230700" cy="2320200"/>
          </a:xfrm>
          <a:prstGeom prst="rect">
            <a:avLst/>
          </a:prstGeom>
          <a:noFill/>
          <a:ln cap="flat" cmpd="sng" w="9525">
            <a:solidFill>
              <a:srgbClr val="F7964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F79646"/>
                </a:solidFill>
                <a:latin typeface="Helvetica Neue"/>
                <a:ea typeface="Helvetica Neue"/>
                <a:cs typeface="Helvetica Neue"/>
                <a:sym typeface="Helvetica Neue"/>
              </a:rPr>
              <a:t>REGULAR</a:t>
            </a:r>
            <a:r>
              <a:rPr lang="en-US" sz="2400">
                <a:solidFill>
                  <a:srgbClr val="F79646"/>
                </a:solidFill>
                <a:latin typeface="Helvetica Neue"/>
                <a:ea typeface="Helvetica Neue"/>
                <a:cs typeface="Helvetica Neue"/>
                <a:sym typeface="Helvetica Neue"/>
              </a:rPr>
              <a:t> </a:t>
            </a:r>
            <a:endParaRPr sz="2400">
              <a:solidFill>
                <a:srgbClr val="F79646"/>
              </a:solidFill>
              <a:latin typeface="Helvetica Neue"/>
              <a:ea typeface="Helvetica Neue"/>
              <a:cs typeface="Helvetica Neue"/>
              <a:sym typeface="Helvetica Neue"/>
            </a:endParaRPr>
          </a:p>
          <a:p>
            <a:pPr indent="0" lvl="0" marL="0" rtl="0" algn="ctr">
              <a:spcBef>
                <a:spcPts val="0"/>
              </a:spcBef>
              <a:spcAft>
                <a:spcPts val="0"/>
              </a:spcAft>
              <a:buNone/>
            </a:pPr>
            <a:r>
              <a:rPr lang="en-US" sz="2400">
                <a:solidFill>
                  <a:srgbClr val="F79646"/>
                </a:solidFill>
                <a:latin typeface="Helvetica Neue"/>
                <a:ea typeface="Helvetica Neue"/>
                <a:cs typeface="Helvetica Neue"/>
                <a:sym typeface="Helvetica Neue"/>
              </a:rPr>
              <a:t>Equivalence</a:t>
            </a:r>
            <a:endParaRPr/>
          </a:p>
        </p:txBody>
      </p:sp>
      <p:sp>
        <p:nvSpPr>
          <p:cNvPr id="662" name="Google Shape;662;p39"/>
          <p:cNvSpPr txBox="1"/>
          <p:nvPr/>
        </p:nvSpPr>
        <p:spPr>
          <a:xfrm>
            <a:off x="8570854" y="1977307"/>
            <a:ext cx="3249900" cy="6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Helvetica Neue"/>
                <a:ea typeface="Helvetica Neue"/>
                <a:cs typeface="Helvetica Neue"/>
                <a:sym typeface="Helvetica Neue"/>
              </a:rPr>
              <a:t>Two nodes are regularly equivalent if they relate in the same way to equivalent nodes</a:t>
            </a:r>
            <a:endParaRPr sz="1800">
              <a:solidFill>
                <a:srgbClr val="FFFFFF"/>
              </a:solidFill>
              <a:latin typeface="Helvetica Neue"/>
              <a:ea typeface="Helvetica Neue"/>
              <a:cs typeface="Helvetica Neue"/>
              <a:sym typeface="Helvetica Neue"/>
            </a:endParaRPr>
          </a:p>
        </p:txBody>
      </p:sp>
      <p:sp>
        <p:nvSpPr>
          <p:cNvPr id="663" name="Google Shape;663;p39"/>
          <p:cNvSpPr txBox="1"/>
          <p:nvPr/>
        </p:nvSpPr>
        <p:spPr>
          <a:xfrm>
            <a:off x="319075" y="3577350"/>
            <a:ext cx="2210100" cy="649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sz="2000">
                <a:solidFill>
                  <a:schemeClr val="accent5"/>
                </a:solidFill>
                <a:latin typeface="Helvetica Neue"/>
                <a:ea typeface="Helvetica Neue"/>
                <a:cs typeface="Helvetica Neue"/>
                <a:sym typeface="Helvetica Neue"/>
              </a:rPr>
              <a:t>CONCOR</a:t>
            </a:r>
            <a:endParaRPr b="1" sz="2000">
              <a:solidFill>
                <a:schemeClr val="accent5"/>
              </a:solidFill>
              <a:latin typeface="Helvetica Neue"/>
              <a:ea typeface="Helvetica Neue"/>
              <a:cs typeface="Helvetica Neue"/>
              <a:sym typeface="Helvetica Neue"/>
            </a:endParaRPr>
          </a:p>
        </p:txBody>
      </p:sp>
      <p:sp>
        <p:nvSpPr>
          <p:cNvPr id="664" name="Google Shape;664;p39"/>
          <p:cNvSpPr txBox="1"/>
          <p:nvPr/>
        </p:nvSpPr>
        <p:spPr>
          <a:xfrm>
            <a:off x="1570874" y="3640800"/>
            <a:ext cx="19875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999999"/>
                </a:solidFill>
                <a:latin typeface="Helvetica Neue"/>
                <a:ea typeface="Helvetica Neue"/>
                <a:cs typeface="Helvetica Neue"/>
                <a:sym typeface="Helvetica Neue"/>
              </a:rPr>
              <a:t>[Ronald+ ‘75]</a:t>
            </a:r>
            <a:endParaRPr sz="1600"/>
          </a:p>
          <a:p>
            <a:pPr indent="0" lvl="0" marL="0" marR="0" rtl="0" algn="l">
              <a:spcBef>
                <a:spcPts val="0"/>
              </a:spcBef>
              <a:spcAft>
                <a:spcPts val="0"/>
              </a:spcAft>
              <a:buNone/>
            </a:pPr>
            <a:r>
              <a:t/>
            </a:r>
            <a:endParaRPr sz="1600"/>
          </a:p>
        </p:txBody>
      </p:sp>
      <p:grpSp>
        <p:nvGrpSpPr>
          <p:cNvPr id="665" name="Google Shape;665;p39"/>
          <p:cNvGrpSpPr/>
          <p:nvPr/>
        </p:nvGrpSpPr>
        <p:grpSpPr>
          <a:xfrm>
            <a:off x="327750" y="4440000"/>
            <a:ext cx="1184400" cy="1154400"/>
            <a:chOff x="327750" y="4363800"/>
            <a:chExt cx="1184400" cy="1154400"/>
          </a:xfrm>
        </p:grpSpPr>
        <p:sp>
          <p:nvSpPr>
            <p:cNvPr id="666" name="Google Shape;666;p39"/>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67" name="Google Shape;667;p39"/>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668" name="Google Shape;668;p39"/>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669" name="Google Shape;669;p39"/>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70" name="Google Shape;670;p39"/>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671" name="Google Shape;671;p39"/>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72" name="Google Shape;672;p39"/>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73" name="Google Shape;673;p39"/>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74" name="Google Shape;674;p39"/>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675" name="Google Shape;675;p39"/>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76" name="Google Shape;676;p39"/>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677" name="Google Shape;677;p39"/>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78" name="Google Shape;678;p39"/>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79" name="Google Shape;679;p39"/>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80" name="Google Shape;680;p39"/>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81" name="Google Shape;681;p39"/>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682" name="Google Shape;682;p39"/>
          <p:cNvSpPr txBox="1"/>
          <p:nvPr/>
        </p:nvSpPr>
        <p:spPr>
          <a:xfrm>
            <a:off x="327750" y="4049150"/>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a:t>
            </a:r>
            <a:r>
              <a:rPr lang="en-US" sz="1200">
                <a:solidFill>
                  <a:srgbClr val="FFFFFF"/>
                </a:solidFill>
                <a:latin typeface="Helvetica Neue"/>
                <a:ea typeface="Helvetica Neue"/>
                <a:cs typeface="Helvetica Neue"/>
                <a:sym typeface="Helvetica Neue"/>
              </a:rPr>
              <a:t> Matrix</a:t>
            </a:r>
            <a:endParaRPr>
              <a:solidFill>
                <a:srgbClr val="FFFFFF"/>
              </a:solidFill>
              <a:latin typeface="Helvetica Neue"/>
              <a:ea typeface="Helvetica Neue"/>
              <a:cs typeface="Helvetica Neue"/>
              <a:sym typeface="Helvetica Neue"/>
            </a:endParaRPr>
          </a:p>
        </p:txBody>
      </p:sp>
      <p:grpSp>
        <p:nvGrpSpPr>
          <p:cNvPr id="683" name="Google Shape;683;p39"/>
          <p:cNvGrpSpPr/>
          <p:nvPr/>
        </p:nvGrpSpPr>
        <p:grpSpPr>
          <a:xfrm>
            <a:off x="2373975" y="4440000"/>
            <a:ext cx="1184400" cy="1154400"/>
            <a:chOff x="327750" y="4363800"/>
            <a:chExt cx="1184400" cy="1154400"/>
          </a:xfrm>
        </p:grpSpPr>
        <p:sp>
          <p:nvSpPr>
            <p:cNvPr id="684" name="Google Shape;684;p39"/>
            <p:cNvSpPr/>
            <p:nvPr/>
          </p:nvSpPr>
          <p:spPr>
            <a:xfrm>
              <a:off x="327750" y="43638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85" name="Google Shape;685;p39"/>
            <p:cNvSpPr/>
            <p:nvPr/>
          </p:nvSpPr>
          <p:spPr>
            <a:xfrm>
              <a:off x="6238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86" name="Google Shape;686;p39"/>
            <p:cNvSpPr/>
            <p:nvPr/>
          </p:nvSpPr>
          <p:spPr>
            <a:xfrm>
              <a:off x="9199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87" name="Google Shape;687;p39"/>
            <p:cNvSpPr/>
            <p:nvPr/>
          </p:nvSpPr>
          <p:spPr>
            <a:xfrm>
              <a:off x="1216050" y="43638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88" name="Google Shape;688;p39"/>
            <p:cNvSpPr/>
            <p:nvPr/>
          </p:nvSpPr>
          <p:spPr>
            <a:xfrm>
              <a:off x="327750" y="46524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89" name="Google Shape;689;p39"/>
            <p:cNvSpPr/>
            <p:nvPr/>
          </p:nvSpPr>
          <p:spPr>
            <a:xfrm>
              <a:off x="6238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0" name="Google Shape;690;p39"/>
            <p:cNvSpPr/>
            <p:nvPr/>
          </p:nvSpPr>
          <p:spPr>
            <a:xfrm>
              <a:off x="9199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1" name="Google Shape;691;p39"/>
            <p:cNvSpPr/>
            <p:nvPr/>
          </p:nvSpPr>
          <p:spPr>
            <a:xfrm>
              <a:off x="1216050" y="46524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92" name="Google Shape;692;p39"/>
            <p:cNvSpPr/>
            <p:nvPr/>
          </p:nvSpPr>
          <p:spPr>
            <a:xfrm>
              <a:off x="327750" y="49410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3" name="Google Shape;693;p39"/>
            <p:cNvSpPr/>
            <p:nvPr/>
          </p:nvSpPr>
          <p:spPr>
            <a:xfrm>
              <a:off x="6238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4" name="Google Shape;694;p39"/>
            <p:cNvSpPr/>
            <p:nvPr/>
          </p:nvSpPr>
          <p:spPr>
            <a:xfrm>
              <a:off x="9199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5" name="Google Shape;695;p39"/>
            <p:cNvSpPr/>
            <p:nvPr/>
          </p:nvSpPr>
          <p:spPr>
            <a:xfrm>
              <a:off x="1216050" y="49410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96" name="Google Shape;696;p39"/>
            <p:cNvSpPr/>
            <p:nvPr/>
          </p:nvSpPr>
          <p:spPr>
            <a:xfrm>
              <a:off x="3277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97" name="Google Shape;697;p39"/>
            <p:cNvSpPr/>
            <p:nvPr/>
          </p:nvSpPr>
          <p:spPr>
            <a:xfrm>
              <a:off x="6238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98" name="Google Shape;698;p39"/>
            <p:cNvSpPr/>
            <p:nvPr/>
          </p:nvSpPr>
          <p:spPr>
            <a:xfrm>
              <a:off x="9199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699" name="Google Shape;699;p39"/>
            <p:cNvSpPr/>
            <p:nvPr/>
          </p:nvSpPr>
          <p:spPr>
            <a:xfrm>
              <a:off x="12160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700" name="Google Shape;700;p39"/>
          <p:cNvSpPr txBox="1"/>
          <p:nvPr/>
        </p:nvSpPr>
        <p:spPr>
          <a:xfrm>
            <a:off x="2373975" y="4095225"/>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4BACC6"/>
                </a:solidFill>
                <a:latin typeface="Helvetica Neue"/>
                <a:ea typeface="Helvetica Neue"/>
                <a:cs typeface="Helvetica Neue"/>
                <a:sym typeface="Helvetica Neue"/>
              </a:rPr>
              <a:t>Similarity</a:t>
            </a:r>
            <a:r>
              <a:rPr lang="en-US" sz="1200">
                <a:solidFill>
                  <a:srgbClr val="4BACC6"/>
                </a:solidFill>
                <a:latin typeface="Helvetica Neue"/>
                <a:ea typeface="Helvetica Neue"/>
                <a:cs typeface="Helvetica Neue"/>
                <a:sym typeface="Helvetica Neue"/>
              </a:rPr>
              <a:t> Matrix</a:t>
            </a:r>
            <a:endParaRPr>
              <a:solidFill>
                <a:srgbClr val="4BACC6"/>
              </a:solidFill>
              <a:latin typeface="Helvetica Neue"/>
              <a:ea typeface="Helvetica Neue"/>
              <a:cs typeface="Helvetica Neue"/>
              <a:sym typeface="Helvetica Neue"/>
            </a:endParaRPr>
          </a:p>
        </p:txBody>
      </p:sp>
      <p:sp>
        <p:nvSpPr>
          <p:cNvPr id="701" name="Google Shape;701;p39"/>
          <p:cNvSpPr/>
          <p:nvPr/>
        </p:nvSpPr>
        <p:spPr>
          <a:xfrm>
            <a:off x="1897763" y="4801350"/>
            <a:ext cx="243000" cy="431700"/>
          </a:xfrm>
          <a:prstGeom prst="rightArrow">
            <a:avLst>
              <a:gd fmla="val 50000" name="adj1"/>
              <a:gd fmla="val 50000" name="adj2"/>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9"/>
          <p:cNvSpPr/>
          <p:nvPr/>
        </p:nvSpPr>
        <p:spPr>
          <a:xfrm>
            <a:off x="255450" y="4724125"/>
            <a:ext cx="1329000" cy="3039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9"/>
          <p:cNvSpPr/>
          <p:nvPr/>
        </p:nvSpPr>
        <p:spPr>
          <a:xfrm>
            <a:off x="255450" y="5028025"/>
            <a:ext cx="1329000" cy="273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4" name="Google Shape;704;p39"/>
          <p:cNvCxnSpPr>
            <a:endCxn id="693" idx="2"/>
          </p:cNvCxnSpPr>
          <p:nvPr/>
        </p:nvCxnSpPr>
        <p:spPr>
          <a:xfrm>
            <a:off x="1617825" y="5012700"/>
            <a:ext cx="1200300" cy="293100"/>
          </a:xfrm>
          <a:prstGeom prst="curvedConnector4">
            <a:avLst>
              <a:gd fmla="val 20243" name="adj1"/>
              <a:gd fmla="val 181244" name="adj2"/>
            </a:avLst>
          </a:prstGeom>
          <a:noFill/>
          <a:ln cap="flat" cmpd="sng" w="9525">
            <a:solidFill>
              <a:schemeClr val="accent5"/>
            </a:solidFill>
            <a:prstDash val="solid"/>
            <a:round/>
            <a:headEnd len="med" w="med" type="none"/>
            <a:tailEnd len="med" w="med" type="stealth"/>
          </a:ln>
        </p:spPr>
      </p:cxnSp>
      <p:sp>
        <p:nvSpPr>
          <p:cNvPr id="705" name="Google Shape;705;p39"/>
          <p:cNvSpPr txBox="1"/>
          <p:nvPr/>
        </p:nvSpPr>
        <p:spPr>
          <a:xfrm>
            <a:off x="327725" y="5697650"/>
            <a:ext cx="3230700" cy="6495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i="1" lang="en-US" sz="1500">
                <a:solidFill>
                  <a:schemeClr val="lt1"/>
                </a:solidFill>
                <a:latin typeface="Helvetica Neue"/>
                <a:ea typeface="Helvetica Neue"/>
                <a:cs typeface="Helvetica Neue"/>
                <a:sym typeface="Helvetica Neue"/>
              </a:rPr>
              <a:t>S</a:t>
            </a:r>
            <a:r>
              <a:rPr baseline="-25000" i="1" lang="en-US" sz="1500">
                <a:solidFill>
                  <a:schemeClr val="lt1"/>
                </a:solidFill>
                <a:latin typeface="Helvetica Neue"/>
                <a:ea typeface="Helvetica Neue"/>
                <a:cs typeface="Helvetica Neue"/>
                <a:sym typeface="Helvetica Neue"/>
              </a:rPr>
              <a:t>ij </a:t>
            </a:r>
            <a:r>
              <a:rPr i="1" lang="en-US" sz="1500">
                <a:solidFill>
                  <a:schemeClr val="lt1"/>
                </a:solidFill>
                <a:latin typeface="Helvetica Neue"/>
                <a:ea typeface="Helvetica Neue"/>
                <a:cs typeface="Helvetica Neue"/>
                <a:sym typeface="Helvetica Neue"/>
              </a:rPr>
              <a:t>= S</a:t>
            </a:r>
            <a:r>
              <a:rPr baseline="-25000" i="1" lang="en-US" sz="1500">
                <a:solidFill>
                  <a:schemeClr val="lt1"/>
                </a:solidFill>
                <a:latin typeface="Helvetica Neue"/>
                <a:ea typeface="Helvetica Neue"/>
                <a:cs typeface="Helvetica Neue"/>
                <a:sym typeface="Helvetica Neue"/>
              </a:rPr>
              <a:t>ji</a:t>
            </a:r>
            <a:r>
              <a:rPr lang="en-US" sz="1500">
                <a:solidFill>
                  <a:schemeClr val="lt1"/>
                </a:solidFill>
                <a:latin typeface="Helvetica Neue"/>
                <a:ea typeface="Helvetica Neue"/>
                <a:cs typeface="Helvetica Neue"/>
                <a:sym typeface="Helvetica Neue"/>
              </a:rPr>
              <a:t>: Pearson correlation between nodes </a:t>
            </a:r>
            <a:r>
              <a:rPr i="1" lang="en-US" sz="1500">
                <a:solidFill>
                  <a:schemeClr val="lt1"/>
                </a:solidFill>
                <a:latin typeface="Helvetica Neue"/>
                <a:ea typeface="Helvetica Neue"/>
                <a:cs typeface="Helvetica Neue"/>
                <a:sym typeface="Helvetica Neue"/>
              </a:rPr>
              <a:t>i</a:t>
            </a:r>
            <a:r>
              <a:rPr lang="en-US" sz="1500">
                <a:solidFill>
                  <a:schemeClr val="lt1"/>
                </a:solidFill>
                <a:latin typeface="Helvetica Neue"/>
                <a:ea typeface="Helvetica Neue"/>
                <a:cs typeface="Helvetica Neue"/>
                <a:sym typeface="Helvetica Neue"/>
              </a:rPr>
              <a:t> and </a:t>
            </a:r>
            <a:r>
              <a:rPr i="1" lang="en-US" sz="1500">
                <a:solidFill>
                  <a:schemeClr val="lt1"/>
                </a:solidFill>
                <a:latin typeface="Helvetica Neue"/>
                <a:ea typeface="Helvetica Neue"/>
                <a:cs typeface="Helvetica Neue"/>
                <a:sym typeface="Helvetica Neue"/>
              </a:rPr>
              <a:t>j</a:t>
            </a:r>
            <a:endParaRPr i="1" sz="1500"/>
          </a:p>
        </p:txBody>
      </p:sp>
      <p:sp>
        <p:nvSpPr>
          <p:cNvPr id="706" name="Google Shape;706;p39"/>
          <p:cNvSpPr txBox="1"/>
          <p:nvPr/>
        </p:nvSpPr>
        <p:spPr>
          <a:xfrm>
            <a:off x="4470050" y="3577350"/>
            <a:ext cx="2210100" cy="649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sz="2000">
                <a:solidFill>
                  <a:srgbClr val="B2A0C7"/>
                </a:solidFill>
                <a:latin typeface="Helvetica Neue"/>
                <a:ea typeface="Helvetica Neue"/>
                <a:cs typeface="Helvetica Neue"/>
                <a:sym typeface="Helvetica Neue"/>
              </a:rPr>
              <a:t>MAXSIM</a:t>
            </a:r>
            <a:endParaRPr b="1" sz="2000">
              <a:solidFill>
                <a:srgbClr val="B2A0C7"/>
              </a:solidFill>
              <a:latin typeface="Helvetica Neue"/>
              <a:ea typeface="Helvetica Neue"/>
              <a:cs typeface="Helvetica Neue"/>
              <a:sym typeface="Helvetica Neue"/>
            </a:endParaRPr>
          </a:p>
        </p:txBody>
      </p:sp>
      <p:sp>
        <p:nvSpPr>
          <p:cNvPr id="707" name="Google Shape;707;p39"/>
          <p:cNvSpPr txBox="1"/>
          <p:nvPr/>
        </p:nvSpPr>
        <p:spPr>
          <a:xfrm>
            <a:off x="5721849" y="3640800"/>
            <a:ext cx="19875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999999"/>
                </a:solidFill>
                <a:latin typeface="Helvetica Neue"/>
                <a:ea typeface="Helvetica Neue"/>
                <a:cs typeface="Helvetica Neue"/>
                <a:sym typeface="Helvetica Neue"/>
              </a:rPr>
              <a:t>[Martin+ ‘88]</a:t>
            </a:r>
            <a:endParaRPr sz="1600"/>
          </a:p>
          <a:p>
            <a:pPr indent="0" lvl="0" marL="0" marR="0" rtl="0" algn="l">
              <a:spcBef>
                <a:spcPts val="0"/>
              </a:spcBef>
              <a:spcAft>
                <a:spcPts val="0"/>
              </a:spcAft>
              <a:buNone/>
            </a:pPr>
            <a:r>
              <a:t/>
            </a:r>
            <a:endParaRPr sz="1600"/>
          </a:p>
        </p:txBody>
      </p:sp>
      <p:grpSp>
        <p:nvGrpSpPr>
          <p:cNvPr id="708" name="Google Shape;708;p39"/>
          <p:cNvGrpSpPr/>
          <p:nvPr/>
        </p:nvGrpSpPr>
        <p:grpSpPr>
          <a:xfrm>
            <a:off x="4478725" y="4440000"/>
            <a:ext cx="1184400" cy="1154400"/>
            <a:chOff x="327750" y="4363800"/>
            <a:chExt cx="1184400" cy="1154400"/>
          </a:xfrm>
        </p:grpSpPr>
        <p:sp>
          <p:nvSpPr>
            <p:cNvPr id="709" name="Google Shape;709;p39"/>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10" name="Google Shape;710;p39"/>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711" name="Google Shape;711;p39"/>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712" name="Google Shape;712;p39"/>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13" name="Google Shape;713;p39"/>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714" name="Google Shape;714;p39"/>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15" name="Google Shape;715;p39"/>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16" name="Google Shape;716;p39"/>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17" name="Google Shape;717;p39"/>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718" name="Google Shape;718;p39"/>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19" name="Google Shape;719;p39"/>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20" name="Google Shape;720;p39"/>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21" name="Google Shape;721;p39"/>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22" name="Google Shape;722;p39"/>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23" name="Google Shape;723;p39"/>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24" name="Google Shape;724;p39"/>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725" name="Google Shape;725;p39"/>
          <p:cNvSpPr txBox="1"/>
          <p:nvPr/>
        </p:nvSpPr>
        <p:spPr>
          <a:xfrm>
            <a:off x="4478725" y="4049150"/>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 Matrix</a:t>
            </a:r>
            <a:endParaRPr>
              <a:solidFill>
                <a:srgbClr val="FFFFFF"/>
              </a:solidFill>
              <a:latin typeface="Helvetica Neue"/>
              <a:ea typeface="Helvetica Neue"/>
              <a:cs typeface="Helvetica Neue"/>
              <a:sym typeface="Helvetica Neue"/>
            </a:endParaRPr>
          </a:p>
        </p:txBody>
      </p:sp>
      <p:grpSp>
        <p:nvGrpSpPr>
          <p:cNvPr id="726" name="Google Shape;726;p39"/>
          <p:cNvGrpSpPr/>
          <p:nvPr/>
        </p:nvGrpSpPr>
        <p:grpSpPr>
          <a:xfrm>
            <a:off x="6524950" y="4440000"/>
            <a:ext cx="1184400" cy="1154400"/>
            <a:chOff x="327750" y="4363800"/>
            <a:chExt cx="1184400" cy="1154400"/>
          </a:xfrm>
        </p:grpSpPr>
        <p:sp>
          <p:nvSpPr>
            <p:cNvPr id="727" name="Google Shape;727;p39"/>
            <p:cNvSpPr/>
            <p:nvPr/>
          </p:nvSpPr>
          <p:spPr>
            <a:xfrm>
              <a:off x="327750" y="4363800"/>
              <a:ext cx="296100" cy="288600"/>
            </a:xfrm>
            <a:prstGeom prst="rect">
              <a:avLst/>
            </a:prstGeom>
            <a:solidFill>
              <a:srgbClr val="20124D"/>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28" name="Google Shape;728;p39"/>
            <p:cNvSpPr/>
            <p:nvPr/>
          </p:nvSpPr>
          <p:spPr>
            <a:xfrm>
              <a:off x="623850" y="4363800"/>
              <a:ext cx="296100" cy="288600"/>
            </a:xfrm>
            <a:prstGeom prst="rect">
              <a:avLst/>
            </a:prstGeom>
            <a:solidFill>
              <a:srgbClr val="B4A7D6"/>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29" name="Google Shape;729;p39"/>
            <p:cNvSpPr/>
            <p:nvPr/>
          </p:nvSpPr>
          <p:spPr>
            <a:xfrm>
              <a:off x="919950" y="4363800"/>
              <a:ext cx="296100" cy="288600"/>
            </a:xfrm>
            <a:prstGeom prst="rect">
              <a:avLst/>
            </a:prstGeom>
            <a:solidFill>
              <a:srgbClr val="B4A7D6"/>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0" name="Google Shape;730;p39"/>
            <p:cNvSpPr/>
            <p:nvPr/>
          </p:nvSpPr>
          <p:spPr>
            <a:xfrm>
              <a:off x="1216050" y="43638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31" name="Google Shape;731;p39"/>
            <p:cNvSpPr/>
            <p:nvPr/>
          </p:nvSpPr>
          <p:spPr>
            <a:xfrm>
              <a:off x="327750" y="4652400"/>
              <a:ext cx="296100" cy="288600"/>
            </a:xfrm>
            <a:prstGeom prst="rect">
              <a:avLst/>
            </a:prstGeom>
            <a:solidFill>
              <a:srgbClr val="B4A7D6"/>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2" name="Google Shape;732;p39"/>
            <p:cNvSpPr/>
            <p:nvPr/>
          </p:nvSpPr>
          <p:spPr>
            <a:xfrm>
              <a:off x="623850" y="4652400"/>
              <a:ext cx="296100" cy="288600"/>
            </a:xfrm>
            <a:prstGeom prst="rect">
              <a:avLst/>
            </a:prstGeom>
            <a:solidFill>
              <a:srgbClr val="20124D"/>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3" name="Google Shape;733;p39"/>
            <p:cNvSpPr/>
            <p:nvPr/>
          </p:nvSpPr>
          <p:spPr>
            <a:xfrm>
              <a:off x="919950" y="4652400"/>
              <a:ext cx="296100" cy="288600"/>
            </a:xfrm>
            <a:prstGeom prst="rect">
              <a:avLst/>
            </a:prstGeom>
            <a:solidFill>
              <a:srgbClr val="674EA7"/>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4" name="Google Shape;734;p39"/>
            <p:cNvSpPr/>
            <p:nvPr/>
          </p:nvSpPr>
          <p:spPr>
            <a:xfrm>
              <a:off x="1216050" y="46524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35" name="Google Shape;735;p39"/>
            <p:cNvSpPr/>
            <p:nvPr/>
          </p:nvSpPr>
          <p:spPr>
            <a:xfrm>
              <a:off x="327750" y="4941000"/>
              <a:ext cx="296100" cy="288600"/>
            </a:xfrm>
            <a:prstGeom prst="rect">
              <a:avLst/>
            </a:prstGeom>
            <a:solidFill>
              <a:srgbClr val="B4A7D6"/>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6" name="Google Shape;736;p39"/>
            <p:cNvSpPr/>
            <p:nvPr/>
          </p:nvSpPr>
          <p:spPr>
            <a:xfrm>
              <a:off x="623850" y="4941000"/>
              <a:ext cx="296100" cy="288600"/>
            </a:xfrm>
            <a:prstGeom prst="rect">
              <a:avLst/>
            </a:prstGeom>
            <a:solidFill>
              <a:srgbClr val="674EA7"/>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7" name="Google Shape;737;p39"/>
            <p:cNvSpPr/>
            <p:nvPr/>
          </p:nvSpPr>
          <p:spPr>
            <a:xfrm>
              <a:off x="919950" y="4941000"/>
              <a:ext cx="296100" cy="288600"/>
            </a:xfrm>
            <a:prstGeom prst="rect">
              <a:avLst/>
            </a:prstGeom>
            <a:solidFill>
              <a:srgbClr val="20124D"/>
            </a:solid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38" name="Google Shape;738;p39"/>
            <p:cNvSpPr/>
            <p:nvPr/>
          </p:nvSpPr>
          <p:spPr>
            <a:xfrm>
              <a:off x="1216050" y="49410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39" name="Google Shape;739;p39"/>
            <p:cNvSpPr/>
            <p:nvPr/>
          </p:nvSpPr>
          <p:spPr>
            <a:xfrm>
              <a:off x="327750" y="52296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40" name="Google Shape;740;p39"/>
            <p:cNvSpPr/>
            <p:nvPr/>
          </p:nvSpPr>
          <p:spPr>
            <a:xfrm>
              <a:off x="623850" y="52296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41" name="Google Shape;741;p39"/>
            <p:cNvSpPr/>
            <p:nvPr/>
          </p:nvSpPr>
          <p:spPr>
            <a:xfrm>
              <a:off x="919950" y="52296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42" name="Google Shape;742;p39"/>
            <p:cNvSpPr/>
            <p:nvPr/>
          </p:nvSpPr>
          <p:spPr>
            <a:xfrm>
              <a:off x="1216050" y="5229600"/>
              <a:ext cx="296100" cy="288600"/>
            </a:xfrm>
            <a:prstGeom prst="rect">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743" name="Google Shape;743;p39"/>
          <p:cNvSpPr txBox="1"/>
          <p:nvPr/>
        </p:nvSpPr>
        <p:spPr>
          <a:xfrm>
            <a:off x="6524950" y="4095225"/>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B2A0C7"/>
                </a:solidFill>
                <a:latin typeface="Helvetica Neue"/>
                <a:ea typeface="Helvetica Neue"/>
                <a:cs typeface="Helvetica Neue"/>
                <a:sym typeface="Helvetica Neue"/>
              </a:rPr>
              <a:t>Similarity Matrix</a:t>
            </a:r>
            <a:endParaRPr>
              <a:solidFill>
                <a:srgbClr val="B2A0C7"/>
              </a:solidFill>
              <a:latin typeface="Helvetica Neue"/>
              <a:ea typeface="Helvetica Neue"/>
              <a:cs typeface="Helvetica Neue"/>
              <a:sym typeface="Helvetica Neue"/>
            </a:endParaRPr>
          </a:p>
        </p:txBody>
      </p:sp>
      <p:sp>
        <p:nvSpPr>
          <p:cNvPr id="744" name="Google Shape;744;p39"/>
          <p:cNvSpPr/>
          <p:nvPr/>
        </p:nvSpPr>
        <p:spPr>
          <a:xfrm>
            <a:off x="6048738" y="4801350"/>
            <a:ext cx="243000" cy="431700"/>
          </a:xfrm>
          <a:prstGeom prst="rightArrow">
            <a:avLst>
              <a:gd fmla="val 50000" name="adj1"/>
              <a:gd fmla="val 50000" name="adj2"/>
            </a:avLst>
          </a:prstGeom>
          <a:noFill/>
          <a:ln cap="flat" cmpd="sng" w="952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A0C7"/>
              </a:solidFill>
            </a:endParaRPr>
          </a:p>
        </p:txBody>
      </p:sp>
      <p:sp>
        <p:nvSpPr>
          <p:cNvPr id="745" name="Google Shape;745;p39"/>
          <p:cNvSpPr/>
          <p:nvPr/>
        </p:nvSpPr>
        <p:spPr>
          <a:xfrm>
            <a:off x="4406425" y="4724125"/>
            <a:ext cx="1329000" cy="303900"/>
          </a:xfrm>
          <a:prstGeom prst="rect">
            <a:avLst/>
          </a:prstGeom>
          <a:noFill/>
          <a:ln cap="flat" cmpd="sng" w="2857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9"/>
          <p:cNvSpPr/>
          <p:nvPr/>
        </p:nvSpPr>
        <p:spPr>
          <a:xfrm>
            <a:off x="4406425" y="5028025"/>
            <a:ext cx="1329000" cy="273300"/>
          </a:xfrm>
          <a:prstGeom prst="rect">
            <a:avLst/>
          </a:prstGeom>
          <a:noFill/>
          <a:ln cap="flat" cmpd="sng" w="28575">
            <a:solidFill>
              <a:srgbClr val="B2A0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7" name="Google Shape;747;p39"/>
          <p:cNvCxnSpPr>
            <a:endCxn id="736" idx="2"/>
          </p:cNvCxnSpPr>
          <p:nvPr/>
        </p:nvCxnSpPr>
        <p:spPr>
          <a:xfrm>
            <a:off x="5768800" y="5012700"/>
            <a:ext cx="1200300" cy="293100"/>
          </a:xfrm>
          <a:prstGeom prst="curvedConnector4">
            <a:avLst>
              <a:gd fmla="val 19254" name="adj1"/>
              <a:gd fmla="val 181244" name="adj2"/>
            </a:avLst>
          </a:prstGeom>
          <a:noFill/>
          <a:ln cap="flat" cmpd="sng" w="9525">
            <a:solidFill>
              <a:srgbClr val="B2A0C7"/>
            </a:solidFill>
            <a:prstDash val="solid"/>
            <a:round/>
            <a:headEnd len="med" w="med" type="none"/>
            <a:tailEnd len="med" w="med" type="stealth"/>
          </a:ln>
        </p:spPr>
      </p:cxnSp>
      <p:sp>
        <p:nvSpPr>
          <p:cNvPr id="748" name="Google Shape;748;p39"/>
          <p:cNvSpPr txBox="1"/>
          <p:nvPr/>
        </p:nvSpPr>
        <p:spPr>
          <a:xfrm>
            <a:off x="4442552" y="5697650"/>
            <a:ext cx="3629100" cy="6495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i="1" lang="en-US" sz="1500">
                <a:solidFill>
                  <a:schemeClr val="lt1"/>
                </a:solidFill>
                <a:latin typeface="Helvetica Neue"/>
                <a:ea typeface="Helvetica Neue"/>
                <a:cs typeface="Helvetica Neue"/>
                <a:sym typeface="Helvetica Neue"/>
              </a:rPr>
              <a:t>S</a:t>
            </a:r>
            <a:r>
              <a:rPr baseline="-25000" i="1" lang="en-US" sz="1500">
                <a:solidFill>
                  <a:schemeClr val="lt1"/>
                </a:solidFill>
                <a:latin typeface="Helvetica Neue"/>
                <a:ea typeface="Helvetica Neue"/>
                <a:cs typeface="Helvetica Neue"/>
                <a:sym typeface="Helvetica Neue"/>
              </a:rPr>
              <a:t>ij </a:t>
            </a:r>
            <a:r>
              <a:rPr i="1" lang="en-US" sz="1500">
                <a:solidFill>
                  <a:schemeClr val="lt1"/>
                </a:solidFill>
                <a:latin typeface="Helvetica Neue"/>
                <a:ea typeface="Helvetica Neue"/>
                <a:cs typeface="Helvetica Neue"/>
                <a:sym typeface="Helvetica Neue"/>
              </a:rPr>
              <a:t>= S</a:t>
            </a:r>
            <a:r>
              <a:rPr baseline="-25000" i="1" lang="en-US" sz="1500">
                <a:solidFill>
                  <a:schemeClr val="lt1"/>
                </a:solidFill>
                <a:latin typeface="Helvetica Neue"/>
                <a:ea typeface="Helvetica Neue"/>
                <a:cs typeface="Helvetica Neue"/>
                <a:sym typeface="Helvetica Neue"/>
              </a:rPr>
              <a:t>ji</a:t>
            </a:r>
            <a:r>
              <a:rPr lang="en-US" sz="1500">
                <a:solidFill>
                  <a:schemeClr val="lt1"/>
                </a:solidFill>
                <a:latin typeface="Helvetica Neue"/>
                <a:ea typeface="Helvetica Neue"/>
                <a:cs typeface="Helvetica Neue"/>
                <a:sym typeface="Helvetica Neue"/>
              </a:rPr>
              <a:t>: the similarity of distributions of geodesic distances between nodes </a:t>
            </a:r>
            <a:r>
              <a:rPr i="1" lang="en-US" sz="1500">
                <a:solidFill>
                  <a:schemeClr val="lt1"/>
                </a:solidFill>
                <a:latin typeface="Helvetica Neue"/>
                <a:ea typeface="Helvetica Neue"/>
                <a:cs typeface="Helvetica Neue"/>
                <a:sym typeface="Helvetica Neue"/>
              </a:rPr>
              <a:t>i</a:t>
            </a:r>
            <a:r>
              <a:rPr lang="en-US" sz="1500">
                <a:solidFill>
                  <a:schemeClr val="lt1"/>
                </a:solidFill>
                <a:latin typeface="Helvetica Neue"/>
                <a:ea typeface="Helvetica Neue"/>
                <a:cs typeface="Helvetica Neue"/>
                <a:sym typeface="Helvetica Neue"/>
              </a:rPr>
              <a:t> and </a:t>
            </a:r>
            <a:r>
              <a:rPr i="1" lang="en-US" sz="1500">
                <a:solidFill>
                  <a:schemeClr val="lt1"/>
                </a:solidFill>
                <a:latin typeface="Helvetica Neue"/>
                <a:ea typeface="Helvetica Neue"/>
                <a:cs typeface="Helvetica Neue"/>
                <a:sym typeface="Helvetica Neue"/>
              </a:rPr>
              <a:t>j</a:t>
            </a:r>
            <a:r>
              <a:rPr lang="en-US" sz="1500">
                <a:solidFill>
                  <a:schemeClr val="lt1"/>
                </a:solidFill>
                <a:latin typeface="Helvetica Neue"/>
                <a:ea typeface="Helvetica Neue"/>
                <a:cs typeface="Helvetica Neue"/>
                <a:sym typeface="Helvetica Neue"/>
              </a:rPr>
              <a:t> to all other nodes</a:t>
            </a:r>
            <a:endParaRPr i="1" sz="1500"/>
          </a:p>
        </p:txBody>
      </p:sp>
      <p:sp>
        <p:nvSpPr>
          <p:cNvPr id="749" name="Google Shape;749;p39"/>
          <p:cNvSpPr txBox="1"/>
          <p:nvPr/>
        </p:nvSpPr>
        <p:spPr>
          <a:xfrm>
            <a:off x="8621025" y="3640800"/>
            <a:ext cx="2210100" cy="649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sz="2000">
                <a:solidFill>
                  <a:schemeClr val="accent6"/>
                </a:solidFill>
                <a:latin typeface="Helvetica Neue"/>
                <a:ea typeface="Helvetica Neue"/>
                <a:cs typeface="Helvetica Neue"/>
                <a:sym typeface="Helvetica Neue"/>
              </a:rPr>
              <a:t>CatRege</a:t>
            </a:r>
            <a:endParaRPr b="1" sz="2000">
              <a:solidFill>
                <a:schemeClr val="accent6"/>
              </a:solidFill>
              <a:latin typeface="Helvetica Neue"/>
              <a:ea typeface="Helvetica Neue"/>
              <a:cs typeface="Helvetica Neue"/>
              <a:sym typeface="Helvetica Neue"/>
            </a:endParaRPr>
          </a:p>
        </p:txBody>
      </p:sp>
      <p:sp>
        <p:nvSpPr>
          <p:cNvPr id="750" name="Google Shape;750;p39"/>
          <p:cNvSpPr txBox="1"/>
          <p:nvPr/>
        </p:nvSpPr>
        <p:spPr>
          <a:xfrm>
            <a:off x="9872824" y="3704250"/>
            <a:ext cx="19875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999999"/>
                </a:solidFill>
                <a:latin typeface="Helvetica Neue"/>
                <a:ea typeface="Helvetica Neue"/>
                <a:cs typeface="Helvetica Neue"/>
                <a:sym typeface="Helvetica Neue"/>
              </a:rPr>
              <a:t>[Stephen+ ‘92]</a:t>
            </a:r>
            <a:endParaRPr sz="1600"/>
          </a:p>
          <a:p>
            <a:pPr indent="0" lvl="0" marL="0" marR="0" rtl="0" algn="l">
              <a:spcBef>
                <a:spcPts val="0"/>
              </a:spcBef>
              <a:spcAft>
                <a:spcPts val="0"/>
              </a:spcAft>
              <a:buNone/>
            </a:pPr>
            <a:r>
              <a:t/>
            </a:r>
            <a:endParaRPr sz="1600"/>
          </a:p>
        </p:txBody>
      </p:sp>
      <p:grpSp>
        <p:nvGrpSpPr>
          <p:cNvPr id="751" name="Google Shape;751;p39"/>
          <p:cNvGrpSpPr/>
          <p:nvPr/>
        </p:nvGrpSpPr>
        <p:grpSpPr>
          <a:xfrm>
            <a:off x="8629700" y="4503450"/>
            <a:ext cx="1184400" cy="1154400"/>
            <a:chOff x="327750" y="4363800"/>
            <a:chExt cx="1184400" cy="1154400"/>
          </a:xfrm>
        </p:grpSpPr>
        <p:sp>
          <p:nvSpPr>
            <p:cNvPr id="752" name="Google Shape;752;p39"/>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53" name="Google Shape;753;p39"/>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00"/>
                  </a:solidFill>
                </a:rPr>
                <a:t>A</a:t>
              </a:r>
              <a:endParaRPr>
                <a:solidFill>
                  <a:srgbClr val="FFFF00"/>
                </a:solidFill>
              </a:endParaRPr>
            </a:p>
          </p:txBody>
        </p:sp>
        <p:sp>
          <p:nvSpPr>
            <p:cNvPr id="754" name="Google Shape;754;p39"/>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00"/>
                  </a:solidFill>
                </a:rPr>
                <a:t>B</a:t>
              </a:r>
              <a:endParaRPr>
                <a:solidFill>
                  <a:srgbClr val="FFFF00"/>
                </a:solidFill>
              </a:endParaRPr>
            </a:p>
          </p:txBody>
        </p:sp>
        <p:sp>
          <p:nvSpPr>
            <p:cNvPr id="755" name="Google Shape;755;p39"/>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56" name="Google Shape;756;p39"/>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00"/>
                  </a:solidFill>
                </a:rPr>
                <a:t>A</a:t>
              </a:r>
              <a:endParaRPr>
                <a:solidFill>
                  <a:srgbClr val="FFFF00"/>
                </a:solidFill>
              </a:endParaRPr>
            </a:p>
          </p:txBody>
        </p:sp>
        <p:sp>
          <p:nvSpPr>
            <p:cNvPr id="757" name="Google Shape;757;p39"/>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58" name="Google Shape;758;p39"/>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59" name="Google Shape;759;p39"/>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60" name="Google Shape;760;p39"/>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00"/>
                  </a:solidFill>
                </a:rPr>
                <a:t>B</a:t>
              </a:r>
              <a:endParaRPr>
                <a:solidFill>
                  <a:srgbClr val="FFFF00"/>
                </a:solidFill>
              </a:endParaRPr>
            </a:p>
          </p:txBody>
        </p:sp>
        <p:sp>
          <p:nvSpPr>
            <p:cNvPr id="761" name="Google Shape;761;p39"/>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62" name="Google Shape;762;p39"/>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763" name="Google Shape;763;p39"/>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64" name="Google Shape;764;p39"/>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65" name="Google Shape;765;p39"/>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66" name="Google Shape;766;p39"/>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67" name="Google Shape;767;p39"/>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768" name="Google Shape;768;p39"/>
          <p:cNvSpPr txBox="1"/>
          <p:nvPr/>
        </p:nvSpPr>
        <p:spPr>
          <a:xfrm>
            <a:off x="8629700" y="4112600"/>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 Matrix</a:t>
            </a:r>
            <a:endParaRPr>
              <a:solidFill>
                <a:srgbClr val="FFFFFF"/>
              </a:solidFill>
              <a:latin typeface="Helvetica Neue"/>
              <a:ea typeface="Helvetica Neue"/>
              <a:cs typeface="Helvetica Neue"/>
              <a:sym typeface="Helvetica Neue"/>
            </a:endParaRPr>
          </a:p>
        </p:txBody>
      </p:sp>
      <p:grpSp>
        <p:nvGrpSpPr>
          <p:cNvPr id="769" name="Google Shape;769;p39"/>
          <p:cNvGrpSpPr/>
          <p:nvPr/>
        </p:nvGrpSpPr>
        <p:grpSpPr>
          <a:xfrm>
            <a:off x="10675925" y="4503450"/>
            <a:ext cx="1184400" cy="1154400"/>
            <a:chOff x="327750" y="4363800"/>
            <a:chExt cx="1184400" cy="1154400"/>
          </a:xfrm>
        </p:grpSpPr>
        <p:sp>
          <p:nvSpPr>
            <p:cNvPr id="770" name="Google Shape;770;p39"/>
            <p:cNvSpPr/>
            <p:nvPr/>
          </p:nvSpPr>
          <p:spPr>
            <a:xfrm>
              <a:off x="327750" y="43638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1" name="Google Shape;771;p39"/>
            <p:cNvSpPr/>
            <p:nvPr/>
          </p:nvSpPr>
          <p:spPr>
            <a:xfrm>
              <a:off x="623850" y="4363800"/>
              <a:ext cx="296100" cy="288600"/>
            </a:xfrm>
            <a:prstGeom prst="rect">
              <a:avLst/>
            </a:prstGeom>
            <a:solidFill>
              <a:srgbClr val="F9CB9C"/>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2" name="Google Shape;772;p39"/>
            <p:cNvSpPr/>
            <p:nvPr/>
          </p:nvSpPr>
          <p:spPr>
            <a:xfrm>
              <a:off x="919950" y="43638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3" name="Google Shape;773;p39"/>
            <p:cNvSpPr/>
            <p:nvPr/>
          </p:nvSpPr>
          <p:spPr>
            <a:xfrm>
              <a:off x="1216050" y="43638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74" name="Google Shape;774;p39"/>
            <p:cNvSpPr/>
            <p:nvPr/>
          </p:nvSpPr>
          <p:spPr>
            <a:xfrm>
              <a:off x="327750" y="4652400"/>
              <a:ext cx="296100" cy="288600"/>
            </a:xfrm>
            <a:prstGeom prst="rect">
              <a:avLst/>
            </a:prstGeom>
            <a:solidFill>
              <a:srgbClr val="F9CB9C"/>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5" name="Google Shape;775;p39"/>
            <p:cNvSpPr/>
            <p:nvPr/>
          </p:nvSpPr>
          <p:spPr>
            <a:xfrm>
              <a:off x="623850" y="46524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6" name="Google Shape;776;p39"/>
            <p:cNvSpPr/>
            <p:nvPr/>
          </p:nvSpPr>
          <p:spPr>
            <a:xfrm>
              <a:off x="919950" y="46524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7" name="Google Shape;777;p39"/>
            <p:cNvSpPr/>
            <p:nvPr/>
          </p:nvSpPr>
          <p:spPr>
            <a:xfrm>
              <a:off x="1216050" y="46524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78" name="Google Shape;778;p39"/>
            <p:cNvSpPr/>
            <p:nvPr/>
          </p:nvSpPr>
          <p:spPr>
            <a:xfrm>
              <a:off x="327750" y="49410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79" name="Google Shape;779;p39"/>
            <p:cNvSpPr/>
            <p:nvPr/>
          </p:nvSpPr>
          <p:spPr>
            <a:xfrm>
              <a:off x="623850" y="49410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80" name="Google Shape;780;p39"/>
            <p:cNvSpPr/>
            <p:nvPr/>
          </p:nvSpPr>
          <p:spPr>
            <a:xfrm>
              <a:off x="919950" y="49410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781" name="Google Shape;781;p39"/>
            <p:cNvSpPr/>
            <p:nvPr/>
          </p:nvSpPr>
          <p:spPr>
            <a:xfrm>
              <a:off x="1216050" y="49410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82" name="Google Shape;782;p39"/>
            <p:cNvSpPr/>
            <p:nvPr/>
          </p:nvSpPr>
          <p:spPr>
            <a:xfrm>
              <a:off x="3277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83" name="Google Shape;783;p39"/>
            <p:cNvSpPr/>
            <p:nvPr/>
          </p:nvSpPr>
          <p:spPr>
            <a:xfrm>
              <a:off x="6238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84" name="Google Shape;784;p39"/>
            <p:cNvSpPr/>
            <p:nvPr/>
          </p:nvSpPr>
          <p:spPr>
            <a:xfrm>
              <a:off x="9199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785" name="Google Shape;785;p39"/>
            <p:cNvSpPr/>
            <p:nvPr/>
          </p:nvSpPr>
          <p:spPr>
            <a:xfrm>
              <a:off x="12160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786" name="Google Shape;786;p39"/>
          <p:cNvSpPr txBox="1"/>
          <p:nvPr/>
        </p:nvSpPr>
        <p:spPr>
          <a:xfrm>
            <a:off x="10675925" y="4158675"/>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chemeClr val="accent6"/>
                </a:solidFill>
                <a:latin typeface="Helvetica Neue"/>
                <a:ea typeface="Helvetica Neue"/>
                <a:cs typeface="Helvetica Neue"/>
                <a:sym typeface="Helvetica Neue"/>
              </a:rPr>
              <a:t>Similarity Matrix</a:t>
            </a:r>
            <a:endParaRPr>
              <a:solidFill>
                <a:schemeClr val="accent6"/>
              </a:solidFill>
              <a:latin typeface="Helvetica Neue"/>
              <a:ea typeface="Helvetica Neue"/>
              <a:cs typeface="Helvetica Neue"/>
              <a:sym typeface="Helvetica Neue"/>
            </a:endParaRPr>
          </a:p>
        </p:txBody>
      </p:sp>
      <p:sp>
        <p:nvSpPr>
          <p:cNvPr id="787" name="Google Shape;787;p39"/>
          <p:cNvSpPr/>
          <p:nvPr/>
        </p:nvSpPr>
        <p:spPr>
          <a:xfrm>
            <a:off x="10199713" y="4864800"/>
            <a:ext cx="243000" cy="431700"/>
          </a:xfrm>
          <a:prstGeom prst="rightArrow">
            <a:avLst>
              <a:gd fmla="val 50000" name="adj1"/>
              <a:gd fmla="val 50000" name="adj2"/>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8" name="Google Shape;788;p39"/>
          <p:cNvCxnSpPr>
            <a:endCxn id="779" idx="2"/>
          </p:cNvCxnSpPr>
          <p:nvPr/>
        </p:nvCxnSpPr>
        <p:spPr>
          <a:xfrm>
            <a:off x="9919775" y="5076150"/>
            <a:ext cx="1200300" cy="293100"/>
          </a:xfrm>
          <a:prstGeom prst="curvedConnector4">
            <a:avLst>
              <a:gd fmla="val 18897" name="adj1"/>
              <a:gd fmla="val 181244" name="adj2"/>
            </a:avLst>
          </a:prstGeom>
          <a:noFill/>
          <a:ln cap="flat" cmpd="sng" w="9525">
            <a:solidFill>
              <a:schemeClr val="accent6"/>
            </a:solidFill>
            <a:prstDash val="solid"/>
            <a:round/>
            <a:headEnd len="med" w="med" type="none"/>
            <a:tailEnd len="med" w="med" type="stealth"/>
          </a:ln>
        </p:spPr>
      </p:cxnSp>
      <p:sp>
        <p:nvSpPr>
          <p:cNvPr id="789" name="Google Shape;789;p39"/>
          <p:cNvSpPr txBox="1"/>
          <p:nvPr/>
        </p:nvSpPr>
        <p:spPr>
          <a:xfrm>
            <a:off x="8629675" y="5761100"/>
            <a:ext cx="3230700" cy="6495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i="1" lang="en-US" sz="1500">
                <a:solidFill>
                  <a:schemeClr val="lt1"/>
                </a:solidFill>
                <a:latin typeface="Helvetica Neue"/>
                <a:ea typeface="Helvetica Neue"/>
                <a:cs typeface="Helvetica Neue"/>
                <a:sym typeface="Helvetica Neue"/>
              </a:rPr>
              <a:t>S</a:t>
            </a:r>
            <a:r>
              <a:rPr baseline="-25000" i="1" lang="en-US" sz="1500">
                <a:solidFill>
                  <a:schemeClr val="lt1"/>
                </a:solidFill>
                <a:latin typeface="Helvetica Neue"/>
                <a:ea typeface="Helvetica Neue"/>
                <a:cs typeface="Helvetica Neue"/>
                <a:sym typeface="Helvetica Neue"/>
              </a:rPr>
              <a:t>ij</a:t>
            </a:r>
            <a:r>
              <a:rPr i="1" lang="en-US" sz="1500">
                <a:solidFill>
                  <a:schemeClr val="lt1"/>
                </a:solidFill>
                <a:latin typeface="Helvetica Neue"/>
                <a:ea typeface="Helvetica Neue"/>
                <a:cs typeface="Helvetica Neue"/>
                <a:sym typeface="Helvetica Neue"/>
              </a:rPr>
              <a:t> = S</a:t>
            </a:r>
            <a:r>
              <a:rPr baseline="-25000" i="1" lang="en-US" sz="1500">
                <a:solidFill>
                  <a:schemeClr val="lt1"/>
                </a:solidFill>
                <a:latin typeface="Helvetica Neue"/>
                <a:ea typeface="Helvetica Neue"/>
                <a:cs typeface="Helvetica Neue"/>
                <a:sym typeface="Helvetica Neue"/>
              </a:rPr>
              <a:t>ji</a:t>
            </a:r>
            <a:r>
              <a:rPr lang="en-US" sz="1500">
                <a:solidFill>
                  <a:schemeClr val="lt1"/>
                </a:solidFill>
                <a:latin typeface="Helvetica Neue"/>
                <a:ea typeface="Helvetica Neue"/>
                <a:cs typeface="Helvetica Neue"/>
                <a:sym typeface="Helvetica Neue"/>
              </a:rPr>
              <a:t>: </a:t>
            </a:r>
            <a:r>
              <a:rPr lang="en-US" sz="1500">
                <a:solidFill>
                  <a:schemeClr val="lt1"/>
                </a:solidFill>
                <a:latin typeface="Helvetica Neue"/>
                <a:ea typeface="Helvetica Neue"/>
                <a:cs typeface="Helvetica Neue"/>
                <a:sym typeface="Helvetica Neue"/>
              </a:rPr>
              <a:t>the iteration nodes </a:t>
            </a:r>
            <a:r>
              <a:rPr i="1" lang="en-US" sz="1500">
                <a:solidFill>
                  <a:schemeClr val="lt1"/>
                </a:solidFill>
                <a:latin typeface="Helvetica Neue"/>
                <a:ea typeface="Helvetica Neue"/>
                <a:cs typeface="Helvetica Neue"/>
                <a:sym typeface="Helvetica Neue"/>
              </a:rPr>
              <a:t>i</a:t>
            </a:r>
            <a:r>
              <a:rPr lang="en-US" sz="1500">
                <a:solidFill>
                  <a:schemeClr val="lt1"/>
                </a:solidFill>
                <a:latin typeface="Helvetica Neue"/>
                <a:ea typeface="Helvetica Neue"/>
                <a:cs typeface="Helvetica Neue"/>
                <a:sym typeface="Helvetica Neue"/>
              </a:rPr>
              <a:t> and </a:t>
            </a:r>
            <a:r>
              <a:rPr i="1" lang="en-US" sz="1500">
                <a:solidFill>
                  <a:schemeClr val="lt1"/>
                </a:solidFill>
                <a:latin typeface="Helvetica Neue"/>
                <a:ea typeface="Helvetica Neue"/>
                <a:cs typeface="Helvetica Neue"/>
                <a:sym typeface="Helvetica Neue"/>
              </a:rPr>
              <a:t>j</a:t>
            </a:r>
            <a:r>
              <a:rPr lang="en-US" sz="1500">
                <a:solidFill>
                  <a:schemeClr val="lt1"/>
                </a:solidFill>
                <a:latin typeface="Helvetica Neue"/>
                <a:ea typeface="Helvetica Neue"/>
                <a:cs typeface="Helvetica Neue"/>
                <a:sym typeface="Helvetica Neue"/>
              </a:rPr>
              <a:t> separated when successively matching node </a:t>
            </a:r>
            <a:r>
              <a:rPr lang="en-US" sz="1500">
                <a:solidFill>
                  <a:schemeClr val="lt1"/>
                </a:solidFill>
                <a:latin typeface="Helvetica Neue"/>
                <a:ea typeface="Helvetica Neue"/>
                <a:cs typeface="Helvetica Neue"/>
                <a:sym typeface="Helvetica Neue"/>
              </a:rPr>
              <a:t>neighborhoods</a:t>
            </a:r>
            <a:endParaRPr i="1" sz="1500"/>
          </a:p>
        </p:txBody>
      </p:sp>
      <p:sp>
        <p:nvSpPr>
          <p:cNvPr id="790" name="Google Shape;790;p39"/>
          <p:cNvSpPr/>
          <p:nvPr/>
        </p:nvSpPr>
        <p:spPr>
          <a:xfrm>
            <a:off x="8557400" y="4787575"/>
            <a:ext cx="1329000" cy="3039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9"/>
          <p:cNvSpPr/>
          <p:nvPr/>
        </p:nvSpPr>
        <p:spPr>
          <a:xfrm>
            <a:off x="8557400" y="5091475"/>
            <a:ext cx="1329000" cy="2733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9"/>
          <p:cNvSpPr txBox="1"/>
          <p:nvPr/>
        </p:nvSpPr>
        <p:spPr>
          <a:xfrm>
            <a:off x="255450" y="65138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0"/>
                                        <p:tgtEl>
                                          <p:spTgt spid="701"/>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0"/>
                                        <p:tgtEl>
                                          <p:spTgt spid="707"/>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par>
                                <p:cTn fill="hold" nodeType="with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000"/>
                                        <p:tgtEl>
                                          <p:spTgt spid="745"/>
                                        </p:tgtEl>
                                      </p:cBhvr>
                                    </p:animEffect>
                                  </p:childTnLst>
                                </p:cTn>
                              </p:par>
                              <p:par>
                                <p:cTn fill="hold" nodeType="with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1000"/>
                                        <p:tgtEl>
                                          <p:spTgt spid="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000"/>
                                        <p:tgtEl>
                                          <p:spTgt spid="661"/>
                                        </p:tgtEl>
                                      </p:cBhvr>
                                    </p:animEffect>
                                  </p:childTnLst>
                                </p:cTn>
                              </p:par>
                              <p:par>
                                <p:cTn fill="hold" nodeType="with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1000"/>
                                        <p:tgtEl>
                                          <p:spTgt spid="749"/>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1000"/>
                                        <p:tgtEl>
                                          <p:spTgt spid="787"/>
                                        </p:tgtEl>
                                      </p:cBhvr>
                                    </p:animEffect>
                                  </p:childTnLst>
                                </p:cTn>
                              </p:par>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0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Related Sociology Literature</a:t>
            </a:r>
            <a:endParaRPr sz="4000"/>
          </a:p>
        </p:txBody>
      </p:sp>
      <p:sp>
        <p:nvSpPr>
          <p:cNvPr id="799" name="Google Shape;799;p40"/>
          <p:cNvSpPr txBox="1"/>
          <p:nvPr>
            <p:ph idx="1" type="body"/>
          </p:nvPr>
        </p:nvSpPr>
        <p:spPr>
          <a:xfrm>
            <a:off x="609600" y="1258725"/>
            <a:ext cx="10972800" cy="48675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S.P. Borgatti and M.G. Everett. 1992. Notions of position in social network analysis. Sociological methodology 22, 1 (1992)</a:t>
            </a:r>
            <a:endParaRPr sz="1500">
              <a:solidFill>
                <a:srgbClr val="FFFFFF"/>
              </a:solidFill>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Stephen P Borgatti, Martin G Everett, and Jeffrey C Johnson. 2018. Analyzing social networks. Sage</a:t>
            </a:r>
            <a:endParaRPr sz="1500">
              <a:solidFill>
                <a:srgbClr val="FFFFFF"/>
              </a:solidFill>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F. Lorrain and H.C. White. 1971. Structural equivalence of individuals in social networks. Journal of Mathematical Sociology</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S. Boorman, H.C. White: Social Structure from Multiple Networks: II. Role Structures. American Journal of Sociology, 81:1384-1446, 1976.</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R.S. Burt: Positions in Networks. Social Forces, 55:93-122, 1976.</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0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M.G. Everett, S. P. Borgatti: Regular Equivalence: General Theory. Journal of Mathematical Sociology, 19(1):29-52, 1994.</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0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K. Faust, A.K. Romney: Does Structure Find Structure? A critique of Burt's Use of Distance as a Measure of Structural Equivalence. Social Networks, 7:77-103, 1985.</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0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K. Faust, S. Wasserman: Blockmodels: Interpretation and Evaluation. Social Networks, 14:5–61. 1992.</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0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R.A. Hanneman, M. Riddle: Introduction to Social Network Methods. University of California, Riverside, 2005.</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L.D. Sailer: Structural Equivalence: Meaning and Definition, Computation, and Applications. Social Networks, 1:73-90, 1978.</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M.K. Sparrow: A Linear Algorithm for Computing Automorphic Equivalence Classes: The Numerical Signatures Approach. Social Networks, 15:151-170, 1993.</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S. Wasserman, K. Faust: Social Network Analysis: Methods and Applications. Cambridge University Press, 1994.</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H.C. White, S. A. Boorman, R. L. Breiger: Social Structure from Multiple Networks I. Blockmodels of Roles and Positions. American Journal of Sociology, 81:730-780, 1976.</a:t>
            </a:r>
            <a:endParaRPr sz="1500">
              <a:solidFill>
                <a:srgbClr val="FFFFFF"/>
              </a:solidFill>
              <a:latin typeface="Arial"/>
              <a:ea typeface="Arial"/>
              <a:cs typeface="Arial"/>
              <a:sym typeface="Arial"/>
            </a:endParaRPr>
          </a:p>
          <a:p>
            <a:pPr indent="0" lvl="0" marL="0" rtl="0" algn="l">
              <a:lnSpc>
                <a:spcPct val="115000"/>
              </a:lnSpc>
              <a:spcBef>
                <a:spcPts val="200"/>
              </a:spcBef>
              <a:spcAft>
                <a:spcPts val="0"/>
              </a:spcAft>
              <a:buClr>
                <a:schemeClr val="dk1"/>
              </a:buClr>
              <a:buSzPts val="1100"/>
              <a:buFont typeface="Arial"/>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D.R. White, K. Reitz: Graph and Semi-Group Homomorphism on Networks and Relations. Social Networks, 5:143-234, 1983.</a:t>
            </a:r>
            <a:endParaRPr sz="1500">
              <a:solidFill>
                <a:srgbClr val="FFFFFF"/>
              </a:solidFill>
              <a:latin typeface="Arial"/>
              <a:ea typeface="Arial"/>
              <a:cs typeface="Arial"/>
              <a:sym typeface="Arial"/>
            </a:endParaRPr>
          </a:p>
          <a:p>
            <a:pPr indent="0" lvl="0" marL="0" rtl="0" algn="l">
              <a:lnSpc>
                <a:spcPct val="115000"/>
              </a:lnSpc>
              <a:spcBef>
                <a:spcPts val="200"/>
              </a:spcBef>
              <a:spcAft>
                <a:spcPts val="200"/>
              </a:spcAft>
              <a:buNone/>
            </a:pPr>
            <a:r>
              <a:rPr lang="en-US" sz="1500">
                <a:solidFill>
                  <a:srgbClr val="FFCB05"/>
                </a:solidFill>
                <a:latin typeface="Arial"/>
                <a:ea typeface="Arial"/>
                <a:cs typeface="Arial"/>
                <a:sym typeface="Arial"/>
              </a:rPr>
              <a:t>•</a:t>
            </a:r>
            <a:r>
              <a:rPr lang="en-US" sz="1500">
                <a:solidFill>
                  <a:srgbClr val="FFFFFF"/>
                </a:solidFill>
                <a:latin typeface="Arial"/>
                <a:ea typeface="Arial"/>
                <a:cs typeface="Arial"/>
                <a:sym typeface="Arial"/>
              </a:rPr>
              <a:t>…</a:t>
            </a:r>
            <a:endParaRPr sz="2700"/>
          </a:p>
        </p:txBody>
      </p:sp>
      <p:sp>
        <p:nvSpPr>
          <p:cNvPr id="800" name="Google Shape;800;p4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4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7" name="Google Shape;807;p41"/>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808" name="Google Shape;808;p41"/>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roles in </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mathematical sociology</a:t>
            </a:r>
            <a:endParaRPr>
              <a:solidFill>
                <a:srgbClr val="BFBFBF"/>
              </a:solidFill>
            </a:endParaRPr>
          </a:p>
          <a:p>
            <a:pPr indent="-344169" lvl="1" marL="914400" rtl="0" algn="l">
              <a:spcBef>
                <a:spcPts val="0"/>
              </a:spcBef>
              <a:spcAft>
                <a:spcPts val="0"/>
              </a:spcAft>
              <a:buClr>
                <a:schemeClr val="lt1"/>
              </a:buClr>
              <a:buSzPts val="1820"/>
              <a:buChar char="✧"/>
            </a:pPr>
            <a:r>
              <a:rPr b="1" lang="en-US"/>
              <a:t>Structural or role-based embedding methods</a:t>
            </a:r>
            <a:endParaRPr b="1"/>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
        <p:nvSpPr>
          <p:cNvPr id="809" name="Google Shape;809;p41"/>
          <p:cNvSpPr/>
          <p:nvPr/>
        </p:nvSpPr>
        <p:spPr>
          <a:xfrm>
            <a:off x="719250" y="3450520"/>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Goal</a:t>
            </a:r>
            <a:endParaRPr/>
          </a:p>
        </p:txBody>
      </p:sp>
      <p:sp>
        <p:nvSpPr>
          <p:cNvPr id="118" name="Google Shape;118;p15"/>
          <p:cNvSpPr txBox="1"/>
          <p:nvPr>
            <p:ph idx="1" type="body"/>
          </p:nvPr>
        </p:nvSpPr>
        <p:spPr>
          <a:xfrm>
            <a:off x="321575" y="1367775"/>
            <a:ext cx="11506800" cy="2281800"/>
          </a:xfrm>
          <a:prstGeom prst="rect">
            <a:avLst/>
          </a:prstGeom>
        </p:spPr>
        <p:txBody>
          <a:bodyPr anchorCtr="0" anchor="t" bIns="45700" lIns="91425" spcFirstLastPara="1" rIns="91425" wrap="square" tIns="45700">
            <a:noAutofit/>
          </a:bodyPr>
          <a:lstStyle/>
          <a:p>
            <a:pPr indent="0" lvl="0" marL="0" rtl="0" algn="ctr">
              <a:spcBef>
                <a:spcPts val="560"/>
              </a:spcBef>
              <a:spcAft>
                <a:spcPts val="0"/>
              </a:spcAft>
              <a:buNone/>
            </a:pPr>
            <a:r>
              <a:rPr lang="en-US"/>
              <a:t>This</a:t>
            </a:r>
            <a:r>
              <a:rPr lang="en-US"/>
              <a:t> tutorial aims to provide an (incomplete) </a:t>
            </a:r>
            <a:r>
              <a:rPr lang="en-US"/>
              <a:t>overview of</a:t>
            </a:r>
            <a:r>
              <a:rPr lang="en-US"/>
              <a:t> </a:t>
            </a:r>
            <a:endParaRPr/>
          </a:p>
          <a:p>
            <a:pPr indent="0" lvl="0" marL="0" rtl="0" algn="ctr">
              <a:spcBef>
                <a:spcPts val="560"/>
              </a:spcBef>
              <a:spcAft>
                <a:spcPts val="0"/>
              </a:spcAft>
              <a:buNone/>
            </a:pPr>
            <a:r>
              <a:rPr lang="en-US"/>
              <a:t>the major structural or </a:t>
            </a:r>
            <a:r>
              <a:rPr lang="en-US">
                <a:solidFill>
                  <a:srgbClr val="FF9900"/>
                </a:solidFill>
              </a:rPr>
              <a:t>role-based node embedding methods</a:t>
            </a:r>
            <a:r>
              <a:rPr lang="en-US"/>
              <a:t>, and connect them to </a:t>
            </a:r>
            <a:r>
              <a:rPr lang="en-US">
                <a:solidFill>
                  <a:srgbClr val="FF9900"/>
                </a:solidFill>
              </a:rPr>
              <a:t>role equivalence research in mathematical sociology</a:t>
            </a:r>
            <a:r>
              <a:rPr lang="en-US"/>
              <a:t>.</a:t>
            </a:r>
            <a:endParaRPr/>
          </a:p>
          <a:p>
            <a:pPr indent="0" lvl="0" marL="0" rtl="0" algn="l">
              <a:spcBef>
                <a:spcPts val="560"/>
              </a:spcBef>
              <a:spcAft>
                <a:spcPts val="0"/>
              </a:spcAft>
              <a:buNone/>
            </a:pPr>
            <a:r>
              <a:t/>
            </a:r>
            <a:endParaRPr/>
          </a:p>
        </p:txBody>
      </p:sp>
      <p:sp>
        <p:nvSpPr>
          <p:cNvPr id="119" name="Google Shape;119;p1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0" name="Google Shape;120;p15"/>
          <p:cNvSpPr txBox="1"/>
          <p:nvPr>
            <p:ph idx="1" type="body"/>
          </p:nvPr>
        </p:nvSpPr>
        <p:spPr>
          <a:xfrm>
            <a:off x="609600" y="3851468"/>
            <a:ext cx="10972800" cy="18444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rgbClr val="4BACC6"/>
                </a:solidFill>
              </a:rPr>
              <a:t>Expectations: </a:t>
            </a:r>
            <a:endParaRPr>
              <a:solidFill>
                <a:srgbClr val="4BACC6"/>
              </a:solidFill>
            </a:endParaRPr>
          </a:p>
          <a:p>
            <a:pPr indent="-406400" lvl="0" marL="457200" rtl="0" algn="l">
              <a:spcBef>
                <a:spcPts val="560"/>
              </a:spcBef>
              <a:spcAft>
                <a:spcPts val="0"/>
              </a:spcAft>
              <a:buSzPts val="2800"/>
              <a:buChar char="•"/>
            </a:pPr>
            <a:r>
              <a:rPr lang="en-US"/>
              <a:t>Familiarity with graphs and representation learning.</a:t>
            </a:r>
            <a:endParaRPr/>
          </a:p>
          <a:p>
            <a:pPr indent="-406400" lvl="0" marL="457200" rtl="0" algn="l">
              <a:spcBef>
                <a:spcPts val="0"/>
              </a:spcBef>
              <a:spcAft>
                <a:spcPts val="0"/>
              </a:spcAft>
              <a:buSzPts val="2800"/>
              <a:buChar char="•"/>
            </a:pPr>
            <a:r>
              <a:rPr lang="en-US"/>
              <a:t>We’ll provide a high-level introduction and relevant definitions.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42"/>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 lot of work on </a:t>
            </a:r>
            <a:endParaRPr/>
          </a:p>
          <a:p>
            <a:pPr indent="0" lvl="0" marL="0" rtl="0" algn="ctr">
              <a:spcBef>
                <a:spcPts val="0"/>
              </a:spcBef>
              <a:spcAft>
                <a:spcPts val="0"/>
              </a:spcAft>
              <a:buNone/>
            </a:pPr>
            <a:r>
              <a:rPr lang="en-US"/>
              <a:t>network representation learning</a:t>
            </a:r>
            <a:endParaRPr/>
          </a:p>
        </p:txBody>
      </p:sp>
      <p:sp>
        <p:nvSpPr>
          <p:cNvPr id="816" name="Google Shape;816;p4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17" name="Google Shape;817;p42"/>
          <p:cNvPicPr preferRelativeResize="0"/>
          <p:nvPr/>
        </p:nvPicPr>
        <p:blipFill>
          <a:blip r:embed="rId3">
            <a:alphaModFix/>
          </a:blip>
          <a:stretch>
            <a:fillRect/>
          </a:stretch>
        </p:blipFill>
        <p:spPr>
          <a:xfrm>
            <a:off x="1096538" y="1572425"/>
            <a:ext cx="8582025" cy="4171950"/>
          </a:xfrm>
          <a:prstGeom prst="rect">
            <a:avLst/>
          </a:prstGeom>
          <a:noFill/>
          <a:ln>
            <a:noFill/>
          </a:ln>
        </p:spPr>
      </p:pic>
      <p:sp>
        <p:nvSpPr>
          <p:cNvPr id="818" name="Google Shape;818;p42"/>
          <p:cNvSpPr txBox="1"/>
          <p:nvPr/>
        </p:nvSpPr>
        <p:spPr>
          <a:xfrm>
            <a:off x="10128675" y="5744375"/>
            <a:ext cx="120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Helvetica Neue"/>
                <a:ea typeface="Helvetica Neue"/>
                <a:cs typeface="Helvetica Neue"/>
                <a:sym typeface="Helvetica Neue"/>
              </a:rPr>
              <a:t>…</a:t>
            </a:r>
            <a:endParaRPr sz="2400">
              <a:solidFill>
                <a:schemeClr val="lt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43"/>
          <p:cNvSpPr txBox="1"/>
          <p:nvPr/>
        </p:nvSpPr>
        <p:spPr>
          <a:xfrm>
            <a:off x="609600" y="10712"/>
            <a:ext cx="10972800" cy="914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4400">
                <a:solidFill>
                  <a:srgbClr val="4BACC6"/>
                </a:solidFill>
                <a:latin typeface="Helvetica Neue"/>
                <a:ea typeface="Helvetica Neue"/>
                <a:cs typeface="Helvetica Neue"/>
                <a:sym typeface="Helvetica Neue"/>
              </a:rPr>
              <a:t>Learning with Graphs</a:t>
            </a:r>
            <a:endParaRPr sz="4400">
              <a:solidFill>
                <a:srgbClr val="4BACC6"/>
              </a:solidFill>
              <a:latin typeface="Helvetica Neue"/>
              <a:ea typeface="Helvetica Neue"/>
              <a:cs typeface="Helvetica Neue"/>
              <a:sym typeface="Helvetica Neue"/>
            </a:endParaRPr>
          </a:p>
        </p:txBody>
      </p:sp>
      <p:sp>
        <p:nvSpPr>
          <p:cNvPr id="825" name="Google Shape;825;p43"/>
          <p:cNvSpPr/>
          <p:nvPr/>
        </p:nvSpPr>
        <p:spPr>
          <a:xfrm>
            <a:off x="1927850" y="4549000"/>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2</a:t>
            </a:r>
            <a:endParaRPr/>
          </a:p>
        </p:txBody>
      </p:sp>
      <p:sp>
        <p:nvSpPr>
          <p:cNvPr id="826" name="Google Shape;826;p43"/>
          <p:cNvSpPr/>
          <p:nvPr/>
        </p:nvSpPr>
        <p:spPr>
          <a:xfrm>
            <a:off x="3034100" y="41665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3</a:t>
            </a:r>
            <a:endParaRPr/>
          </a:p>
        </p:txBody>
      </p:sp>
      <p:sp>
        <p:nvSpPr>
          <p:cNvPr id="827" name="Google Shape;827;p43"/>
          <p:cNvSpPr/>
          <p:nvPr/>
        </p:nvSpPr>
        <p:spPr>
          <a:xfrm>
            <a:off x="3491300" y="28711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4</a:t>
            </a:r>
            <a:endParaRPr/>
          </a:p>
        </p:txBody>
      </p:sp>
      <p:cxnSp>
        <p:nvCxnSpPr>
          <p:cNvPr id="828" name="Google Shape;828;p43"/>
          <p:cNvCxnSpPr>
            <a:stCxn id="829" idx="7"/>
            <a:endCxn id="827" idx="2"/>
          </p:cNvCxnSpPr>
          <p:nvPr/>
        </p:nvCxnSpPr>
        <p:spPr>
          <a:xfrm flipH="1" rot="10800000">
            <a:off x="2768760" y="3107947"/>
            <a:ext cx="722400" cy="518400"/>
          </a:xfrm>
          <a:prstGeom prst="straightConnector1">
            <a:avLst/>
          </a:prstGeom>
          <a:noFill/>
          <a:ln cap="flat" cmpd="sng" w="28575">
            <a:solidFill>
              <a:srgbClr val="999999"/>
            </a:solidFill>
            <a:prstDash val="solid"/>
            <a:round/>
            <a:headEnd len="med" w="med" type="none"/>
            <a:tailEnd len="med" w="med" type="none"/>
          </a:ln>
        </p:spPr>
      </p:cxnSp>
      <p:cxnSp>
        <p:nvCxnSpPr>
          <p:cNvPr id="830" name="Google Shape;830;p43"/>
          <p:cNvCxnSpPr>
            <a:stCxn id="829" idx="5"/>
            <a:endCxn id="826" idx="1"/>
          </p:cNvCxnSpPr>
          <p:nvPr/>
        </p:nvCxnSpPr>
        <p:spPr>
          <a:xfrm>
            <a:off x="2768760" y="3961303"/>
            <a:ext cx="337500" cy="274500"/>
          </a:xfrm>
          <a:prstGeom prst="straightConnector1">
            <a:avLst/>
          </a:prstGeom>
          <a:noFill/>
          <a:ln cap="flat" cmpd="sng" w="28575">
            <a:solidFill>
              <a:srgbClr val="999999"/>
            </a:solidFill>
            <a:prstDash val="solid"/>
            <a:round/>
            <a:headEnd len="med" w="med" type="none"/>
            <a:tailEnd len="med" w="med" type="none"/>
          </a:ln>
        </p:spPr>
      </p:cxnSp>
      <p:sp>
        <p:nvSpPr>
          <p:cNvPr id="829" name="Google Shape;829;p43"/>
          <p:cNvSpPr/>
          <p:nvPr/>
        </p:nvSpPr>
        <p:spPr>
          <a:xfrm>
            <a:off x="2348300" y="35569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a:t>
            </a:r>
            <a:endParaRPr/>
          </a:p>
        </p:txBody>
      </p:sp>
      <p:cxnSp>
        <p:nvCxnSpPr>
          <p:cNvPr id="831" name="Google Shape;831;p43"/>
          <p:cNvCxnSpPr>
            <a:stCxn id="825" idx="0"/>
            <a:endCxn id="829" idx="3"/>
          </p:cNvCxnSpPr>
          <p:nvPr/>
        </p:nvCxnSpPr>
        <p:spPr>
          <a:xfrm flipH="1" rot="10800000">
            <a:off x="2174150" y="3961300"/>
            <a:ext cx="246300" cy="587700"/>
          </a:xfrm>
          <a:prstGeom prst="straightConnector1">
            <a:avLst/>
          </a:prstGeom>
          <a:noFill/>
          <a:ln cap="flat" cmpd="sng" w="28575">
            <a:solidFill>
              <a:srgbClr val="999999"/>
            </a:solidFill>
            <a:prstDash val="solid"/>
            <a:round/>
            <a:headEnd len="med" w="med" type="none"/>
            <a:tailEnd len="med" w="med" type="none"/>
          </a:ln>
        </p:spPr>
      </p:cxnSp>
      <p:sp>
        <p:nvSpPr>
          <p:cNvPr id="832" name="Google Shape;832;p4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cxnSp>
        <p:nvCxnSpPr>
          <p:cNvPr id="833" name="Google Shape;833;p43"/>
          <p:cNvCxnSpPr>
            <a:stCxn id="825" idx="6"/>
            <a:endCxn id="826" idx="3"/>
          </p:cNvCxnSpPr>
          <p:nvPr/>
        </p:nvCxnSpPr>
        <p:spPr>
          <a:xfrm flipH="1" rot="10800000">
            <a:off x="2420450" y="4571050"/>
            <a:ext cx="685800" cy="214800"/>
          </a:xfrm>
          <a:prstGeom prst="straightConnector1">
            <a:avLst/>
          </a:prstGeom>
          <a:noFill/>
          <a:ln cap="flat" cmpd="sng" w="28575">
            <a:solidFill>
              <a:srgbClr val="999999"/>
            </a:solidFill>
            <a:prstDash val="solid"/>
            <a:round/>
            <a:headEnd len="med" w="med" type="none"/>
            <a:tailEnd len="med" w="med" type="none"/>
          </a:ln>
        </p:spPr>
      </p:cxnSp>
      <p:sp>
        <p:nvSpPr>
          <p:cNvPr id="834" name="Google Shape;834;p43"/>
          <p:cNvSpPr txBox="1"/>
          <p:nvPr/>
        </p:nvSpPr>
        <p:spPr>
          <a:xfrm>
            <a:off x="1600200" y="3543900"/>
            <a:ext cx="7224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Nodes</a:t>
            </a:r>
            <a:endParaRPr>
              <a:solidFill>
                <a:srgbClr val="FFFFFF"/>
              </a:solidFill>
              <a:latin typeface="Helvetica Neue"/>
              <a:ea typeface="Helvetica Neue"/>
              <a:cs typeface="Helvetica Neue"/>
              <a:sym typeface="Helvetica Neue"/>
            </a:endParaRPr>
          </a:p>
        </p:txBody>
      </p:sp>
      <p:sp>
        <p:nvSpPr>
          <p:cNvPr id="835" name="Google Shape;835;p43"/>
          <p:cNvSpPr txBox="1"/>
          <p:nvPr/>
        </p:nvSpPr>
        <p:spPr>
          <a:xfrm rot="-2272138">
            <a:off x="2463730" y="2837542"/>
            <a:ext cx="1252570" cy="40746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Edges</a:t>
            </a:r>
            <a:endParaRPr>
              <a:solidFill>
                <a:srgbClr val="FFFFFF"/>
              </a:solidFill>
              <a:latin typeface="Helvetica Neue"/>
              <a:ea typeface="Helvetica Neue"/>
              <a:cs typeface="Helvetica Neue"/>
              <a:sym typeface="Helvetica Neue"/>
            </a:endParaRPr>
          </a:p>
        </p:txBody>
      </p:sp>
      <p:grpSp>
        <p:nvGrpSpPr>
          <p:cNvPr id="836" name="Google Shape;836;p43"/>
          <p:cNvGrpSpPr/>
          <p:nvPr/>
        </p:nvGrpSpPr>
        <p:grpSpPr>
          <a:xfrm>
            <a:off x="3965875" y="2934300"/>
            <a:ext cx="3589788" cy="1560425"/>
            <a:chOff x="3965875" y="2934300"/>
            <a:chExt cx="3589788" cy="1560425"/>
          </a:xfrm>
        </p:grpSpPr>
        <p:sp>
          <p:nvSpPr>
            <p:cNvPr id="837" name="Google Shape;837;p43"/>
            <p:cNvSpPr/>
            <p:nvPr/>
          </p:nvSpPr>
          <p:spPr>
            <a:xfrm>
              <a:off x="3965875" y="3666500"/>
              <a:ext cx="1602600" cy="6666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8" name="Google Shape;838;p43"/>
            <p:cNvGrpSpPr/>
            <p:nvPr/>
          </p:nvGrpSpPr>
          <p:grpSpPr>
            <a:xfrm>
              <a:off x="6061750" y="3421192"/>
              <a:ext cx="941100" cy="1073533"/>
              <a:chOff x="6061750" y="1897192"/>
              <a:chExt cx="941100" cy="1073533"/>
            </a:xfrm>
          </p:grpSpPr>
          <p:grpSp>
            <p:nvGrpSpPr>
              <p:cNvPr id="839" name="Google Shape;839;p43"/>
              <p:cNvGrpSpPr/>
              <p:nvPr/>
            </p:nvGrpSpPr>
            <p:grpSpPr>
              <a:xfrm>
                <a:off x="6061750" y="1897192"/>
                <a:ext cx="941100" cy="1073533"/>
                <a:chOff x="880150" y="2354375"/>
                <a:chExt cx="941100" cy="1112700"/>
              </a:xfrm>
            </p:grpSpPr>
            <p:sp>
              <p:nvSpPr>
                <p:cNvPr id="840" name="Google Shape;840;p43"/>
                <p:cNvSpPr/>
                <p:nvPr/>
              </p:nvSpPr>
              <p:spPr>
                <a:xfrm>
                  <a:off x="880150" y="2354375"/>
                  <a:ext cx="941100" cy="274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a:t>
                  </a:r>
                  <a:endParaRPr/>
                </a:p>
              </p:txBody>
            </p:sp>
            <p:sp>
              <p:nvSpPr>
                <p:cNvPr id="841" name="Google Shape;841;p43"/>
                <p:cNvSpPr/>
                <p:nvPr/>
              </p:nvSpPr>
              <p:spPr>
                <a:xfrm>
                  <a:off x="880150" y="2621537"/>
                  <a:ext cx="941100" cy="2844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2</a:t>
                  </a:r>
                  <a:endParaRPr/>
                </a:p>
              </p:txBody>
            </p:sp>
            <p:sp>
              <p:nvSpPr>
                <p:cNvPr id="842" name="Google Shape;842;p43"/>
                <p:cNvSpPr/>
                <p:nvPr/>
              </p:nvSpPr>
              <p:spPr>
                <a:xfrm>
                  <a:off x="880150" y="3129575"/>
                  <a:ext cx="941100" cy="337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4</a:t>
                  </a:r>
                  <a:endParaRPr/>
                </a:p>
              </p:txBody>
            </p:sp>
          </p:grpSp>
          <p:sp>
            <p:nvSpPr>
              <p:cNvPr id="843" name="Google Shape;843;p43"/>
              <p:cNvSpPr/>
              <p:nvPr/>
            </p:nvSpPr>
            <p:spPr>
              <a:xfrm>
                <a:off x="6061750" y="2430575"/>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3</a:t>
                </a:r>
                <a:endParaRPr/>
              </a:p>
            </p:txBody>
          </p:sp>
        </p:grpSp>
        <p:sp>
          <p:nvSpPr>
            <p:cNvPr id="844" name="Google Shape;844;p43"/>
            <p:cNvSpPr txBox="1"/>
            <p:nvPr/>
          </p:nvSpPr>
          <p:spPr>
            <a:xfrm>
              <a:off x="5953063" y="2934300"/>
              <a:ext cx="16026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Node features</a:t>
              </a:r>
              <a:endParaRPr>
                <a:solidFill>
                  <a:srgbClr val="FFFFFF"/>
                </a:solidFill>
                <a:latin typeface="Helvetica Neue"/>
                <a:ea typeface="Helvetica Neue"/>
                <a:cs typeface="Helvetica Neue"/>
                <a:sym typeface="Helvetica Neue"/>
              </a:endParaRPr>
            </a:p>
          </p:txBody>
        </p:sp>
      </p:grpSp>
      <p:grpSp>
        <p:nvGrpSpPr>
          <p:cNvPr id="845" name="Google Shape;845;p43"/>
          <p:cNvGrpSpPr/>
          <p:nvPr/>
        </p:nvGrpSpPr>
        <p:grpSpPr>
          <a:xfrm>
            <a:off x="7359475" y="1455175"/>
            <a:ext cx="4875725" cy="4336500"/>
            <a:chOff x="7359475" y="1455175"/>
            <a:chExt cx="4875725" cy="4336500"/>
          </a:xfrm>
        </p:grpSpPr>
        <p:sp>
          <p:nvSpPr>
            <p:cNvPr id="846" name="Google Shape;846;p43"/>
            <p:cNvSpPr txBox="1"/>
            <p:nvPr/>
          </p:nvSpPr>
          <p:spPr>
            <a:xfrm>
              <a:off x="9621800" y="2931475"/>
              <a:ext cx="24609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solidFill>
                    <a:srgbClr val="FFFFFF"/>
                  </a:solidFill>
                </a:rPr>
                <a:t>Cluster si</a:t>
              </a:r>
              <a:r>
                <a:rPr i="1" lang="en-US" sz="1800">
                  <a:solidFill>
                    <a:srgbClr val="FFFFFF"/>
                  </a:solidFill>
                </a:rPr>
                <a:t>milar </a:t>
              </a:r>
              <a:r>
                <a:rPr lang="en-US" sz="1800">
                  <a:solidFill>
                    <a:srgbClr val="FFFFFF"/>
                  </a:solidFill>
                </a:rPr>
                <a:t>nodes </a:t>
              </a:r>
              <a:endParaRPr sz="1800">
                <a:solidFill>
                  <a:srgbClr val="FFFFFF"/>
                </a:solidFill>
              </a:endParaRPr>
            </a:p>
            <a:p>
              <a:pPr indent="0" lvl="0" marL="0" rtl="0" algn="l">
                <a:spcBef>
                  <a:spcPts val="0"/>
                </a:spcBef>
                <a:spcAft>
                  <a:spcPts val="0"/>
                </a:spcAft>
                <a:buNone/>
              </a:pPr>
              <a:r>
                <a:t/>
              </a:r>
              <a:endParaRPr sz="1800">
                <a:solidFill>
                  <a:srgbClr val="FFFFFF"/>
                </a:solidFill>
              </a:endParaRPr>
            </a:p>
          </p:txBody>
        </p:sp>
        <p:cxnSp>
          <p:nvCxnSpPr>
            <p:cNvPr id="847" name="Google Shape;847;p43"/>
            <p:cNvCxnSpPr/>
            <p:nvPr/>
          </p:nvCxnSpPr>
          <p:spPr>
            <a:xfrm>
              <a:off x="9836925" y="2885875"/>
              <a:ext cx="2038200" cy="0"/>
            </a:xfrm>
            <a:prstGeom prst="straightConnector1">
              <a:avLst/>
            </a:prstGeom>
            <a:noFill/>
            <a:ln cap="flat" cmpd="sng" w="9525">
              <a:solidFill>
                <a:srgbClr val="FFFFFF"/>
              </a:solidFill>
              <a:prstDash val="solid"/>
              <a:round/>
              <a:headEnd len="med" w="med" type="none"/>
              <a:tailEnd len="med" w="med" type="triangle"/>
            </a:ln>
          </p:spPr>
        </p:cxnSp>
        <p:cxnSp>
          <p:nvCxnSpPr>
            <p:cNvPr id="848" name="Google Shape;848;p43"/>
            <p:cNvCxnSpPr/>
            <p:nvPr/>
          </p:nvCxnSpPr>
          <p:spPr>
            <a:xfrm rot="10800000">
              <a:off x="9836925" y="1455175"/>
              <a:ext cx="0" cy="1430700"/>
            </a:xfrm>
            <a:prstGeom prst="straightConnector1">
              <a:avLst/>
            </a:prstGeom>
            <a:noFill/>
            <a:ln cap="flat" cmpd="sng" w="9525">
              <a:solidFill>
                <a:srgbClr val="FFFFFF"/>
              </a:solidFill>
              <a:prstDash val="solid"/>
              <a:round/>
              <a:headEnd len="med" w="med" type="none"/>
              <a:tailEnd len="med" w="med" type="triangle"/>
            </a:ln>
          </p:spPr>
        </p:cxnSp>
        <p:sp>
          <p:nvSpPr>
            <p:cNvPr id="849" name="Google Shape;849;p43"/>
            <p:cNvSpPr/>
            <p:nvPr/>
          </p:nvSpPr>
          <p:spPr>
            <a:xfrm>
              <a:off x="10148650" y="22639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850" name="Google Shape;850;p43"/>
            <p:cNvSpPr/>
            <p:nvPr/>
          </p:nvSpPr>
          <p:spPr>
            <a:xfrm>
              <a:off x="10529650" y="20353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851" name="Google Shape;851;p43"/>
            <p:cNvSpPr/>
            <p:nvPr/>
          </p:nvSpPr>
          <p:spPr>
            <a:xfrm>
              <a:off x="10148650" y="18067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30000" sz="1200"/>
            </a:p>
          </p:txBody>
        </p:sp>
        <p:sp>
          <p:nvSpPr>
            <p:cNvPr id="852" name="Google Shape;852;p43"/>
            <p:cNvSpPr/>
            <p:nvPr/>
          </p:nvSpPr>
          <p:spPr>
            <a:xfrm>
              <a:off x="11291650" y="16543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853" name="Google Shape;853;p43"/>
            <p:cNvSpPr txBox="1"/>
            <p:nvPr/>
          </p:nvSpPr>
          <p:spPr>
            <a:xfrm>
              <a:off x="10175825" y="17619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1</a:t>
              </a:r>
              <a:endParaRPr b="1" baseline="-25000">
                <a:latin typeface="Helvetica Neue"/>
                <a:ea typeface="Helvetica Neue"/>
                <a:cs typeface="Helvetica Neue"/>
                <a:sym typeface="Helvetica Neue"/>
              </a:endParaRPr>
            </a:p>
          </p:txBody>
        </p:sp>
        <p:sp>
          <p:nvSpPr>
            <p:cNvPr id="854" name="Google Shape;854;p43"/>
            <p:cNvSpPr txBox="1"/>
            <p:nvPr/>
          </p:nvSpPr>
          <p:spPr>
            <a:xfrm>
              <a:off x="10175825" y="22191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3</a:t>
              </a:r>
              <a:endParaRPr b="1" baseline="-25000">
                <a:latin typeface="Helvetica Neue"/>
                <a:ea typeface="Helvetica Neue"/>
                <a:cs typeface="Helvetica Neue"/>
                <a:sym typeface="Helvetica Neue"/>
              </a:endParaRPr>
            </a:p>
          </p:txBody>
        </p:sp>
        <p:sp>
          <p:nvSpPr>
            <p:cNvPr id="855" name="Google Shape;855;p43"/>
            <p:cNvSpPr txBox="1"/>
            <p:nvPr/>
          </p:nvSpPr>
          <p:spPr>
            <a:xfrm>
              <a:off x="11297105" y="16095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4</a:t>
              </a:r>
              <a:endParaRPr b="1" baseline="-25000">
                <a:latin typeface="Helvetica Neue"/>
                <a:ea typeface="Helvetica Neue"/>
                <a:cs typeface="Helvetica Neue"/>
                <a:sym typeface="Helvetica Neue"/>
              </a:endParaRPr>
            </a:p>
          </p:txBody>
        </p:sp>
        <p:sp>
          <p:nvSpPr>
            <p:cNvPr id="856" name="Google Shape;856;p43"/>
            <p:cNvSpPr txBox="1"/>
            <p:nvPr/>
          </p:nvSpPr>
          <p:spPr>
            <a:xfrm>
              <a:off x="10556825" y="19905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2</a:t>
              </a:r>
              <a:endParaRPr b="1" baseline="-25000">
                <a:latin typeface="Helvetica Neue"/>
                <a:ea typeface="Helvetica Neue"/>
                <a:cs typeface="Helvetica Neue"/>
                <a:sym typeface="Helvetica Neue"/>
              </a:endParaRPr>
            </a:p>
          </p:txBody>
        </p:sp>
        <p:sp>
          <p:nvSpPr>
            <p:cNvPr id="857" name="Google Shape;857;p43"/>
            <p:cNvSpPr/>
            <p:nvPr/>
          </p:nvSpPr>
          <p:spPr>
            <a:xfrm>
              <a:off x="7359475" y="3666500"/>
              <a:ext cx="1761900" cy="6666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Standard ML</a:t>
              </a:r>
              <a:endParaRPr/>
            </a:p>
          </p:txBody>
        </p:sp>
        <p:cxnSp>
          <p:nvCxnSpPr>
            <p:cNvPr id="858" name="Google Shape;858;p43"/>
            <p:cNvCxnSpPr/>
            <p:nvPr/>
          </p:nvCxnSpPr>
          <p:spPr>
            <a:xfrm>
              <a:off x="9511975" y="4332475"/>
              <a:ext cx="2110800" cy="680700"/>
            </a:xfrm>
            <a:prstGeom prst="curvedConnector3">
              <a:avLst>
                <a:gd fmla="val 50000" name="adj1"/>
              </a:avLst>
            </a:prstGeom>
            <a:noFill/>
            <a:ln cap="flat" cmpd="sng" w="28575">
              <a:solidFill>
                <a:srgbClr val="800000"/>
              </a:solidFill>
              <a:prstDash val="dash"/>
              <a:round/>
              <a:headEnd len="med" w="med" type="none"/>
              <a:tailEnd len="med" w="med" type="none"/>
            </a:ln>
          </p:spPr>
        </p:cxnSp>
        <p:sp>
          <p:nvSpPr>
            <p:cNvPr id="859" name="Google Shape;859;p43"/>
            <p:cNvSpPr txBox="1"/>
            <p:nvPr/>
          </p:nvSpPr>
          <p:spPr>
            <a:xfrm>
              <a:off x="9458400" y="5369875"/>
              <a:ext cx="27768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solidFill>
                    <a:srgbClr val="FFFFFF"/>
                  </a:solidFill>
                </a:rPr>
                <a:t>Classify</a:t>
              </a:r>
              <a:r>
                <a:rPr lang="en-US" sz="1800">
                  <a:solidFill>
                    <a:srgbClr val="FFFFFF"/>
                  </a:solidFill>
                </a:rPr>
                <a:t> node properties</a:t>
              </a:r>
              <a:endParaRPr sz="1800">
                <a:solidFill>
                  <a:srgbClr val="FFFFFF"/>
                </a:solidFill>
              </a:endParaRPr>
            </a:p>
            <a:p>
              <a:pPr indent="0" lvl="0" marL="0" rtl="0" algn="l">
                <a:spcBef>
                  <a:spcPts val="0"/>
                </a:spcBef>
                <a:spcAft>
                  <a:spcPts val="0"/>
                </a:spcAft>
                <a:buNone/>
              </a:pPr>
              <a:r>
                <a:t/>
              </a:r>
              <a:endParaRPr sz="1800">
                <a:solidFill>
                  <a:srgbClr val="FFFFFF"/>
                </a:solidFill>
              </a:endParaRPr>
            </a:p>
          </p:txBody>
        </p:sp>
        <p:sp>
          <p:nvSpPr>
            <p:cNvPr id="860" name="Google Shape;860;p43"/>
            <p:cNvSpPr/>
            <p:nvPr/>
          </p:nvSpPr>
          <p:spPr>
            <a:xfrm>
              <a:off x="10072450" y="50071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861" name="Google Shape;861;p43"/>
            <p:cNvSpPr/>
            <p:nvPr/>
          </p:nvSpPr>
          <p:spPr>
            <a:xfrm>
              <a:off x="10529650" y="49309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862" name="Google Shape;862;p43"/>
            <p:cNvSpPr/>
            <p:nvPr/>
          </p:nvSpPr>
          <p:spPr>
            <a:xfrm>
              <a:off x="9996250" y="39403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30000" sz="1200"/>
            </a:p>
          </p:txBody>
        </p:sp>
        <p:sp>
          <p:nvSpPr>
            <p:cNvPr id="863" name="Google Shape;863;p43"/>
            <p:cNvSpPr/>
            <p:nvPr/>
          </p:nvSpPr>
          <p:spPr>
            <a:xfrm>
              <a:off x="10910650" y="40165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864" name="Google Shape;864;p43"/>
            <p:cNvSpPr txBox="1"/>
            <p:nvPr/>
          </p:nvSpPr>
          <p:spPr>
            <a:xfrm>
              <a:off x="10023425" y="38955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1</a:t>
              </a:r>
              <a:endParaRPr b="1" baseline="-25000">
                <a:latin typeface="Helvetica Neue"/>
                <a:ea typeface="Helvetica Neue"/>
                <a:cs typeface="Helvetica Neue"/>
                <a:sym typeface="Helvetica Neue"/>
              </a:endParaRPr>
            </a:p>
          </p:txBody>
        </p:sp>
        <p:sp>
          <p:nvSpPr>
            <p:cNvPr id="865" name="Google Shape;865;p43"/>
            <p:cNvSpPr txBox="1"/>
            <p:nvPr/>
          </p:nvSpPr>
          <p:spPr>
            <a:xfrm>
              <a:off x="10099625" y="49623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3</a:t>
              </a:r>
              <a:endParaRPr b="1" baseline="-25000">
                <a:latin typeface="Helvetica Neue"/>
                <a:ea typeface="Helvetica Neue"/>
                <a:cs typeface="Helvetica Neue"/>
                <a:sym typeface="Helvetica Neue"/>
              </a:endParaRPr>
            </a:p>
          </p:txBody>
        </p:sp>
        <p:sp>
          <p:nvSpPr>
            <p:cNvPr id="866" name="Google Shape;866;p43"/>
            <p:cNvSpPr txBox="1"/>
            <p:nvPr/>
          </p:nvSpPr>
          <p:spPr>
            <a:xfrm>
              <a:off x="10916105" y="39717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4</a:t>
              </a:r>
              <a:endParaRPr b="1" baseline="-25000">
                <a:latin typeface="Helvetica Neue"/>
                <a:ea typeface="Helvetica Neue"/>
                <a:cs typeface="Helvetica Neue"/>
                <a:sym typeface="Helvetica Neue"/>
              </a:endParaRPr>
            </a:p>
          </p:txBody>
        </p:sp>
        <p:sp>
          <p:nvSpPr>
            <p:cNvPr id="867" name="Google Shape;867;p43"/>
            <p:cNvSpPr txBox="1"/>
            <p:nvPr/>
          </p:nvSpPr>
          <p:spPr>
            <a:xfrm>
              <a:off x="10556825" y="48861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2</a:t>
              </a:r>
              <a:endParaRPr b="1" baseline="-25000">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44"/>
          <p:cNvSpPr txBox="1"/>
          <p:nvPr/>
        </p:nvSpPr>
        <p:spPr>
          <a:xfrm>
            <a:off x="609600" y="10712"/>
            <a:ext cx="10972800" cy="914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4400">
                <a:solidFill>
                  <a:srgbClr val="4BACC6"/>
                </a:solidFill>
                <a:latin typeface="Helvetica Neue"/>
                <a:ea typeface="Helvetica Neue"/>
                <a:cs typeface="Helvetica Neue"/>
                <a:sym typeface="Helvetica Neue"/>
              </a:rPr>
              <a:t>How to Get Node Features?</a:t>
            </a:r>
            <a:endParaRPr sz="4400">
              <a:solidFill>
                <a:srgbClr val="4BACC6"/>
              </a:solidFill>
              <a:latin typeface="Helvetica Neue"/>
              <a:ea typeface="Helvetica Neue"/>
              <a:cs typeface="Helvetica Neue"/>
              <a:sym typeface="Helvetica Neue"/>
            </a:endParaRPr>
          </a:p>
        </p:txBody>
      </p:sp>
      <p:sp>
        <p:nvSpPr>
          <p:cNvPr id="874" name="Google Shape;874;p44"/>
          <p:cNvSpPr txBox="1"/>
          <p:nvPr/>
        </p:nvSpPr>
        <p:spPr>
          <a:xfrm>
            <a:off x="609600" y="-797600"/>
            <a:ext cx="8848800" cy="587700"/>
          </a:xfrm>
          <a:prstGeom prst="rect">
            <a:avLst/>
          </a:prstGeom>
          <a:noFill/>
          <a:ln>
            <a:noFill/>
          </a:ln>
        </p:spPr>
        <p:txBody>
          <a:bodyPr anchorCtr="0" anchor="t" bIns="45700" lIns="91425" spcFirstLastPara="1" rIns="91425" wrap="square" tIns="45700">
            <a:noAutofit/>
          </a:bodyPr>
          <a:lstStyle/>
          <a:p>
            <a:pPr indent="0" lvl="0" marL="0" rtl="0" algn="l">
              <a:spcBef>
                <a:spcPts val="560"/>
              </a:spcBef>
              <a:spcAft>
                <a:spcPts val="0"/>
              </a:spcAft>
              <a:buNone/>
            </a:pPr>
            <a:r>
              <a:rPr lang="en-US" sz="2800">
                <a:solidFill>
                  <a:srgbClr val="FFFFFF"/>
                </a:solidFill>
                <a:latin typeface="Helvetica Neue"/>
                <a:ea typeface="Helvetica Neue"/>
                <a:cs typeface="Helvetica Neue"/>
                <a:sym typeface="Helvetica Neue"/>
              </a:rPr>
              <a:t>Feature vector for each node in a network</a:t>
            </a:r>
            <a:endParaRPr sz="2800">
              <a:solidFill>
                <a:srgbClr val="FFFFFF"/>
              </a:solidFill>
              <a:latin typeface="Helvetica Neue"/>
              <a:ea typeface="Helvetica Neue"/>
              <a:cs typeface="Helvetica Neue"/>
              <a:sym typeface="Helvetica Neue"/>
            </a:endParaRPr>
          </a:p>
        </p:txBody>
      </p:sp>
      <p:sp>
        <p:nvSpPr>
          <p:cNvPr id="875" name="Google Shape;875;p44"/>
          <p:cNvSpPr/>
          <p:nvPr/>
        </p:nvSpPr>
        <p:spPr>
          <a:xfrm>
            <a:off x="1927850" y="3558400"/>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2</a:t>
            </a:r>
            <a:endParaRPr/>
          </a:p>
        </p:txBody>
      </p:sp>
      <p:sp>
        <p:nvSpPr>
          <p:cNvPr id="876" name="Google Shape;876;p44"/>
          <p:cNvSpPr/>
          <p:nvPr/>
        </p:nvSpPr>
        <p:spPr>
          <a:xfrm>
            <a:off x="2348300" y="25663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a:t>
            </a:r>
            <a:endParaRPr/>
          </a:p>
        </p:txBody>
      </p:sp>
      <p:sp>
        <p:nvSpPr>
          <p:cNvPr id="877" name="Google Shape;877;p44"/>
          <p:cNvSpPr/>
          <p:nvPr/>
        </p:nvSpPr>
        <p:spPr>
          <a:xfrm>
            <a:off x="3034100" y="31759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3</a:t>
            </a:r>
            <a:endParaRPr/>
          </a:p>
        </p:txBody>
      </p:sp>
      <p:sp>
        <p:nvSpPr>
          <p:cNvPr id="878" name="Google Shape;878;p44"/>
          <p:cNvSpPr/>
          <p:nvPr/>
        </p:nvSpPr>
        <p:spPr>
          <a:xfrm>
            <a:off x="3491300" y="18805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4</a:t>
            </a:r>
            <a:endParaRPr/>
          </a:p>
        </p:txBody>
      </p:sp>
      <p:cxnSp>
        <p:nvCxnSpPr>
          <p:cNvPr id="879" name="Google Shape;879;p44"/>
          <p:cNvCxnSpPr>
            <a:stCxn id="876" idx="7"/>
            <a:endCxn id="878" idx="2"/>
          </p:cNvCxnSpPr>
          <p:nvPr/>
        </p:nvCxnSpPr>
        <p:spPr>
          <a:xfrm flipH="1" rot="10800000">
            <a:off x="2768760" y="2117347"/>
            <a:ext cx="722400" cy="518400"/>
          </a:xfrm>
          <a:prstGeom prst="straightConnector1">
            <a:avLst/>
          </a:prstGeom>
          <a:noFill/>
          <a:ln cap="flat" cmpd="sng" w="28575">
            <a:solidFill>
              <a:srgbClr val="999999"/>
            </a:solidFill>
            <a:prstDash val="solid"/>
            <a:round/>
            <a:headEnd len="med" w="med" type="none"/>
            <a:tailEnd len="med" w="med" type="none"/>
          </a:ln>
        </p:spPr>
      </p:cxnSp>
      <p:cxnSp>
        <p:nvCxnSpPr>
          <p:cNvPr id="880" name="Google Shape;880;p44"/>
          <p:cNvCxnSpPr>
            <a:stCxn id="876" idx="5"/>
            <a:endCxn id="877" idx="1"/>
          </p:cNvCxnSpPr>
          <p:nvPr/>
        </p:nvCxnSpPr>
        <p:spPr>
          <a:xfrm>
            <a:off x="2768760" y="2970703"/>
            <a:ext cx="337500" cy="274500"/>
          </a:xfrm>
          <a:prstGeom prst="straightConnector1">
            <a:avLst/>
          </a:prstGeom>
          <a:noFill/>
          <a:ln cap="flat" cmpd="sng" w="28575">
            <a:solidFill>
              <a:srgbClr val="999999"/>
            </a:solidFill>
            <a:prstDash val="solid"/>
            <a:round/>
            <a:headEnd len="med" w="med" type="none"/>
            <a:tailEnd len="med" w="med" type="none"/>
          </a:ln>
        </p:spPr>
      </p:cxnSp>
      <p:cxnSp>
        <p:nvCxnSpPr>
          <p:cNvPr id="881" name="Google Shape;881;p44"/>
          <p:cNvCxnSpPr>
            <a:stCxn id="875" idx="0"/>
            <a:endCxn id="876" idx="3"/>
          </p:cNvCxnSpPr>
          <p:nvPr/>
        </p:nvCxnSpPr>
        <p:spPr>
          <a:xfrm flipH="1" rot="10800000">
            <a:off x="2174150" y="2970700"/>
            <a:ext cx="246300" cy="587700"/>
          </a:xfrm>
          <a:prstGeom prst="straightConnector1">
            <a:avLst/>
          </a:prstGeom>
          <a:noFill/>
          <a:ln cap="flat" cmpd="sng" w="28575">
            <a:solidFill>
              <a:srgbClr val="999999"/>
            </a:solidFill>
            <a:prstDash val="solid"/>
            <a:round/>
            <a:headEnd len="med" w="med" type="none"/>
            <a:tailEnd len="med" w="med" type="none"/>
          </a:ln>
        </p:spPr>
      </p:cxnSp>
      <p:sp>
        <p:nvSpPr>
          <p:cNvPr id="882" name="Google Shape;882;p44"/>
          <p:cNvSpPr txBox="1"/>
          <p:nvPr/>
        </p:nvSpPr>
        <p:spPr>
          <a:xfrm>
            <a:off x="6032850" y="4769450"/>
            <a:ext cx="5549400" cy="12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9900"/>
                </a:solidFill>
                <a:latin typeface="Helvetica Neue"/>
                <a:ea typeface="Helvetica Neue"/>
                <a:cs typeface="Helvetica Neue"/>
                <a:sym typeface="Helvetica Neue"/>
              </a:rPr>
              <a:t>Node Embeddings</a:t>
            </a:r>
            <a:endParaRPr sz="2400">
              <a:solidFill>
                <a:srgbClr val="FF9900"/>
              </a:solidFill>
              <a:latin typeface="Helvetica Neue"/>
              <a:ea typeface="Helvetica Neue"/>
              <a:cs typeface="Helvetica Neue"/>
              <a:sym typeface="Helvetica Neue"/>
            </a:endParaRPr>
          </a:p>
          <a:p>
            <a:pPr indent="-381000" lvl="0" marL="457200" rtl="0" algn="l">
              <a:spcBef>
                <a:spcPts val="0"/>
              </a:spcBef>
              <a:spcAft>
                <a:spcPts val="0"/>
              </a:spcAft>
              <a:buClr>
                <a:srgbClr val="FFFFFF"/>
              </a:buClr>
              <a:buSzPts val="2400"/>
              <a:buChar char="-"/>
            </a:pPr>
            <a:r>
              <a:rPr lang="en-US" sz="2400">
                <a:solidFill>
                  <a:srgbClr val="FFFFFF"/>
                </a:solidFill>
                <a:latin typeface="Helvetica Neue"/>
                <a:ea typeface="Helvetica Neue"/>
                <a:cs typeface="Helvetica Neue"/>
                <a:sym typeface="Helvetica Neue"/>
              </a:rPr>
              <a:t>Latent features</a:t>
            </a:r>
            <a:endParaRPr sz="2400">
              <a:solidFill>
                <a:srgbClr val="FFFFFF"/>
              </a:solidFill>
              <a:latin typeface="Helvetica Neue"/>
              <a:ea typeface="Helvetica Neue"/>
              <a:cs typeface="Helvetica Neue"/>
              <a:sym typeface="Helvetica Neue"/>
            </a:endParaRPr>
          </a:p>
          <a:p>
            <a:pPr indent="-381000" lvl="0" marL="457200" marR="0" rtl="0" algn="l">
              <a:lnSpc>
                <a:spcPct val="100000"/>
              </a:lnSpc>
              <a:spcBef>
                <a:spcPts val="0"/>
              </a:spcBef>
              <a:spcAft>
                <a:spcPts val="0"/>
              </a:spcAft>
              <a:buClr>
                <a:srgbClr val="FFFFFF"/>
              </a:buClr>
              <a:buSzPts val="2400"/>
              <a:buFont typeface="Helvetica Neue"/>
              <a:buChar char="-"/>
            </a:pPr>
            <a:r>
              <a:rPr lang="en-US" sz="2400">
                <a:solidFill>
                  <a:srgbClr val="FFFFFF"/>
                </a:solidFill>
                <a:latin typeface="Helvetica Neue"/>
                <a:ea typeface="Helvetica Neue"/>
                <a:cs typeface="Helvetica Neue"/>
                <a:sym typeface="Helvetica Neue"/>
              </a:rPr>
              <a:t>Preserve complex </a:t>
            </a:r>
            <a:r>
              <a:rPr b="1" lang="en-US" sz="2400">
                <a:solidFill>
                  <a:srgbClr val="FFFFFF"/>
                </a:solidFill>
                <a:latin typeface="Helvetica Neue"/>
                <a:ea typeface="Helvetica Neue"/>
                <a:cs typeface="Helvetica Neue"/>
                <a:sym typeface="Helvetica Neue"/>
              </a:rPr>
              <a:t>similarity</a:t>
            </a:r>
            <a:endParaRPr sz="2400">
              <a:solidFill>
                <a:srgbClr val="FF0000"/>
              </a:solidFill>
              <a:latin typeface="Helvetica Neue"/>
              <a:ea typeface="Helvetica Neue"/>
              <a:cs typeface="Helvetica Neue"/>
              <a:sym typeface="Helvetica Neue"/>
            </a:endParaRPr>
          </a:p>
        </p:txBody>
      </p:sp>
      <p:sp>
        <p:nvSpPr>
          <p:cNvPr id="883" name="Google Shape;883;p44"/>
          <p:cNvSpPr/>
          <p:nvPr/>
        </p:nvSpPr>
        <p:spPr>
          <a:xfrm>
            <a:off x="6652250" y="3482200"/>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2</a:t>
            </a:r>
            <a:endParaRPr/>
          </a:p>
        </p:txBody>
      </p:sp>
      <p:sp>
        <p:nvSpPr>
          <p:cNvPr id="884" name="Google Shape;884;p44"/>
          <p:cNvSpPr/>
          <p:nvPr/>
        </p:nvSpPr>
        <p:spPr>
          <a:xfrm>
            <a:off x="7072700" y="24901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a:t>
            </a:r>
            <a:endParaRPr/>
          </a:p>
        </p:txBody>
      </p:sp>
      <p:sp>
        <p:nvSpPr>
          <p:cNvPr id="885" name="Google Shape;885;p44"/>
          <p:cNvSpPr/>
          <p:nvPr/>
        </p:nvSpPr>
        <p:spPr>
          <a:xfrm>
            <a:off x="7758500" y="30997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3</a:t>
            </a:r>
            <a:endParaRPr/>
          </a:p>
        </p:txBody>
      </p:sp>
      <p:sp>
        <p:nvSpPr>
          <p:cNvPr id="886" name="Google Shape;886;p44"/>
          <p:cNvSpPr/>
          <p:nvPr/>
        </p:nvSpPr>
        <p:spPr>
          <a:xfrm>
            <a:off x="8215700" y="18043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4</a:t>
            </a:r>
            <a:endParaRPr/>
          </a:p>
        </p:txBody>
      </p:sp>
      <p:cxnSp>
        <p:nvCxnSpPr>
          <p:cNvPr id="887" name="Google Shape;887;p44"/>
          <p:cNvCxnSpPr>
            <a:stCxn id="884" idx="7"/>
            <a:endCxn id="886" idx="2"/>
          </p:cNvCxnSpPr>
          <p:nvPr/>
        </p:nvCxnSpPr>
        <p:spPr>
          <a:xfrm flipH="1" rot="10800000">
            <a:off x="7493160" y="2041147"/>
            <a:ext cx="722400" cy="518400"/>
          </a:xfrm>
          <a:prstGeom prst="straightConnector1">
            <a:avLst/>
          </a:prstGeom>
          <a:noFill/>
          <a:ln cap="flat" cmpd="sng" w="28575">
            <a:solidFill>
              <a:srgbClr val="999999"/>
            </a:solidFill>
            <a:prstDash val="solid"/>
            <a:round/>
            <a:headEnd len="med" w="med" type="none"/>
            <a:tailEnd len="med" w="med" type="none"/>
          </a:ln>
        </p:spPr>
      </p:cxnSp>
      <p:cxnSp>
        <p:nvCxnSpPr>
          <p:cNvPr id="888" name="Google Shape;888;p44"/>
          <p:cNvCxnSpPr>
            <a:stCxn id="883" idx="0"/>
            <a:endCxn id="884" idx="3"/>
          </p:cNvCxnSpPr>
          <p:nvPr/>
        </p:nvCxnSpPr>
        <p:spPr>
          <a:xfrm flipH="1" rot="10800000">
            <a:off x="6898550" y="2894500"/>
            <a:ext cx="246300" cy="587700"/>
          </a:xfrm>
          <a:prstGeom prst="straightConnector1">
            <a:avLst/>
          </a:prstGeom>
          <a:noFill/>
          <a:ln cap="flat" cmpd="sng" w="28575">
            <a:solidFill>
              <a:srgbClr val="999999"/>
            </a:solidFill>
            <a:prstDash val="solid"/>
            <a:round/>
            <a:headEnd len="med" w="med" type="none"/>
            <a:tailEnd len="med" w="med" type="none"/>
          </a:ln>
        </p:spPr>
      </p:cxnSp>
      <p:sp>
        <p:nvSpPr>
          <p:cNvPr id="889" name="Google Shape;889;p44"/>
          <p:cNvSpPr/>
          <p:nvPr/>
        </p:nvSpPr>
        <p:spPr>
          <a:xfrm>
            <a:off x="6629550" y="1315075"/>
            <a:ext cx="456900" cy="1251600"/>
          </a:xfrm>
          <a:prstGeom prst="rect">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y</a:t>
            </a:r>
            <a:r>
              <a:rPr b="1" baseline="-25000" lang="en-US"/>
              <a:t>2</a:t>
            </a:r>
            <a:endParaRPr b="1" baseline="-25000"/>
          </a:p>
        </p:txBody>
      </p:sp>
      <p:sp>
        <p:nvSpPr>
          <p:cNvPr id="890" name="Google Shape;890;p44"/>
          <p:cNvSpPr/>
          <p:nvPr/>
        </p:nvSpPr>
        <p:spPr>
          <a:xfrm>
            <a:off x="8806350" y="1315075"/>
            <a:ext cx="456900" cy="1251600"/>
          </a:xfrm>
          <a:prstGeom prst="rect">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y</a:t>
            </a:r>
            <a:r>
              <a:rPr b="1" baseline="-25000" lang="en-US"/>
              <a:t>4</a:t>
            </a:r>
            <a:endParaRPr b="1" baseline="-25000"/>
          </a:p>
        </p:txBody>
      </p:sp>
      <p:sp>
        <p:nvSpPr>
          <p:cNvPr id="891" name="Google Shape;891;p44"/>
          <p:cNvSpPr/>
          <p:nvPr/>
        </p:nvSpPr>
        <p:spPr>
          <a:xfrm>
            <a:off x="8349150" y="2610475"/>
            <a:ext cx="456900" cy="1251600"/>
          </a:xfrm>
          <a:prstGeom prst="rect">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y</a:t>
            </a:r>
            <a:r>
              <a:rPr b="1" baseline="-25000" lang="en-US"/>
              <a:t>3</a:t>
            </a:r>
            <a:endParaRPr b="1" baseline="-25000"/>
          </a:p>
        </p:txBody>
      </p:sp>
      <p:sp>
        <p:nvSpPr>
          <p:cNvPr id="892" name="Google Shape;892;p44"/>
          <p:cNvSpPr/>
          <p:nvPr/>
        </p:nvSpPr>
        <p:spPr>
          <a:xfrm>
            <a:off x="6096000" y="3067675"/>
            <a:ext cx="456900" cy="1251600"/>
          </a:xfrm>
          <a:prstGeom prst="rect">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t>y</a:t>
            </a:r>
            <a:r>
              <a:rPr b="1" baseline="-25000" lang="en-US"/>
              <a:t>1</a:t>
            </a:r>
            <a:endParaRPr b="1" baseline="-25000"/>
          </a:p>
        </p:txBody>
      </p:sp>
      <p:cxnSp>
        <p:nvCxnSpPr>
          <p:cNvPr id="893" name="Google Shape;893;p44"/>
          <p:cNvCxnSpPr>
            <a:stCxn id="884" idx="5"/>
            <a:endCxn id="885" idx="1"/>
          </p:cNvCxnSpPr>
          <p:nvPr/>
        </p:nvCxnSpPr>
        <p:spPr>
          <a:xfrm>
            <a:off x="7493160" y="2894503"/>
            <a:ext cx="337500" cy="274500"/>
          </a:xfrm>
          <a:prstGeom prst="straightConnector1">
            <a:avLst/>
          </a:prstGeom>
          <a:noFill/>
          <a:ln cap="flat" cmpd="sng" w="28575">
            <a:solidFill>
              <a:srgbClr val="999999"/>
            </a:solidFill>
            <a:prstDash val="solid"/>
            <a:round/>
            <a:headEnd len="med" w="med" type="none"/>
            <a:tailEnd len="med" w="med" type="none"/>
          </a:ln>
        </p:spPr>
      </p:cxnSp>
      <p:pic>
        <p:nvPicPr>
          <p:cNvPr id="894" name="Google Shape;894;p44"/>
          <p:cNvPicPr preferRelativeResize="0"/>
          <p:nvPr/>
        </p:nvPicPr>
        <p:blipFill rotWithShape="1">
          <a:blip r:embed="rId3">
            <a:alphaModFix/>
          </a:blip>
          <a:srcRect b="0" l="0" r="0" t="0"/>
          <a:stretch/>
        </p:blipFill>
        <p:spPr>
          <a:xfrm>
            <a:off x="11459050" y="3342500"/>
            <a:ext cx="337500" cy="337500"/>
          </a:xfrm>
          <a:prstGeom prst="rect">
            <a:avLst/>
          </a:prstGeom>
          <a:noFill/>
          <a:ln>
            <a:noFill/>
          </a:ln>
        </p:spPr>
      </p:pic>
      <p:grpSp>
        <p:nvGrpSpPr>
          <p:cNvPr id="895" name="Google Shape;895;p44"/>
          <p:cNvGrpSpPr/>
          <p:nvPr/>
        </p:nvGrpSpPr>
        <p:grpSpPr>
          <a:xfrm>
            <a:off x="622650" y="4769450"/>
            <a:ext cx="4683300" cy="1555950"/>
            <a:chOff x="1079850" y="4464650"/>
            <a:chExt cx="4683300" cy="1555950"/>
          </a:xfrm>
        </p:grpSpPr>
        <p:sp>
          <p:nvSpPr>
            <p:cNvPr id="896" name="Google Shape;896;p44"/>
            <p:cNvSpPr txBox="1"/>
            <p:nvPr/>
          </p:nvSpPr>
          <p:spPr>
            <a:xfrm>
              <a:off x="1079850" y="4464650"/>
              <a:ext cx="4683300" cy="12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9900"/>
                  </a:solidFill>
                  <a:latin typeface="Helvetica Neue"/>
                  <a:ea typeface="Helvetica Neue"/>
                  <a:cs typeface="Helvetica Neue"/>
                  <a:sym typeface="Helvetica Neue"/>
                </a:rPr>
                <a:t>Traditional Approaches: </a:t>
              </a:r>
              <a:r>
                <a:rPr lang="en-US" sz="2400">
                  <a:solidFill>
                    <a:srgbClr val="FFFFFF"/>
                  </a:solidFill>
                  <a:latin typeface="Helvetica Neue"/>
                  <a:ea typeface="Helvetica Neue"/>
                  <a:cs typeface="Helvetica Neue"/>
                  <a:sym typeface="Helvetica Neue"/>
                </a:rPr>
                <a:t>Hand-Engineered Features</a:t>
              </a:r>
              <a:endParaRPr sz="2400">
                <a:solidFill>
                  <a:srgbClr val="FFFFFF"/>
                </a:solidFill>
                <a:latin typeface="Helvetica Neue"/>
                <a:ea typeface="Helvetica Neue"/>
                <a:cs typeface="Helvetica Neue"/>
                <a:sym typeface="Helvetica Neue"/>
              </a:endParaRPr>
            </a:p>
            <a:p>
              <a:pPr indent="-381000" lvl="0" marL="457200" rtl="0" algn="l">
                <a:spcBef>
                  <a:spcPts val="0"/>
                </a:spcBef>
                <a:spcAft>
                  <a:spcPts val="0"/>
                </a:spcAft>
                <a:buClr>
                  <a:srgbClr val="FFFFFF"/>
                </a:buClr>
                <a:buSzPts val="2400"/>
                <a:buChar char="-"/>
              </a:pPr>
              <a:r>
                <a:rPr lang="en-US" sz="2400">
                  <a:solidFill>
                    <a:srgbClr val="FFFFFF"/>
                  </a:solidFill>
                  <a:latin typeface="Helvetica Neue"/>
                  <a:ea typeface="Helvetica Neue"/>
                  <a:cs typeface="Helvetica Neue"/>
                  <a:sym typeface="Helvetica Neue"/>
                </a:rPr>
                <a:t>Interpretable </a:t>
              </a:r>
              <a:endParaRPr sz="2400">
                <a:solidFill>
                  <a:srgbClr val="6AA84F"/>
                </a:solidFill>
                <a:latin typeface="Helvetica Neue"/>
                <a:ea typeface="Helvetica Neue"/>
                <a:cs typeface="Helvetica Neue"/>
                <a:sym typeface="Helvetica Neue"/>
              </a:endParaRPr>
            </a:p>
            <a:p>
              <a:pPr indent="-381000" lvl="0" marL="457200" rtl="0" algn="l">
                <a:spcBef>
                  <a:spcPts val="0"/>
                </a:spcBef>
                <a:spcAft>
                  <a:spcPts val="0"/>
                </a:spcAft>
                <a:buClr>
                  <a:srgbClr val="FFFFFF"/>
                </a:buClr>
                <a:buSzPts val="2400"/>
                <a:buFont typeface="Helvetica Neue"/>
                <a:buChar char="-"/>
              </a:pPr>
              <a:r>
                <a:rPr lang="en-US" sz="2400">
                  <a:solidFill>
                    <a:srgbClr val="FFFFFF"/>
                  </a:solidFill>
                  <a:latin typeface="Helvetica Neue"/>
                  <a:ea typeface="Helvetica Neue"/>
                  <a:cs typeface="Helvetica Neue"/>
                  <a:sym typeface="Helvetica Neue"/>
                </a:rPr>
                <a:t>Simplistic, hard to select</a:t>
              </a:r>
              <a:endParaRPr sz="2400">
                <a:solidFill>
                  <a:srgbClr val="FF0000"/>
                </a:solidFill>
                <a:latin typeface="Helvetica Neue"/>
                <a:ea typeface="Helvetica Neue"/>
                <a:cs typeface="Helvetica Neue"/>
                <a:sym typeface="Helvetica Neue"/>
              </a:endParaRPr>
            </a:p>
          </p:txBody>
        </p:sp>
        <p:pic>
          <p:nvPicPr>
            <p:cNvPr id="897" name="Google Shape;897;p44"/>
            <p:cNvPicPr preferRelativeResize="0"/>
            <p:nvPr/>
          </p:nvPicPr>
          <p:blipFill rotWithShape="1">
            <a:blip r:embed="rId3">
              <a:alphaModFix/>
            </a:blip>
            <a:srcRect b="0" l="0" r="0" t="0"/>
            <a:stretch/>
          </p:blipFill>
          <p:spPr>
            <a:xfrm>
              <a:off x="3458050" y="5310500"/>
              <a:ext cx="274500" cy="274500"/>
            </a:xfrm>
            <a:prstGeom prst="rect">
              <a:avLst/>
            </a:prstGeom>
            <a:noFill/>
            <a:ln>
              <a:noFill/>
            </a:ln>
          </p:spPr>
        </p:pic>
        <p:pic>
          <p:nvPicPr>
            <p:cNvPr id="898" name="Google Shape;898;p44"/>
            <p:cNvPicPr preferRelativeResize="0"/>
            <p:nvPr/>
          </p:nvPicPr>
          <p:blipFill rotWithShape="1">
            <a:blip r:embed="rId4">
              <a:alphaModFix/>
            </a:blip>
            <a:srcRect b="0" l="0" r="0" t="0"/>
            <a:stretch/>
          </p:blipFill>
          <p:spPr>
            <a:xfrm>
              <a:off x="5113750" y="5655500"/>
              <a:ext cx="365100" cy="365100"/>
            </a:xfrm>
            <a:prstGeom prst="rect">
              <a:avLst/>
            </a:prstGeom>
            <a:noFill/>
            <a:ln>
              <a:noFill/>
            </a:ln>
          </p:spPr>
        </p:pic>
      </p:grpSp>
      <p:sp>
        <p:nvSpPr>
          <p:cNvPr id="899" name="Google Shape;899;p44"/>
          <p:cNvSpPr txBox="1"/>
          <p:nvPr/>
        </p:nvSpPr>
        <p:spPr>
          <a:xfrm>
            <a:off x="8730025" y="4839825"/>
            <a:ext cx="3678900" cy="33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rgbClr val="999999"/>
                </a:solidFill>
                <a:latin typeface="Helvetica Neue"/>
                <a:ea typeface="Helvetica Neue"/>
                <a:cs typeface="Helvetica Neue"/>
                <a:sym typeface="Helvetica Neue"/>
              </a:rPr>
              <a:t>[Perozzi+ ‘14], [Tang+ ‘15], [Grover+ ‘16], [Ribeiro+ ‘17], ...</a:t>
            </a:r>
            <a:endParaRPr/>
          </a:p>
        </p:txBody>
      </p:sp>
      <p:sp>
        <p:nvSpPr>
          <p:cNvPr id="900" name="Google Shape;900;p4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01" name="Google Shape;901;p44"/>
          <p:cNvSpPr txBox="1"/>
          <p:nvPr/>
        </p:nvSpPr>
        <p:spPr>
          <a:xfrm>
            <a:off x="9815900" y="3160075"/>
            <a:ext cx="2245500" cy="5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solidFill>
                  <a:srgbClr val="FFFFFF"/>
                </a:solidFill>
              </a:rPr>
              <a:t>Similar</a:t>
            </a:r>
            <a:r>
              <a:rPr lang="en-US" sz="1800">
                <a:solidFill>
                  <a:srgbClr val="FFFFFF"/>
                </a:solidFill>
              </a:rPr>
              <a:t> nodes </a:t>
            </a:r>
            <a:endParaRPr sz="1800">
              <a:solidFill>
                <a:srgbClr val="FFFFFF"/>
              </a:solidFill>
            </a:endParaRPr>
          </a:p>
          <a:p>
            <a:pPr indent="0" lvl="0" marL="0" rtl="0" algn="l">
              <a:spcBef>
                <a:spcPts val="0"/>
              </a:spcBef>
              <a:spcAft>
                <a:spcPts val="0"/>
              </a:spcAft>
              <a:buNone/>
            </a:pPr>
            <a:r>
              <a:rPr lang="en-US" sz="1800">
                <a:solidFill>
                  <a:srgbClr val="FFFFFF"/>
                </a:solidFill>
              </a:rPr>
              <a:t>→ cluster in embedding space</a:t>
            </a:r>
            <a:endParaRPr sz="1800">
              <a:solidFill>
                <a:srgbClr val="FFFFFF"/>
              </a:solidFill>
            </a:endParaRPr>
          </a:p>
        </p:txBody>
      </p:sp>
      <p:cxnSp>
        <p:nvCxnSpPr>
          <p:cNvPr id="902" name="Google Shape;902;p44"/>
          <p:cNvCxnSpPr/>
          <p:nvPr/>
        </p:nvCxnSpPr>
        <p:spPr>
          <a:xfrm>
            <a:off x="9836925" y="2885875"/>
            <a:ext cx="2038200" cy="0"/>
          </a:xfrm>
          <a:prstGeom prst="straightConnector1">
            <a:avLst/>
          </a:prstGeom>
          <a:noFill/>
          <a:ln cap="flat" cmpd="sng" w="9525">
            <a:solidFill>
              <a:srgbClr val="FFFFFF"/>
            </a:solidFill>
            <a:prstDash val="solid"/>
            <a:round/>
            <a:headEnd len="med" w="med" type="none"/>
            <a:tailEnd len="med" w="med" type="triangle"/>
          </a:ln>
        </p:spPr>
      </p:cxnSp>
      <p:cxnSp>
        <p:nvCxnSpPr>
          <p:cNvPr id="903" name="Google Shape;903;p44"/>
          <p:cNvCxnSpPr/>
          <p:nvPr/>
        </p:nvCxnSpPr>
        <p:spPr>
          <a:xfrm rot="10800000">
            <a:off x="9836925" y="1455175"/>
            <a:ext cx="0" cy="1430700"/>
          </a:xfrm>
          <a:prstGeom prst="straightConnector1">
            <a:avLst/>
          </a:prstGeom>
          <a:noFill/>
          <a:ln cap="flat" cmpd="sng" w="9525">
            <a:solidFill>
              <a:srgbClr val="FFFFFF"/>
            </a:solidFill>
            <a:prstDash val="solid"/>
            <a:round/>
            <a:headEnd len="med" w="med" type="none"/>
            <a:tailEnd len="med" w="med" type="triangle"/>
          </a:ln>
        </p:spPr>
      </p:cxnSp>
      <p:sp>
        <p:nvSpPr>
          <p:cNvPr id="904" name="Google Shape;904;p44"/>
          <p:cNvSpPr/>
          <p:nvPr/>
        </p:nvSpPr>
        <p:spPr>
          <a:xfrm>
            <a:off x="10148650" y="22639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905" name="Google Shape;905;p44"/>
          <p:cNvSpPr/>
          <p:nvPr/>
        </p:nvSpPr>
        <p:spPr>
          <a:xfrm>
            <a:off x="10529650" y="20353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906" name="Google Shape;906;p44"/>
          <p:cNvSpPr/>
          <p:nvPr/>
        </p:nvSpPr>
        <p:spPr>
          <a:xfrm>
            <a:off x="10148650" y="18067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30000" sz="1200"/>
          </a:p>
        </p:txBody>
      </p:sp>
      <p:sp>
        <p:nvSpPr>
          <p:cNvPr id="907" name="Google Shape;907;p44"/>
          <p:cNvSpPr/>
          <p:nvPr/>
        </p:nvSpPr>
        <p:spPr>
          <a:xfrm>
            <a:off x="11291650" y="1654325"/>
            <a:ext cx="337500" cy="337500"/>
          </a:xfrm>
          <a:prstGeom prst="ellipse">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cxnSp>
        <p:nvCxnSpPr>
          <p:cNvPr id="908" name="Google Shape;908;p44"/>
          <p:cNvCxnSpPr>
            <a:stCxn id="875" idx="6"/>
            <a:endCxn id="877" idx="3"/>
          </p:cNvCxnSpPr>
          <p:nvPr/>
        </p:nvCxnSpPr>
        <p:spPr>
          <a:xfrm flipH="1" rot="10800000">
            <a:off x="2420450" y="3580450"/>
            <a:ext cx="685800" cy="214800"/>
          </a:xfrm>
          <a:prstGeom prst="straightConnector1">
            <a:avLst/>
          </a:prstGeom>
          <a:noFill/>
          <a:ln cap="flat" cmpd="sng" w="28575">
            <a:solidFill>
              <a:srgbClr val="999999"/>
            </a:solidFill>
            <a:prstDash val="solid"/>
            <a:round/>
            <a:headEnd len="med" w="med" type="none"/>
            <a:tailEnd len="med" w="med" type="none"/>
          </a:ln>
        </p:spPr>
      </p:cxnSp>
      <p:cxnSp>
        <p:nvCxnSpPr>
          <p:cNvPr id="909" name="Google Shape;909;p44"/>
          <p:cNvCxnSpPr>
            <a:stCxn id="883" idx="6"/>
            <a:endCxn id="885" idx="3"/>
          </p:cNvCxnSpPr>
          <p:nvPr/>
        </p:nvCxnSpPr>
        <p:spPr>
          <a:xfrm flipH="1" rot="10800000">
            <a:off x="7144850" y="3504250"/>
            <a:ext cx="685800" cy="214800"/>
          </a:xfrm>
          <a:prstGeom prst="straightConnector1">
            <a:avLst/>
          </a:prstGeom>
          <a:noFill/>
          <a:ln cap="flat" cmpd="sng" w="28575">
            <a:solidFill>
              <a:srgbClr val="999999"/>
            </a:solidFill>
            <a:prstDash val="solid"/>
            <a:round/>
            <a:headEnd len="med" w="med" type="none"/>
            <a:tailEnd len="med" w="med" type="none"/>
          </a:ln>
        </p:spPr>
      </p:cxnSp>
      <p:sp>
        <p:nvSpPr>
          <p:cNvPr id="910" name="Google Shape;910;p44"/>
          <p:cNvSpPr txBox="1"/>
          <p:nvPr/>
        </p:nvSpPr>
        <p:spPr>
          <a:xfrm>
            <a:off x="10175825" y="17619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y</a:t>
            </a:r>
            <a:r>
              <a:rPr b="1" baseline="-25000" lang="en-US">
                <a:latin typeface="Helvetica Neue"/>
                <a:ea typeface="Helvetica Neue"/>
                <a:cs typeface="Helvetica Neue"/>
                <a:sym typeface="Helvetica Neue"/>
              </a:rPr>
              <a:t>3</a:t>
            </a:r>
            <a:endParaRPr b="1" baseline="-25000">
              <a:latin typeface="Helvetica Neue"/>
              <a:ea typeface="Helvetica Neue"/>
              <a:cs typeface="Helvetica Neue"/>
              <a:sym typeface="Helvetica Neue"/>
            </a:endParaRPr>
          </a:p>
        </p:txBody>
      </p:sp>
      <p:sp>
        <p:nvSpPr>
          <p:cNvPr id="911" name="Google Shape;911;p44"/>
          <p:cNvSpPr txBox="1"/>
          <p:nvPr/>
        </p:nvSpPr>
        <p:spPr>
          <a:xfrm>
            <a:off x="10175825" y="22191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y</a:t>
            </a:r>
            <a:r>
              <a:rPr b="1" baseline="-25000" lang="en-US">
                <a:latin typeface="Helvetica Neue"/>
                <a:ea typeface="Helvetica Neue"/>
                <a:cs typeface="Helvetica Neue"/>
                <a:sym typeface="Helvetica Neue"/>
              </a:rPr>
              <a:t>2</a:t>
            </a:r>
            <a:endParaRPr b="1" baseline="-25000">
              <a:latin typeface="Helvetica Neue"/>
              <a:ea typeface="Helvetica Neue"/>
              <a:cs typeface="Helvetica Neue"/>
              <a:sym typeface="Helvetica Neue"/>
            </a:endParaRPr>
          </a:p>
        </p:txBody>
      </p:sp>
      <p:sp>
        <p:nvSpPr>
          <p:cNvPr id="912" name="Google Shape;912;p44"/>
          <p:cNvSpPr txBox="1"/>
          <p:nvPr/>
        </p:nvSpPr>
        <p:spPr>
          <a:xfrm>
            <a:off x="11297105" y="16095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y</a:t>
            </a:r>
            <a:r>
              <a:rPr b="1" baseline="-25000" lang="en-US">
                <a:latin typeface="Helvetica Neue"/>
                <a:ea typeface="Helvetica Neue"/>
                <a:cs typeface="Helvetica Neue"/>
                <a:sym typeface="Helvetica Neue"/>
              </a:rPr>
              <a:t>4</a:t>
            </a:r>
            <a:endParaRPr b="1" baseline="-25000">
              <a:latin typeface="Helvetica Neue"/>
              <a:ea typeface="Helvetica Neue"/>
              <a:cs typeface="Helvetica Neue"/>
              <a:sym typeface="Helvetica Neue"/>
            </a:endParaRPr>
          </a:p>
        </p:txBody>
      </p:sp>
      <p:sp>
        <p:nvSpPr>
          <p:cNvPr id="913" name="Google Shape;913;p44"/>
          <p:cNvSpPr txBox="1"/>
          <p:nvPr/>
        </p:nvSpPr>
        <p:spPr>
          <a:xfrm>
            <a:off x="10556825" y="19905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y</a:t>
            </a:r>
            <a:r>
              <a:rPr b="1" baseline="-25000" lang="en-US">
                <a:latin typeface="Helvetica Neue"/>
                <a:ea typeface="Helvetica Neue"/>
                <a:cs typeface="Helvetica Neue"/>
                <a:sym typeface="Helvetica Neue"/>
              </a:rPr>
              <a:t>1</a:t>
            </a:r>
            <a:endParaRPr b="1" baseline="-25000">
              <a:latin typeface="Helvetica Neue"/>
              <a:ea typeface="Helvetica Neue"/>
              <a:cs typeface="Helvetica Neue"/>
              <a:sym typeface="Helvetica Neue"/>
            </a:endParaRPr>
          </a:p>
        </p:txBody>
      </p:sp>
      <p:grpSp>
        <p:nvGrpSpPr>
          <p:cNvPr id="914" name="Google Shape;914;p44"/>
          <p:cNvGrpSpPr/>
          <p:nvPr/>
        </p:nvGrpSpPr>
        <p:grpSpPr>
          <a:xfrm>
            <a:off x="4080550" y="1304775"/>
            <a:ext cx="941100" cy="1247900"/>
            <a:chOff x="880150" y="1914375"/>
            <a:chExt cx="941100" cy="1247900"/>
          </a:xfrm>
        </p:grpSpPr>
        <p:sp>
          <p:nvSpPr>
            <p:cNvPr id="915" name="Google Shape;915;p44"/>
            <p:cNvSpPr/>
            <p:nvPr/>
          </p:nvSpPr>
          <p:spPr>
            <a:xfrm>
              <a:off x="880150" y="2354375"/>
              <a:ext cx="941100" cy="274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degree</a:t>
              </a:r>
              <a:endParaRPr/>
            </a:p>
          </p:txBody>
        </p:sp>
        <p:sp>
          <p:nvSpPr>
            <p:cNvPr id="916" name="Google Shape;916;p44"/>
            <p:cNvSpPr/>
            <p:nvPr/>
          </p:nvSpPr>
          <p:spPr>
            <a:xfrm>
              <a:off x="880150" y="2621550"/>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pagerank</a:t>
              </a:r>
              <a:endParaRPr/>
            </a:p>
          </p:txBody>
        </p:sp>
        <p:sp>
          <p:nvSpPr>
            <p:cNvPr id="917" name="Google Shape;917;p44"/>
            <p:cNvSpPr/>
            <p:nvPr/>
          </p:nvSpPr>
          <p:spPr>
            <a:xfrm>
              <a:off x="880150" y="2887775"/>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t>
              </a:r>
              <a:endParaRPr/>
            </a:p>
          </p:txBody>
        </p:sp>
        <p:sp>
          <p:nvSpPr>
            <p:cNvPr id="918" name="Google Shape;918;p44"/>
            <p:cNvSpPr txBox="1"/>
            <p:nvPr/>
          </p:nvSpPr>
          <p:spPr>
            <a:xfrm>
              <a:off x="1184225" y="19143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f</a:t>
              </a:r>
              <a:r>
                <a:rPr b="1" baseline="-25000" lang="en-US" sz="1800">
                  <a:solidFill>
                    <a:srgbClr val="FFFFFF"/>
                  </a:solidFill>
                  <a:latin typeface="Helvetica Neue"/>
                  <a:ea typeface="Helvetica Neue"/>
                  <a:cs typeface="Helvetica Neue"/>
                  <a:sym typeface="Helvetica Neue"/>
                </a:rPr>
                <a:t>4</a:t>
              </a:r>
              <a:endParaRPr b="1" baseline="-25000" sz="1800">
                <a:solidFill>
                  <a:srgbClr val="FFFFFF"/>
                </a:solidFill>
                <a:latin typeface="Helvetica Neue"/>
                <a:ea typeface="Helvetica Neue"/>
                <a:cs typeface="Helvetica Neue"/>
                <a:sym typeface="Helvetica Neue"/>
              </a:endParaRPr>
            </a:p>
          </p:txBody>
        </p:sp>
      </p:grpSp>
      <p:grpSp>
        <p:nvGrpSpPr>
          <p:cNvPr id="919" name="Google Shape;919;p44"/>
          <p:cNvGrpSpPr/>
          <p:nvPr/>
        </p:nvGrpSpPr>
        <p:grpSpPr>
          <a:xfrm>
            <a:off x="956350" y="2981175"/>
            <a:ext cx="941100" cy="1247900"/>
            <a:chOff x="880150" y="1914375"/>
            <a:chExt cx="941100" cy="1247900"/>
          </a:xfrm>
        </p:grpSpPr>
        <p:sp>
          <p:nvSpPr>
            <p:cNvPr id="920" name="Google Shape;920;p44"/>
            <p:cNvSpPr/>
            <p:nvPr/>
          </p:nvSpPr>
          <p:spPr>
            <a:xfrm>
              <a:off x="880150" y="2354375"/>
              <a:ext cx="941100" cy="274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degree</a:t>
              </a:r>
              <a:endParaRPr/>
            </a:p>
          </p:txBody>
        </p:sp>
        <p:sp>
          <p:nvSpPr>
            <p:cNvPr id="921" name="Google Shape;921;p44"/>
            <p:cNvSpPr/>
            <p:nvPr/>
          </p:nvSpPr>
          <p:spPr>
            <a:xfrm>
              <a:off x="880150" y="2621550"/>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pagerank</a:t>
              </a:r>
              <a:endParaRPr/>
            </a:p>
          </p:txBody>
        </p:sp>
        <p:sp>
          <p:nvSpPr>
            <p:cNvPr id="922" name="Google Shape;922;p44"/>
            <p:cNvSpPr/>
            <p:nvPr/>
          </p:nvSpPr>
          <p:spPr>
            <a:xfrm>
              <a:off x="880150" y="2887775"/>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t>
              </a:r>
              <a:endParaRPr/>
            </a:p>
          </p:txBody>
        </p:sp>
        <p:sp>
          <p:nvSpPr>
            <p:cNvPr id="923" name="Google Shape;923;p44"/>
            <p:cNvSpPr txBox="1"/>
            <p:nvPr/>
          </p:nvSpPr>
          <p:spPr>
            <a:xfrm>
              <a:off x="1184225" y="19143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f</a:t>
              </a:r>
              <a:r>
                <a:rPr b="1" baseline="-25000" lang="en-US" sz="1800">
                  <a:solidFill>
                    <a:srgbClr val="FFFFFF"/>
                  </a:solidFill>
                  <a:latin typeface="Helvetica Neue"/>
                  <a:ea typeface="Helvetica Neue"/>
                  <a:cs typeface="Helvetica Neue"/>
                  <a:sym typeface="Helvetica Neue"/>
                </a:rPr>
                <a:t>2</a:t>
              </a:r>
              <a:endParaRPr b="1" baseline="-25000" sz="1800">
                <a:solidFill>
                  <a:srgbClr val="FFFFFF"/>
                </a:solidFill>
                <a:latin typeface="Helvetica Neue"/>
                <a:ea typeface="Helvetica Neue"/>
                <a:cs typeface="Helvetica Neue"/>
                <a:sym typeface="Helvetica Neue"/>
              </a:endParaRPr>
            </a:p>
          </p:txBody>
        </p:sp>
      </p:grpSp>
      <p:grpSp>
        <p:nvGrpSpPr>
          <p:cNvPr id="924" name="Google Shape;924;p44"/>
          <p:cNvGrpSpPr/>
          <p:nvPr/>
        </p:nvGrpSpPr>
        <p:grpSpPr>
          <a:xfrm>
            <a:off x="3623350" y="2828775"/>
            <a:ext cx="941100" cy="1247900"/>
            <a:chOff x="880150" y="1914375"/>
            <a:chExt cx="941100" cy="1247900"/>
          </a:xfrm>
        </p:grpSpPr>
        <p:sp>
          <p:nvSpPr>
            <p:cNvPr id="925" name="Google Shape;925;p44"/>
            <p:cNvSpPr/>
            <p:nvPr/>
          </p:nvSpPr>
          <p:spPr>
            <a:xfrm>
              <a:off x="880150" y="2354375"/>
              <a:ext cx="941100" cy="274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degree</a:t>
              </a:r>
              <a:endParaRPr/>
            </a:p>
          </p:txBody>
        </p:sp>
        <p:sp>
          <p:nvSpPr>
            <p:cNvPr id="926" name="Google Shape;926;p44"/>
            <p:cNvSpPr/>
            <p:nvPr/>
          </p:nvSpPr>
          <p:spPr>
            <a:xfrm>
              <a:off x="880150" y="2621550"/>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pagerank</a:t>
              </a:r>
              <a:endParaRPr/>
            </a:p>
          </p:txBody>
        </p:sp>
        <p:sp>
          <p:nvSpPr>
            <p:cNvPr id="927" name="Google Shape;927;p44"/>
            <p:cNvSpPr/>
            <p:nvPr/>
          </p:nvSpPr>
          <p:spPr>
            <a:xfrm>
              <a:off x="880150" y="2887775"/>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t>
              </a:r>
              <a:endParaRPr/>
            </a:p>
          </p:txBody>
        </p:sp>
        <p:sp>
          <p:nvSpPr>
            <p:cNvPr id="928" name="Google Shape;928;p44"/>
            <p:cNvSpPr txBox="1"/>
            <p:nvPr/>
          </p:nvSpPr>
          <p:spPr>
            <a:xfrm>
              <a:off x="1184225" y="19143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f</a:t>
              </a:r>
              <a:r>
                <a:rPr b="1" baseline="-25000" lang="en-US" sz="1800">
                  <a:solidFill>
                    <a:srgbClr val="FFFFFF"/>
                  </a:solidFill>
                  <a:latin typeface="Helvetica Neue"/>
                  <a:ea typeface="Helvetica Neue"/>
                  <a:cs typeface="Helvetica Neue"/>
                  <a:sym typeface="Helvetica Neue"/>
                </a:rPr>
                <a:t>3</a:t>
              </a:r>
              <a:endParaRPr b="1" baseline="-25000" sz="1800">
                <a:solidFill>
                  <a:srgbClr val="FFFFFF"/>
                </a:solidFill>
                <a:latin typeface="Helvetica Neue"/>
                <a:ea typeface="Helvetica Neue"/>
                <a:cs typeface="Helvetica Neue"/>
                <a:sym typeface="Helvetica Neue"/>
              </a:endParaRPr>
            </a:p>
          </p:txBody>
        </p:sp>
      </p:grpSp>
      <p:cxnSp>
        <p:nvCxnSpPr>
          <p:cNvPr id="929" name="Google Shape;929;p44"/>
          <p:cNvCxnSpPr/>
          <p:nvPr/>
        </p:nvCxnSpPr>
        <p:spPr>
          <a:xfrm>
            <a:off x="5636875" y="1391600"/>
            <a:ext cx="0" cy="4933800"/>
          </a:xfrm>
          <a:prstGeom prst="straightConnector1">
            <a:avLst/>
          </a:prstGeom>
          <a:noFill/>
          <a:ln cap="flat" cmpd="sng" w="38100">
            <a:solidFill>
              <a:srgbClr val="999999"/>
            </a:solidFill>
            <a:prstDash val="solid"/>
            <a:round/>
            <a:headEnd len="med" w="med" type="none"/>
            <a:tailEnd len="med" w="med" type="none"/>
          </a:ln>
        </p:spPr>
      </p:cxnSp>
      <p:grpSp>
        <p:nvGrpSpPr>
          <p:cNvPr id="930" name="Google Shape;930;p44"/>
          <p:cNvGrpSpPr/>
          <p:nvPr/>
        </p:nvGrpSpPr>
        <p:grpSpPr>
          <a:xfrm>
            <a:off x="228600" y="1299775"/>
            <a:ext cx="2126050" cy="1252900"/>
            <a:chOff x="228600" y="1299775"/>
            <a:chExt cx="2126050" cy="1252900"/>
          </a:xfrm>
        </p:grpSpPr>
        <p:grpSp>
          <p:nvGrpSpPr>
            <p:cNvPr id="931" name="Google Shape;931;p44"/>
            <p:cNvGrpSpPr/>
            <p:nvPr/>
          </p:nvGrpSpPr>
          <p:grpSpPr>
            <a:xfrm>
              <a:off x="1413550" y="1299775"/>
              <a:ext cx="941100" cy="1252900"/>
              <a:chOff x="880150" y="1909375"/>
              <a:chExt cx="941100" cy="1252900"/>
            </a:xfrm>
          </p:grpSpPr>
          <p:sp>
            <p:nvSpPr>
              <p:cNvPr id="932" name="Google Shape;932;p44"/>
              <p:cNvSpPr/>
              <p:nvPr/>
            </p:nvSpPr>
            <p:spPr>
              <a:xfrm>
                <a:off x="880150" y="2354375"/>
                <a:ext cx="941100" cy="274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degree</a:t>
                </a:r>
                <a:endParaRPr/>
              </a:p>
            </p:txBody>
          </p:sp>
          <p:sp>
            <p:nvSpPr>
              <p:cNvPr id="933" name="Google Shape;933;p44"/>
              <p:cNvSpPr/>
              <p:nvPr/>
            </p:nvSpPr>
            <p:spPr>
              <a:xfrm>
                <a:off x="880150" y="2621550"/>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pagerank</a:t>
                </a:r>
                <a:endParaRPr/>
              </a:p>
            </p:txBody>
          </p:sp>
          <p:sp>
            <p:nvSpPr>
              <p:cNvPr id="934" name="Google Shape;934;p44"/>
              <p:cNvSpPr/>
              <p:nvPr/>
            </p:nvSpPr>
            <p:spPr>
              <a:xfrm>
                <a:off x="880150" y="2887775"/>
                <a:ext cx="941100" cy="2745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t>
                </a:r>
                <a:endParaRPr/>
              </a:p>
            </p:txBody>
          </p:sp>
          <p:sp>
            <p:nvSpPr>
              <p:cNvPr id="935" name="Google Shape;935;p44"/>
              <p:cNvSpPr txBox="1"/>
              <p:nvPr/>
            </p:nvSpPr>
            <p:spPr>
              <a:xfrm>
                <a:off x="1181950" y="1909375"/>
                <a:ext cx="3375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f</a:t>
                </a:r>
                <a:r>
                  <a:rPr b="1" baseline="-25000" lang="en-US" sz="1800">
                    <a:solidFill>
                      <a:srgbClr val="FFFFFF"/>
                    </a:solidFill>
                    <a:latin typeface="Helvetica Neue"/>
                    <a:ea typeface="Helvetica Neue"/>
                    <a:cs typeface="Helvetica Neue"/>
                    <a:sym typeface="Helvetica Neue"/>
                  </a:rPr>
                  <a:t>1</a:t>
                </a:r>
                <a:endParaRPr b="1" baseline="-25000" sz="1800">
                  <a:solidFill>
                    <a:srgbClr val="FFFFFF"/>
                  </a:solidFill>
                  <a:latin typeface="Helvetica Neue"/>
                  <a:ea typeface="Helvetica Neue"/>
                  <a:cs typeface="Helvetica Neue"/>
                  <a:sym typeface="Helvetica Neue"/>
                </a:endParaRPr>
              </a:p>
            </p:txBody>
          </p:sp>
        </p:grpSp>
        <p:sp>
          <p:nvSpPr>
            <p:cNvPr id="936" name="Google Shape;936;p44"/>
            <p:cNvSpPr txBox="1"/>
            <p:nvPr/>
          </p:nvSpPr>
          <p:spPr>
            <a:xfrm>
              <a:off x="228600" y="1486500"/>
              <a:ext cx="12525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Number of connections</a:t>
              </a:r>
              <a:endParaRPr>
                <a:solidFill>
                  <a:srgbClr val="FFFFFF"/>
                </a:solidFill>
                <a:latin typeface="Helvetica Neue"/>
                <a:ea typeface="Helvetica Neue"/>
                <a:cs typeface="Helvetica Neue"/>
                <a:sym typeface="Helvetica Neue"/>
              </a:endParaRPr>
            </a:p>
          </p:txBody>
        </p:sp>
        <p:sp>
          <p:nvSpPr>
            <p:cNvPr id="937" name="Google Shape;937;p44"/>
            <p:cNvSpPr txBox="1"/>
            <p:nvPr/>
          </p:nvSpPr>
          <p:spPr>
            <a:xfrm>
              <a:off x="228600" y="1945500"/>
              <a:ext cx="12525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Importance</a:t>
              </a:r>
              <a:endParaRPr>
                <a:solidFill>
                  <a:srgbClr val="FFFFFF"/>
                </a:solidFill>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901">
                                            <p:txEl>
                                              <p:pRg end="0" st="0"/>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901">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4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LINE</a:t>
            </a:r>
            <a:endParaRPr/>
          </a:p>
        </p:txBody>
      </p:sp>
      <p:sp>
        <p:nvSpPr>
          <p:cNvPr id="944" name="Google Shape;944;p45"/>
          <p:cNvSpPr txBox="1"/>
          <p:nvPr>
            <p:ph idx="1" type="body"/>
          </p:nvPr>
        </p:nvSpPr>
        <p:spPr>
          <a:xfrm>
            <a:off x="609600" y="1367775"/>
            <a:ext cx="10407900" cy="20049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Primarily model node proximity rather than structural roles</a:t>
            </a:r>
            <a:endParaRPr/>
          </a:p>
          <a:p>
            <a:pPr indent="-406400" lvl="0" marL="457200" rtl="0" algn="l">
              <a:spcBef>
                <a:spcPts val="0"/>
              </a:spcBef>
              <a:spcAft>
                <a:spcPts val="0"/>
              </a:spcAft>
              <a:buSzPts val="2800"/>
              <a:buChar char="-"/>
            </a:pPr>
            <a:r>
              <a:rPr lang="en-US"/>
              <a:t>Embedding objective: learn similar representations for </a:t>
            </a:r>
            <a:r>
              <a:rPr lang="en-US">
                <a:solidFill>
                  <a:srgbClr val="F6B26B"/>
                </a:solidFill>
              </a:rPr>
              <a:t>first </a:t>
            </a:r>
            <a:r>
              <a:rPr lang="en-US"/>
              <a:t>and </a:t>
            </a:r>
            <a:r>
              <a:rPr lang="en-US">
                <a:solidFill>
                  <a:srgbClr val="F9CB9C"/>
                </a:solidFill>
              </a:rPr>
              <a:t>second</a:t>
            </a:r>
            <a:r>
              <a:rPr lang="en-US"/>
              <a:t> order neighbors</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945" name="Google Shape;945;p4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cxnSp>
        <p:nvCxnSpPr>
          <p:cNvPr id="946" name="Google Shape;946;p45"/>
          <p:cNvCxnSpPr/>
          <p:nvPr/>
        </p:nvCxnSpPr>
        <p:spPr>
          <a:xfrm flipH="1" rot="10800000">
            <a:off x="1604825" y="3678275"/>
            <a:ext cx="381000" cy="314400"/>
          </a:xfrm>
          <a:prstGeom prst="straightConnector1">
            <a:avLst/>
          </a:prstGeom>
          <a:noFill/>
          <a:ln cap="flat" cmpd="sng" w="19050">
            <a:solidFill>
              <a:srgbClr val="D9D9D9"/>
            </a:solidFill>
            <a:prstDash val="solid"/>
            <a:round/>
            <a:headEnd len="med" w="med" type="none"/>
            <a:tailEnd len="med" w="med" type="none"/>
          </a:ln>
        </p:spPr>
      </p:cxnSp>
      <p:cxnSp>
        <p:nvCxnSpPr>
          <p:cNvPr id="947" name="Google Shape;947;p45"/>
          <p:cNvCxnSpPr/>
          <p:nvPr/>
        </p:nvCxnSpPr>
        <p:spPr>
          <a:xfrm rot="10800000">
            <a:off x="1171325" y="3735575"/>
            <a:ext cx="433500" cy="257100"/>
          </a:xfrm>
          <a:prstGeom prst="straightConnector1">
            <a:avLst/>
          </a:prstGeom>
          <a:noFill/>
          <a:ln cap="flat" cmpd="sng" w="19050">
            <a:solidFill>
              <a:srgbClr val="D9D9D9"/>
            </a:solidFill>
            <a:prstDash val="solid"/>
            <a:round/>
            <a:headEnd len="med" w="med" type="none"/>
            <a:tailEnd len="med" w="med" type="none"/>
          </a:ln>
        </p:spPr>
      </p:cxnSp>
      <p:cxnSp>
        <p:nvCxnSpPr>
          <p:cNvPr id="948" name="Google Shape;948;p45"/>
          <p:cNvCxnSpPr/>
          <p:nvPr/>
        </p:nvCxnSpPr>
        <p:spPr>
          <a:xfrm flipH="1">
            <a:off x="1109450" y="3987925"/>
            <a:ext cx="504900" cy="324000"/>
          </a:xfrm>
          <a:prstGeom prst="straightConnector1">
            <a:avLst/>
          </a:prstGeom>
          <a:noFill/>
          <a:ln cap="flat" cmpd="sng" w="19050">
            <a:solidFill>
              <a:srgbClr val="D9D9D9"/>
            </a:solidFill>
            <a:prstDash val="solid"/>
            <a:round/>
            <a:headEnd len="med" w="med" type="none"/>
            <a:tailEnd len="med" w="med" type="none"/>
          </a:ln>
        </p:spPr>
      </p:cxnSp>
      <p:cxnSp>
        <p:nvCxnSpPr>
          <p:cNvPr id="949" name="Google Shape;949;p45"/>
          <p:cNvCxnSpPr/>
          <p:nvPr/>
        </p:nvCxnSpPr>
        <p:spPr>
          <a:xfrm>
            <a:off x="1614350" y="3987925"/>
            <a:ext cx="452400" cy="190500"/>
          </a:xfrm>
          <a:prstGeom prst="straightConnector1">
            <a:avLst/>
          </a:prstGeom>
          <a:noFill/>
          <a:ln cap="flat" cmpd="sng" w="19050">
            <a:solidFill>
              <a:srgbClr val="D9D9D9"/>
            </a:solidFill>
            <a:prstDash val="solid"/>
            <a:round/>
            <a:headEnd len="med" w="med" type="none"/>
            <a:tailEnd len="med" w="med" type="none"/>
          </a:ln>
        </p:spPr>
      </p:cxnSp>
      <p:cxnSp>
        <p:nvCxnSpPr>
          <p:cNvPr id="950" name="Google Shape;950;p45"/>
          <p:cNvCxnSpPr/>
          <p:nvPr/>
        </p:nvCxnSpPr>
        <p:spPr>
          <a:xfrm flipH="1" rot="10800000">
            <a:off x="1119050" y="3735475"/>
            <a:ext cx="61800" cy="576300"/>
          </a:xfrm>
          <a:prstGeom prst="straightConnector1">
            <a:avLst/>
          </a:prstGeom>
          <a:noFill/>
          <a:ln cap="flat" cmpd="sng" w="19050">
            <a:solidFill>
              <a:srgbClr val="D9D9D9"/>
            </a:solidFill>
            <a:prstDash val="solid"/>
            <a:round/>
            <a:headEnd len="med" w="med" type="none"/>
            <a:tailEnd len="med" w="med" type="none"/>
          </a:ln>
        </p:spPr>
      </p:cxnSp>
      <p:cxnSp>
        <p:nvCxnSpPr>
          <p:cNvPr id="951" name="Google Shape;951;p45"/>
          <p:cNvCxnSpPr/>
          <p:nvPr/>
        </p:nvCxnSpPr>
        <p:spPr>
          <a:xfrm flipH="1" rot="10800000">
            <a:off x="1185725" y="3683050"/>
            <a:ext cx="795300" cy="47700"/>
          </a:xfrm>
          <a:prstGeom prst="straightConnector1">
            <a:avLst/>
          </a:prstGeom>
          <a:noFill/>
          <a:ln cap="flat" cmpd="sng" w="19050">
            <a:solidFill>
              <a:srgbClr val="D9D9D9"/>
            </a:solidFill>
            <a:prstDash val="solid"/>
            <a:round/>
            <a:headEnd len="med" w="med" type="none"/>
            <a:tailEnd len="med" w="med" type="none"/>
          </a:ln>
        </p:spPr>
      </p:cxnSp>
      <p:cxnSp>
        <p:nvCxnSpPr>
          <p:cNvPr id="952" name="Google Shape;952;p45"/>
          <p:cNvCxnSpPr/>
          <p:nvPr/>
        </p:nvCxnSpPr>
        <p:spPr>
          <a:xfrm rot="10800000">
            <a:off x="1990550" y="3673325"/>
            <a:ext cx="500100" cy="224100"/>
          </a:xfrm>
          <a:prstGeom prst="straightConnector1">
            <a:avLst/>
          </a:prstGeom>
          <a:noFill/>
          <a:ln cap="flat" cmpd="sng" w="19050">
            <a:solidFill>
              <a:srgbClr val="D9D9D9"/>
            </a:solidFill>
            <a:prstDash val="solid"/>
            <a:round/>
            <a:headEnd len="med" w="med" type="none"/>
            <a:tailEnd len="med" w="med" type="none"/>
          </a:ln>
        </p:spPr>
      </p:cxnSp>
      <p:cxnSp>
        <p:nvCxnSpPr>
          <p:cNvPr id="953" name="Google Shape;953;p45"/>
          <p:cNvCxnSpPr/>
          <p:nvPr/>
        </p:nvCxnSpPr>
        <p:spPr>
          <a:xfrm flipH="1">
            <a:off x="728575" y="3730750"/>
            <a:ext cx="452400" cy="57300"/>
          </a:xfrm>
          <a:prstGeom prst="straightConnector1">
            <a:avLst/>
          </a:prstGeom>
          <a:noFill/>
          <a:ln cap="flat" cmpd="sng" w="19050">
            <a:solidFill>
              <a:srgbClr val="D9D9D9"/>
            </a:solidFill>
            <a:prstDash val="solid"/>
            <a:round/>
            <a:headEnd len="med" w="med" type="none"/>
            <a:tailEnd len="med" w="med" type="none"/>
          </a:ln>
        </p:spPr>
      </p:cxnSp>
      <p:cxnSp>
        <p:nvCxnSpPr>
          <p:cNvPr id="954" name="Google Shape;954;p45"/>
          <p:cNvCxnSpPr/>
          <p:nvPr/>
        </p:nvCxnSpPr>
        <p:spPr>
          <a:xfrm flipH="1">
            <a:off x="1685825" y="4178425"/>
            <a:ext cx="376200" cy="428700"/>
          </a:xfrm>
          <a:prstGeom prst="straightConnector1">
            <a:avLst/>
          </a:prstGeom>
          <a:noFill/>
          <a:ln cap="flat" cmpd="sng" w="19050">
            <a:solidFill>
              <a:srgbClr val="D9D9D9"/>
            </a:solidFill>
            <a:prstDash val="solid"/>
            <a:round/>
            <a:headEnd len="med" w="med" type="none"/>
            <a:tailEnd len="med" w="med" type="none"/>
          </a:ln>
        </p:spPr>
      </p:cxnSp>
      <p:sp>
        <p:nvSpPr>
          <p:cNvPr id="955" name="Google Shape;955;p45"/>
          <p:cNvSpPr/>
          <p:nvPr/>
        </p:nvSpPr>
        <p:spPr>
          <a:xfrm>
            <a:off x="1491606" y="3874975"/>
            <a:ext cx="232200" cy="2322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56" name="Google Shape;956;p45"/>
          <p:cNvSpPr/>
          <p:nvPr/>
        </p:nvSpPr>
        <p:spPr>
          <a:xfrm>
            <a:off x="1864256" y="3564100"/>
            <a:ext cx="232200" cy="232200"/>
          </a:xfrm>
          <a:prstGeom prst="ellipse">
            <a:avLst/>
          </a:prstGeom>
          <a:solidFill>
            <a:srgbClr val="E69138"/>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57" name="Google Shape;957;p45"/>
          <p:cNvSpPr/>
          <p:nvPr/>
        </p:nvSpPr>
        <p:spPr>
          <a:xfrm>
            <a:off x="1936306" y="4057675"/>
            <a:ext cx="232200" cy="232200"/>
          </a:xfrm>
          <a:prstGeom prst="ellipse">
            <a:avLst/>
          </a:prstGeom>
          <a:solidFill>
            <a:srgbClr val="E69138"/>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58" name="Google Shape;958;p45"/>
          <p:cNvSpPr/>
          <p:nvPr/>
        </p:nvSpPr>
        <p:spPr>
          <a:xfrm>
            <a:off x="1049781" y="3610675"/>
            <a:ext cx="232200" cy="232200"/>
          </a:xfrm>
          <a:prstGeom prst="ellipse">
            <a:avLst/>
          </a:prstGeom>
          <a:solidFill>
            <a:srgbClr val="E69138"/>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59" name="Google Shape;959;p45"/>
          <p:cNvSpPr/>
          <p:nvPr/>
        </p:nvSpPr>
        <p:spPr>
          <a:xfrm>
            <a:off x="2373606" y="3773825"/>
            <a:ext cx="232200" cy="2322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60" name="Google Shape;960;p45"/>
          <p:cNvSpPr/>
          <p:nvPr/>
        </p:nvSpPr>
        <p:spPr>
          <a:xfrm>
            <a:off x="1561481" y="4495650"/>
            <a:ext cx="232200" cy="2322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61" name="Google Shape;961;p45"/>
          <p:cNvSpPr/>
          <p:nvPr/>
        </p:nvSpPr>
        <p:spPr>
          <a:xfrm>
            <a:off x="609606" y="3665950"/>
            <a:ext cx="232200" cy="2322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962" name="Google Shape;962;p45"/>
          <p:cNvCxnSpPr/>
          <p:nvPr/>
        </p:nvCxnSpPr>
        <p:spPr>
          <a:xfrm flipH="1">
            <a:off x="842800" y="4311775"/>
            <a:ext cx="271500" cy="228600"/>
          </a:xfrm>
          <a:prstGeom prst="straightConnector1">
            <a:avLst/>
          </a:prstGeom>
          <a:noFill/>
          <a:ln cap="flat" cmpd="sng" w="19050">
            <a:solidFill>
              <a:srgbClr val="D9D9D9"/>
            </a:solidFill>
            <a:prstDash val="solid"/>
            <a:round/>
            <a:headEnd len="med" w="med" type="none"/>
            <a:tailEnd len="med" w="med" type="none"/>
          </a:ln>
        </p:spPr>
      </p:cxnSp>
      <p:sp>
        <p:nvSpPr>
          <p:cNvPr id="963" name="Google Shape;963;p45"/>
          <p:cNvSpPr/>
          <p:nvPr/>
        </p:nvSpPr>
        <p:spPr>
          <a:xfrm>
            <a:off x="1007581" y="4196950"/>
            <a:ext cx="232200" cy="232200"/>
          </a:xfrm>
          <a:prstGeom prst="ellipse">
            <a:avLst/>
          </a:prstGeom>
          <a:solidFill>
            <a:srgbClr val="E69138"/>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64" name="Google Shape;964;p45"/>
          <p:cNvSpPr/>
          <p:nvPr/>
        </p:nvSpPr>
        <p:spPr>
          <a:xfrm>
            <a:off x="728581" y="4426700"/>
            <a:ext cx="232200" cy="2322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965" name="Google Shape;965;p45"/>
          <p:cNvCxnSpPr>
            <a:stCxn id="966" idx="2"/>
            <a:endCxn id="959" idx="6"/>
          </p:cNvCxnSpPr>
          <p:nvPr/>
        </p:nvCxnSpPr>
        <p:spPr>
          <a:xfrm rot="10800000">
            <a:off x="2605806" y="3889925"/>
            <a:ext cx="377400" cy="0"/>
          </a:xfrm>
          <a:prstGeom prst="straightConnector1">
            <a:avLst/>
          </a:prstGeom>
          <a:noFill/>
          <a:ln cap="flat" cmpd="sng" w="19050">
            <a:solidFill>
              <a:srgbClr val="D9D9D9"/>
            </a:solidFill>
            <a:prstDash val="solid"/>
            <a:round/>
            <a:headEnd len="med" w="med" type="none"/>
            <a:tailEnd len="med" w="med" type="none"/>
          </a:ln>
        </p:spPr>
      </p:cxnSp>
      <p:sp>
        <p:nvSpPr>
          <p:cNvPr id="966" name="Google Shape;966;p45"/>
          <p:cNvSpPr/>
          <p:nvPr/>
        </p:nvSpPr>
        <p:spPr>
          <a:xfrm>
            <a:off x="2983206" y="3773825"/>
            <a:ext cx="232200" cy="232200"/>
          </a:xfrm>
          <a:prstGeom prst="ellipse">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967" name="Google Shape;967;p45"/>
          <p:cNvCxnSpPr>
            <a:stCxn id="968" idx="1"/>
            <a:endCxn id="960" idx="5"/>
          </p:cNvCxnSpPr>
          <p:nvPr/>
        </p:nvCxnSpPr>
        <p:spPr>
          <a:xfrm rot="10800000">
            <a:off x="1759660" y="4693880"/>
            <a:ext cx="214800" cy="83700"/>
          </a:xfrm>
          <a:prstGeom prst="straightConnector1">
            <a:avLst/>
          </a:prstGeom>
          <a:noFill/>
          <a:ln cap="flat" cmpd="sng" w="19050">
            <a:solidFill>
              <a:srgbClr val="D9D9D9"/>
            </a:solidFill>
            <a:prstDash val="solid"/>
            <a:round/>
            <a:headEnd len="med" w="med" type="none"/>
            <a:tailEnd len="med" w="med" type="none"/>
          </a:ln>
        </p:spPr>
      </p:cxnSp>
      <p:sp>
        <p:nvSpPr>
          <p:cNvPr id="968" name="Google Shape;968;p45"/>
          <p:cNvSpPr/>
          <p:nvPr/>
        </p:nvSpPr>
        <p:spPr>
          <a:xfrm>
            <a:off x="1940456" y="4743575"/>
            <a:ext cx="232200" cy="232200"/>
          </a:xfrm>
          <a:prstGeom prst="ellipse">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69" name="Google Shape;969;p45"/>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Tang, Qu, et al. WWW, 2015</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6"/>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GCN-VAE</a:t>
            </a:r>
            <a:endParaRPr/>
          </a:p>
        </p:txBody>
      </p:sp>
      <p:sp>
        <p:nvSpPr>
          <p:cNvPr id="976" name="Google Shape;976;p46"/>
          <p:cNvSpPr txBox="1"/>
          <p:nvPr>
            <p:ph idx="1" type="body"/>
          </p:nvPr>
        </p:nvSpPr>
        <p:spPr>
          <a:xfrm>
            <a:off x="609600" y="1215375"/>
            <a:ext cx="11206500" cy="229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Use graph convolutional network to learn node feature vectors</a:t>
            </a:r>
            <a:endParaRPr/>
          </a:p>
          <a:p>
            <a:pPr indent="-406400" lvl="0" marL="457200" rtl="0" algn="l">
              <a:spcBef>
                <a:spcPts val="0"/>
              </a:spcBef>
              <a:spcAft>
                <a:spcPts val="0"/>
              </a:spcAft>
              <a:buSzPts val="2800"/>
              <a:buChar char="-"/>
            </a:pPr>
            <a:r>
              <a:rPr i="1" lang="en-US"/>
              <a:t>Autoencoder</a:t>
            </a:r>
            <a:r>
              <a:rPr lang="en-US"/>
              <a:t> paradigm: training objective is for features to reconstruct graph structure (similar features = nodes share an edge)</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977" name="Google Shape;977;p4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978" name="Google Shape;978;p46"/>
          <p:cNvGrpSpPr/>
          <p:nvPr/>
        </p:nvGrpSpPr>
        <p:grpSpPr>
          <a:xfrm>
            <a:off x="1143006" y="4402300"/>
            <a:ext cx="2605800" cy="1411675"/>
            <a:chOff x="609606" y="3564100"/>
            <a:chExt cx="2605800" cy="1411675"/>
          </a:xfrm>
        </p:grpSpPr>
        <p:cxnSp>
          <p:nvCxnSpPr>
            <p:cNvPr id="979" name="Google Shape;979;p46"/>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980" name="Google Shape;980;p46"/>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981" name="Google Shape;981;p46"/>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982" name="Google Shape;982;p46"/>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983" name="Google Shape;983;p46"/>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984" name="Google Shape;984;p46"/>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985" name="Google Shape;985;p46"/>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986" name="Google Shape;986;p46"/>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987" name="Google Shape;987;p46"/>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988" name="Google Shape;988;p46"/>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89" name="Google Shape;989;p46"/>
            <p:cNvSpPr/>
            <p:nvPr/>
          </p:nvSpPr>
          <p:spPr>
            <a:xfrm>
              <a:off x="1864256" y="356410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90" name="Google Shape;990;p46"/>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91" name="Google Shape;991;p46"/>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92" name="Google Shape;992;p46"/>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93" name="Google Shape;993;p46"/>
            <p:cNvSpPr/>
            <p:nvPr/>
          </p:nvSpPr>
          <p:spPr>
            <a:xfrm>
              <a:off x="1561481" y="44956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94" name="Google Shape;994;p46"/>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995" name="Google Shape;995;p46"/>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996" name="Google Shape;996;p46"/>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997" name="Google Shape;997;p46"/>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998" name="Google Shape;998;p46"/>
            <p:cNvCxnSpPr>
              <a:stCxn id="999" idx="2"/>
              <a:endCxn id="992"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999" name="Google Shape;999;p46"/>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00" name="Google Shape;1000;p46"/>
            <p:cNvCxnSpPr>
              <a:stCxn id="1001" idx="1"/>
              <a:endCxn id="993"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001" name="Google Shape;1001;p46"/>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002" name="Google Shape;1002;p46"/>
          <p:cNvSpPr/>
          <p:nvPr/>
        </p:nvSpPr>
        <p:spPr>
          <a:xfrm>
            <a:off x="4131850" y="4846025"/>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GCN</a:t>
            </a:r>
            <a:endParaRPr/>
          </a:p>
        </p:txBody>
      </p:sp>
      <p:sp>
        <p:nvSpPr>
          <p:cNvPr id="1003" name="Google Shape;1003;p46"/>
          <p:cNvSpPr/>
          <p:nvPr/>
        </p:nvSpPr>
        <p:spPr>
          <a:xfrm>
            <a:off x="5486550" y="4363075"/>
            <a:ext cx="296700" cy="925200"/>
          </a:xfrm>
          <a:prstGeom prst="rect">
            <a:avLst/>
          </a:prstGeom>
          <a:solidFill>
            <a:srgbClr val="B45F0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004" name="Google Shape;1004;p46"/>
          <p:cNvSpPr/>
          <p:nvPr/>
        </p:nvSpPr>
        <p:spPr>
          <a:xfrm>
            <a:off x="6222488" y="3998050"/>
            <a:ext cx="296700" cy="925200"/>
          </a:xfrm>
          <a:prstGeom prst="rect">
            <a:avLst/>
          </a:prstGeom>
          <a:solidFill>
            <a:srgbClr val="E6913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005" name="Google Shape;1005;p46"/>
          <p:cNvSpPr/>
          <p:nvPr/>
        </p:nvSpPr>
        <p:spPr>
          <a:xfrm>
            <a:off x="6324750" y="5658475"/>
            <a:ext cx="296700" cy="925200"/>
          </a:xfrm>
          <a:prstGeom prst="rect">
            <a:avLst/>
          </a:prstGeom>
          <a:solidFill>
            <a:srgbClr val="538CD5"/>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006" name="Google Shape;1006;p46"/>
          <p:cNvGrpSpPr/>
          <p:nvPr/>
        </p:nvGrpSpPr>
        <p:grpSpPr>
          <a:xfrm>
            <a:off x="5530206" y="3716500"/>
            <a:ext cx="635446" cy="756379"/>
            <a:chOff x="5530206" y="3716500"/>
            <a:chExt cx="635446" cy="756379"/>
          </a:xfrm>
        </p:grpSpPr>
        <p:grpSp>
          <p:nvGrpSpPr>
            <p:cNvPr id="1007" name="Google Shape;1007;p46"/>
            <p:cNvGrpSpPr/>
            <p:nvPr/>
          </p:nvGrpSpPr>
          <p:grpSpPr>
            <a:xfrm>
              <a:off x="5530206" y="3716500"/>
              <a:ext cx="604850" cy="543075"/>
              <a:chOff x="1491606" y="3564100"/>
              <a:chExt cx="604850" cy="543075"/>
            </a:xfrm>
          </p:grpSpPr>
          <p:cxnSp>
            <p:nvCxnSpPr>
              <p:cNvPr id="1008" name="Google Shape;1008;p46"/>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sp>
            <p:nvSpPr>
              <p:cNvPr id="1009" name="Google Shape;1009;p46"/>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10" name="Google Shape;1010;p46"/>
              <p:cNvSpPr/>
              <p:nvPr/>
            </p:nvSpPr>
            <p:spPr>
              <a:xfrm>
                <a:off x="1864256" y="356410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grpSp>
        <p:sp>
          <p:nvSpPr>
            <p:cNvPr id="1011" name="Google Shape;1011;p46"/>
            <p:cNvSpPr/>
            <p:nvPr/>
          </p:nvSpPr>
          <p:spPr>
            <a:xfrm rot="-2129814">
              <a:off x="5806322" y="4222866"/>
              <a:ext cx="343058" cy="165827"/>
            </a:xfrm>
            <a:prstGeom prst="lef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2" name="Google Shape;1012;p46"/>
          <p:cNvGrpSpPr/>
          <p:nvPr/>
        </p:nvGrpSpPr>
        <p:grpSpPr>
          <a:xfrm>
            <a:off x="5225406" y="5391778"/>
            <a:ext cx="1143046" cy="1184197"/>
            <a:chOff x="5225406" y="5391778"/>
            <a:chExt cx="1143046" cy="1184197"/>
          </a:xfrm>
        </p:grpSpPr>
        <p:grpSp>
          <p:nvGrpSpPr>
            <p:cNvPr id="1013" name="Google Shape;1013;p46"/>
            <p:cNvGrpSpPr/>
            <p:nvPr/>
          </p:nvGrpSpPr>
          <p:grpSpPr>
            <a:xfrm>
              <a:off x="5225406" y="5475175"/>
              <a:ext cx="681050" cy="1100800"/>
              <a:chOff x="1491606" y="3874975"/>
              <a:chExt cx="681050" cy="1100800"/>
            </a:xfrm>
          </p:grpSpPr>
          <p:sp>
            <p:nvSpPr>
              <p:cNvPr id="1014" name="Google Shape;1014;p46"/>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15" name="Google Shape;1015;p46"/>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016" name="Google Shape;1016;p46"/>
            <p:cNvSpPr/>
            <p:nvPr/>
          </p:nvSpPr>
          <p:spPr>
            <a:xfrm rot="2976651">
              <a:off x="5472509" y="5747483"/>
              <a:ext cx="1010686" cy="165790"/>
            </a:xfrm>
            <a:prstGeom prst="lef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7" name="Google Shape;1017;p46"/>
          <p:cNvSpPr txBox="1"/>
          <p:nvPr/>
        </p:nvSpPr>
        <p:spPr>
          <a:xfrm>
            <a:off x="207975" y="64247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[Kipf &amp; Welling. NeurIPS workshop on Bayesian Deep Learning 2016]</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0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47"/>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xNetMF</a:t>
            </a:r>
            <a:endParaRPr/>
          </a:p>
        </p:txBody>
      </p:sp>
      <p:sp>
        <p:nvSpPr>
          <p:cNvPr id="1024" name="Google Shape;1024;p47"/>
          <p:cNvSpPr txBox="1"/>
          <p:nvPr>
            <p:ph idx="1" type="body"/>
          </p:nvPr>
        </p:nvSpPr>
        <p:spPr>
          <a:xfrm>
            <a:off x="609600" y="1367775"/>
            <a:ext cx="10047900" cy="14118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Characterize connectivity statistics of local neighborhood</a:t>
            </a:r>
            <a:endParaRPr/>
          </a:p>
          <a:p>
            <a:pPr indent="-406400" lvl="0" marL="457200" rtl="0" algn="l">
              <a:spcBef>
                <a:spcPts val="0"/>
              </a:spcBef>
              <a:spcAft>
                <a:spcPts val="0"/>
              </a:spcAft>
              <a:buSzPts val="2800"/>
              <a:buChar char="-"/>
            </a:pPr>
            <a:r>
              <a:rPr lang="en-US"/>
              <a:t>Embedding </a:t>
            </a:r>
            <a:r>
              <a:rPr lang="en-US"/>
              <a:t>objective</a:t>
            </a:r>
            <a:r>
              <a:rPr lang="en-US"/>
              <a:t>: similar embeddings for similar neighborhoods</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025" name="Google Shape;1025;p4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026" name="Google Shape;1026;p47"/>
          <p:cNvGrpSpPr/>
          <p:nvPr/>
        </p:nvGrpSpPr>
        <p:grpSpPr>
          <a:xfrm>
            <a:off x="609606" y="4402300"/>
            <a:ext cx="2605800" cy="1411675"/>
            <a:chOff x="609606" y="3564100"/>
            <a:chExt cx="2605800" cy="1411675"/>
          </a:xfrm>
        </p:grpSpPr>
        <p:cxnSp>
          <p:nvCxnSpPr>
            <p:cNvPr id="1027" name="Google Shape;1027;p47"/>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028" name="Google Shape;1028;p47"/>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029" name="Google Shape;1029;p47"/>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030" name="Google Shape;1030;p47"/>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031" name="Google Shape;1031;p47"/>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032" name="Google Shape;1032;p47"/>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033" name="Google Shape;1033;p47"/>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034" name="Google Shape;1034;p47"/>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035" name="Google Shape;1035;p47"/>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036" name="Google Shape;1036;p47"/>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37" name="Google Shape;1037;p47"/>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38" name="Google Shape;1038;p47"/>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39" name="Google Shape;1039;p47"/>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40" name="Google Shape;1040;p47"/>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41" name="Google Shape;1041;p47"/>
            <p:cNvSpPr/>
            <p:nvPr/>
          </p:nvSpPr>
          <p:spPr>
            <a:xfrm>
              <a:off x="1561481" y="4495650"/>
              <a:ext cx="232200" cy="232200"/>
            </a:xfrm>
            <a:prstGeom prst="ellipse">
              <a:avLst/>
            </a:prstGeom>
            <a:solidFill>
              <a:srgbClr val="38761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42" name="Google Shape;1042;p47"/>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43" name="Google Shape;1043;p47"/>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044" name="Google Shape;1044;p47"/>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45" name="Google Shape;1045;p47"/>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46" name="Google Shape;1046;p47"/>
            <p:cNvCxnSpPr>
              <a:stCxn id="1047" idx="2"/>
              <a:endCxn id="1040"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047" name="Google Shape;1047;p47"/>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48" name="Google Shape;1048;p47"/>
            <p:cNvCxnSpPr>
              <a:stCxn id="1049" idx="1"/>
              <a:endCxn id="1041"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049" name="Google Shape;1049;p47"/>
            <p:cNvSpPr/>
            <p:nvPr/>
          </p:nvSpPr>
          <p:spPr>
            <a:xfrm>
              <a:off x="1940456" y="4743575"/>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050" name="Google Shape;1050;p47"/>
          <p:cNvGrpSpPr/>
          <p:nvPr/>
        </p:nvGrpSpPr>
        <p:grpSpPr>
          <a:xfrm>
            <a:off x="120625" y="3941827"/>
            <a:ext cx="5953775" cy="2021100"/>
            <a:chOff x="120625" y="3941827"/>
            <a:chExt cx="5953775" cy="2021100"/>
          </a:xfrm>
        </p:grpSpPr>
        <p:sp>
          <p:nvSpPr>
            <p:cNvPr id="1051" name="Google Shape;1051;p47"/>
            <p:cNvSpPr/>
            <p:nvPr/>
          </p:nvSpPr>
          <p:spPr>
            <a:xfrm rot="-691088">
              <a:off x="251845" y="4171780"/>
              <a:ext cx="2460960" cy="1561194"/>
            </a:xfrm>
            <a:prstGeom prst="ellipse">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2" name="Google Shape;1052;p47"/>
            <p:cNvPicPr preferRelativeResize="0"/>
            <p:nvPr/>
          </p:nvPicPr>
          <p:blipFill>
            <a:blip r:embed="rId3">
              <a:alphaModFix/>
            </a:blip>
            <a:stretch>
              <a:fillRect/>
            </a:stretch>
          </p:blipFill>
          <p:spPr>
            <a:xfrm>
              <a:off x="3704012" y="4325300"/>
              <a:ext cx="381000" cy="381000"/>
            </a:xfrm>
            <a:prstGeom prst="rect">
              <a:avLst/>
            </a:prstGeom>
            <a:noFill/>
            <a:ln>
              <a:noFill/>
            </a:ln>
          </p:spPr>
        </p:pic>
        <p:sp>
          <p:nvSpPr>
            <p:cNvPr id="1053" name="Google Shape;1053;p47"/>
            <p:cNvSpPr txBox="1"/>
            <p:nvPr/>
          </p:nvSpPr>
          <p:spPr>
            <a:xfrm>
              <a:off x="4213500" y="4209650"/>
              <a:ext cx="18609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Degree histogram of k-hop neighbors</a:t>
              </a:r>
              <a:endParaRPr>
                <a:solidFill>
                  <a:srgbClr val="FFFFFF"/>
                </a:solidFill>
              </a:endParaRPr>
            </a:p>
          </p:txBody>
        </p:sp>
        <p:grpSp>
          <p:nvGrpSpPr>
            <p:cNvPr id="1054" name="Google Shape;1054;p47"/>
            <p:cNvGrpSpPr/>
            <p:nvPr/>
          </p:nvGrpSpPr>
          <p:grpSpPr>
            <a:xfrm>
              <a:off x="4973925" y="4848281"/>
              <a:ext cx="833595" cy="208500"/>
              <a:chOff x="3161325" y="6196406"/>
              <a:chExt cx="833595" cy="208500"/>
            </a:xfrm>
          </p:grpSpPr>
          <p:sp>
            <p:nvSpPr>
              <p:cNvPr id="1055" name="Google Shape;1055;p47"/>
              <p:cNvSpPr/>
              <p:nvPr/>
            </p:nvSpPr>
            <p:spPr>
              <a:xfrm>
                <a:off x="3161325"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0</a:t>
                </a:r>
                <a:endParaRPr>
                  <a:solidFill>
                    <a:srgbClr val="FFFFFF"/>
                  </a:solidFill>
                </a:endParaRPr>
              </a:p>
            </p:txBody>
          </p:sp>
          <p:sp>
            <p:nvSpPr>
              <p:cNvPr id="1056" name="Google Shape;1056;p47"/>
              <p:cNvSpPr/>
              <p:nvPr/>
            </p:nvSpPr>
            <p:spPr>
              <a:xfrm>
                <a:off x="3369690"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057" name="Google Shape;1057;p47"/>
              <p:cNvSpPr/>
              <p:nvPr/>
            </p:nvSpPr>
            <p:spPr>
              <a:xfrm>
                <a:off x="3578055"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2</a:t>
                </a:r>
                <a:endParaRPr>
                  <a:solidFill>
                    <a:srgbClr val="FFFFFF"/>
                  </a:solidFill>
                </a:endParaRPr>
              </a:p>
            </p:txBody>
          </p:sp>
          <p:sp>
            <p:nvSpPr>
              <p:cNvPr id="1058" name="Google Shape;1058;p47"/>
              <p:cNvSpPr/>
              <p:nvPr/>
            </p:nvSpPr>
            <p:spPr>
              <a:xfrm>
                <a:off x="3786420"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grpSp>
        <p:sp>
          <p:nvSpPr>
            <p:cNvPr id="1059" name="Google Shape;1059;p47"/>
            <p:cNvSpPr txBox="1"/>
            <p:nvPr/>
          </p:nvSpPr>
          <p:spPr>
            <a:xfrm>
              <a:off x="4160550" y="4749350"/>
              <a:ext cx="888900" cy="228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a:solidFill>
                    <a:srgbClr val="CCCCCC"/>
                  </a:solidFill>
                  <a:latin typeface="Helvetica Neue"/>
                  <a:ea typeface="Helvetica Neue"/>
                  <a:cs typeface="Helvetica Neue"/>
                  <a:sym typeface="Helvetica Neue"/>
                </a:rPr>
                <a:t>Degree1</a:t>
              </a:r>
              <a:endParaRPr/>
            </a:p>
          </p:txBody>
        </p:sp>
      </p:grpSp>
      <p:grpSp>
        <p:nvGrpSpPr>
          <p:cNvPr id="1060" name="Google Shape;1060;p47"/>
          <p:cNvGrpSpPr/>
          <p:nvPr/>
        </p:nvGrpSpPr>
        <p:grpSpPr>
          <a:xfrm>
            <a:off x="6331525" y="3753475"/>
            <a:ext cx="3642725" cy="1534800"/>
            <a:chOff x="6331525" y="3753475"/>
            <a:chExt cx="3642725" cy="1534800"/>
          </a:xfrm>
        </p:grpSpPr>
        <p:sp>
          <p:nvSpPr>
            <p:cNvPr id="1061" name="Google Shape;1061;p47"/>
            <p:cNvSpPr/>
            <p:nvPr/>
          </p:nvSpPr>
          <p:spPr>
            <a:xfrm>
              <a:off x="6331525" y="4884800"/>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2" name="Google Shape;1062;p47"/>
            <p:cNvCxnSpPr/>
            <p:nvPr/>
          </p:nvCxnSpPr>
          <p:spPr>
            <a:xfrm>
              <a:off x="8673775" y="4027675"/>
              <a:ext cx="1145400" cy="1089900"/>
            </a:xfrm>
            <a:prstGeom prst="curvedConnector3">
              <a:avLst>
                <a:gd fmla="val 58314" name="adj1"/>
              </a:avLst>
            </a:prstGeom>
            <a:noFill/>
            <a:ln cap="flat" cmpd="sng" w="28575">
              <a:solidFill>
                <a:srgbClr val="800000"/>
              </a:solidFill>
              <a:prstDash val="dash"/>
              <a:round/>
              <a:headEnd len="med" w="med" type="none"/>
              <a:tailEnd len="med" w="med" type="none"/>
            </a:ln>
          </p:spPr>
        </p:cxnSp>
        <p:sp>
          <p:nvSpPr>
            <p:cNvPr id="1063" name="Google Shape;1063;p47"/>
            <p:cNvSpPr/>
            <p:nvPr/>
          </p:nvSpPr>
          <p:spPr>
            <a:xfrm>
              <a:off x="8686950" y="4363075"/>
              <a:ext cx="296700" cy="925200"/>
            </a:xfrm>
            <a:prstGeom prst="rect">
              <a:avLst/>
            </a:prstGeom>
            <a:solidFill>
              <a:srgbClr val="B45F0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064" name="Google Shape;1064;p47"/>
            <p:cNvSpPr/>
            <p:nvPr/>
          </p:nvSpPr>
          <p:spPr>
            <a:xfrm>
              <a:off x="9677550" y="3753475"/>
              <a:ext cx="296700" cy="925200"/>
            </a:xfrm>
            <a:prstGeom prst="rect">
              <a:avLst/>
            </a:prstGeom>
            <a:solidFill>
              <a:srgbClr val="38761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pic>
          <p:nvPicPr>
            <p:cNvPr id="1065" name="Google Shape;1065;p47"/>
            <p:cNvPicPr preferRelativeResize="0"/>
            <p:nvPr/>
          </p:nvPicPr>
          <p:blipFill>
            <a:blip r:embed="rId3">
              <a:alphaModFix/>
            </a:blip>
            <a:stretch>
              <a:fillRect/>
            </a:stretch>
          </p:blipFill>
          <p:spPr>
            <a:xfrm>
              <a:off x="8199812" y="3791900"/>
              <a:ext cx="380999" cy="381000"/>
            </a:xfrm>
            <a:prstGeom prst="rect">
              <a:avLst/>
            </a:prstGeom>
            <a:noFill/>
            <a:ln>
              <a:noFill/>
            </a:ln>
          </p:spPr>
        </p:pic>
      </p:grpSp>
      <p:sp>
        <p:nvSpPr>
          <p:cNvPr id="1066" name="Google Shape;1066;p47"/>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Heimann,  Shen, et al. CIKM 2018</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48"/>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MultiLENS</a:t>
            </a:r>
            <a:endParaRPr/>
          </a:p>
        </p:txBody>
      </p:sp>
      <p:sp>
        <p:nvSpPr>
          <p:cNvPr id="1073" name="Google Shape;1073;p48"/>
          <p:cNvSpPr txBox="1"/>
          <p:nvPr>
            <p:ph idx="1" type="body"/>
          </p:nvPr>
        </p:nvSpPr>
        <p:spPr>
          <a:xfrm>
            <a:off x="609600" y="1367775"/>
            <a:ext cx="10047900" cy="14118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Characterize </a:t>
            </a:r>
            <a:r>
              <a:rPr lang="en-US"/>
              <a:t>distribution</a:t>
            </a:r>
            <a:r>
              <a:rPr lang="en-US"/>
              <a:t> of structural statistics of local neighborhood</a:t>
            </a:r>
            <a:endParaRPr/>
          </a:p>
          <a:p>
            <a:pPr indent="-406400" lvl="0" marL="457200" rtl="0" algn="l">
              <a:spcBef>
                <a:spcPts val="0"/>
              </a:spcBef>
              <a:spcAft>
                <a:spcPts val="0"/>
              </a:spcAft>
              <a:buSzPts val="2800"/>
              <a:buChar char="-"/>
            </a:pPr>
            <a:r>
              <a:rPr lang="en-US"/>
              <a:t>Embedding: Low rank decomposition of feature matrix</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074" name="Google Shape;1074;p4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075" name="Google Shape;1075;p48"/>
          <p:cNvGrpSpPr/>
          <p:nvPr/>
        </p:nvGrpSpPr>
        <p:grpSpPr>
          <a:xfrm>
            <a:off x="609606" y="4402300"/>
            <a:ext cx="2605800" cy="1411675"/>
            <a:chOff x="609606" y="3564100"/>
            <a:chExt cx="2605800" cy="1411675"/>
          </a:xfrm>
        </p:grpSpPr>
        <p:cxnSp>
          <p:nvCxnSpPr>
            <p:cNvPr id="1076" name="Google Shape;1076;p48"/>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077" name="Google Shape;1077;p48"/>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078" name="Google Shape;1078;p48"/>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079" name="Google Shape;1079;p48"/>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080" name="Google Shape;1080;p48"/>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081" name="Google Shape;1081;p48"/>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082" name="Google Shape;1082;p48"/>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083" name="Google Shape;1083;p48"/>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084" name="Google Shape;1084;p48"/>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085" name="Google Shape;1085;p48"/>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86" name="Google Shape;1086;p48"/>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87" name="Google Shape;1087;p48"/>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88" name="Google Shape;1088;p48"/>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89" name="Google Shape;1089;p48"/>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90" name="Google Shape;1090;p48"/>
            <p:cNvSpPr/>
            <p:nvPr/>
          </p:nvSpPr>
          <p:spPr>
            <a:xfrm>
              <a:off x="1561481" y="44956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091" name="Google Shape;1091;p48"/>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92" name="Google Shape;1092;p48"/>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093" name="Google Shape;1093;p48"/>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094" name="Google Shape;1094;p48"/>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95" name="Google Shape;1095;p48"/>
            <p:cNvCxnSpPr>
              <a:stCxn id="1096" idx="2"/>
              <a:endCxn id="1089"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096" name="Google Shape;1096;p48"/>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097" name="Google Shape;1097;p48"/>
            <p:cNvCxnSpPr>
              <a:stCxn id="1098" idx="1"/>
              <a:endCxn id="1090"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098" name="Google Shape;1098;p48"/>
            <p:cNvSpPr/>
            <p:nvPr/>
          </p:nvSpPr>
          <p:spPr>
            <a:xfrm>
              <a:off x="1940456" y="4743575"/>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099" name="Google Shape;1099;p48"/>
          <p:cNvGrpSpPr/>
          <p:nvPr/>
        </p:nvGrpSpPr>
        <p:grpSpPr>
          <a:xfrm>
            <a:off x="120625" y="4018027"/>
            <a:ext cx="7232675" cy="2021100"/>
            <a:chOff x="120625" y="4018027"/>
            <a:chExt cx="7232675" cy="2021100"/>
          </a:xfrm>
        </p:grpSpPr>
        <p:sp>
          <p:nvSpPr>
            <p:cNvPr id="1100" name="Google Shape;1100;p48"/>
            <p:cNvSpPr/>
            <p:nvPr/>
          </p:nvSpPr>
          <p:spPr>
            <a:xfrm rot="-691088">
              <a:off x="251845" y="4247980"/>
              <a:ext cx="2460960" cy="1561194"/>
            </a:xfrm>
            <a:prstGeom prst="ellipse">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1" name="Google Shape;1101;p48"/>
            <p:cNvPicPr preferRelativeResize="0"/>
            <p:nvPr/>
          </p:nvPicPr>
          <p:blipFill>
            <a:blip r:embed="rId3">
              <a:alphaModFix/>
            </a:blip>
            <a:stretch>
              <a:fillRect/>
            </a:stretch>
          </p:blipFill>
          <p:spPr>
            <a:xfrm>
              <a:off x="3704012" y="4630100"/>
              <a:ext cx="381000" cy="381000"/>
            </a:xfrm>
            <a:prstGeom prst="rect">
              <a:avLst/>
            </a:prstGeom>
            <a:noFill/>
            <a:ln>
              <a:noFill/>
            </a:ln>
          </p:spPr>
        </p:pic>
        <p:sp>
          <p:nvSpPr>
            <p:cNvPr id="1102" name="Google Shape;1102;p48"/>
            <p:cNvSpPr txBox="1"/>
            <p:nvPr/>
          </p:nvSpPr>
          <p:spPr>
            <a:xfrm>
              <a:off x="4213500" y="4209650"/>
              <a:ext cx="31398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Degree or other structural statistic histogram of k-hop neighbors</a:t>
              </a:r>
              <a:endParaRPr>
                <a:solidFill>
                  <a:srgbClr val="FFFFFF"/>
                </a:solidFill>
              </a:endParaRPr>
            </a:p>
          </p:txBody>
        </p:sp>
        <p:grpSp>
          <p:nvGrpSpPr>
            <p:cNvPr id="1103" name="Google Shape;1103;p48"/>
            <p:cNvGrpSpPr/>
            <p:nvPr/>
          </p:nvGrpSpPr>
          <p:grpSpPr>
            <a:xfrm>
              <a:off x="4973925" y="4848281"/>
              <a:ext cx="833595" cy="208500"/>
              <a:chOff x="3161325" y="6196406"/>
              <a:chExt cx="833595" cy="208500"/>
            </a:xfrm>
          </p:grpSpPr>
          <p:sp>
            <p:nvSpPr>
              <p:cNvPr id="1104" name="Google Shape;1104;p48"/>
              <p:cNvSpPr/>
              <p:nvPr/>
            </p:nvSpPr>
            <p:spPr>
              <a:xfrm>
                <a:off x="3161325"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0</a:t>
                </a:r>
                <a:endParaRPr>
                  <a:solidFill>
                    <a:srgbClr val="FFFFFF"/>
                  </a:solidFill>
                </a:endParaRPr>
              </a:p>
            </p:txBody>
          </p:sp>
          <p:sp>
            <p:nvSpPr>
              <p:cNvPr id="1105" name="Google Shape;1105;p48"/>
              <p:cNvSpPr/>
              <p:nvPr/>
            </p:nvSpPr>
            <p:spPr>
              <a:xfrm>
                <a:off x="3369690"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106" name="Google Shape;1106;p48"/>
              <p:cNvSpPr/>
              <p:nvPr/>
            </p:nvSpPr>
            <p:spPr>
              <a:xfrm>
                <a:off x="3578055"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2</a:t>
                </a:r>
                <a:endParaRPr>
                  <a:solidFill>
                    <a:srgbClr val="FFFFFF"/>
                  </a:solidFill>
                </a:endParaRPr>
              </a:p>
            </p:txBody>
          </p:sp>
          <p:sp>
            <p:nvSpPr>
              <p:cNvPr id="1107" name="Google Shape;1107;p48"/>
              <p:cNvSpPr/>
              <p:nvPr/>
            </p:nvSpPr>
            <p:spPr>
              <a:xfrm>
                <a:off x="3786420" y="6196406"/>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grpSp>
        <p:sp>
          <p:nvSpPr>
            <p:cNvPr id="1108" name="Google Shape;1108;p48"/>
            <p:cNvSpPr txBox="1"/>
            <p:nvPr/>
          </p:nvSpPr>
          <p:spPr>
            <a:xfrm>
              <a:off x="4160550" y="4749350"/>
              <a:ext cx="888900" cy="228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a:solidFill>
                    <a:srgbClr val="CCCCCC"/>
                  </a:solidFill>
                  <a:latin typeface="Helvetica Neue"/>
                  <a:ea typeface="Helvetica Neue"/>
                  <a:cs typeface="Helvetica Neue"/>
                  <a:sym typeface="Helvetica Neue"/>
                </a:rPr>
                <a:t>Degree1</a:t>
              </a:r>
              <a:endParaRPr/>
            </a:p>
          </p:txBody>
        </p:sp>
      </p:grpSp>
      <p:pic>
        <p:nvPicPr>
          <p:cNvPr id="1109" name="Google Shape;1109;p48"/>
          <p:cNvPicPr preferRelativeResize="0"/>
          <p:nvPr/>
        </p:nvPicPr>
        <p:blipFill>
          <a:blip r:embed="rId3">
            <a:alphaModFix/>
          </a:blip>
          <a:stretch>
            <a:fillRect/>
          </a:stretch>
        </p:blipFill>
        <p:spPr>
          <a:xfrm>
            <a:off x="8123612" y="4782500"/>
            <a:ext cx="380999" cy="381000"/>
          </a:xfrm>
          <a:prstGeom prst="rect">
            <a:avLst/>
          </a:prstGeom>
          <a:noFill/>
          <a:ln>
            <a:noFill/>
          </a:ln>
        </p:spPr>
      </p:pic>
      <p:grpSp>
        <p:nvGrpSpPr>
          <p:cNvPr id="1110" name="Google Shape;1110;p48"/>
          <p:cNvGrpSpPr/>
          <p:nvPr/>
        </p:nvGrpSpPr>
        <p:grpSpPr>
          <a:xfrm>
            <a:off x="6331525" y="4104650"/>
            <a:ext cx="5735075" cy="1709250"/>
            <a:chOff x="6331525" y="4104650"/>
            <a:chExt cx="5735075" cy="1709250"/>
          </a:xfrm>
        </p:grpSpPr>
        <p:sp>
          <p:nvSpPr>
            <p:cNvPr id="1111" name="Google Shape;1111;p48"/>
            <p:cNvSpPr/>
            <p:nvPr/>
          </p:nvSpPr>
          <p:spPr>
            <a:xfrm>
              <a:off x="6331525" y="4884800"/>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8"/>
            <p:cNvSpPr/>
            <p:nvPr/>
          </p:nvSpPr>
          <p:spPr>
            <a:xfrm>
              <a:off x="7690350" y="4280000"/>
              <a:ext cx="1125300" cy="15339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8"/>
            <p:cNvSpPr/>
            <p:nvPr/>
          </p:nvSpPr>
          <p:spPr>
            <a:xfrm>
              <a:off x="9290550" y="4203800"/>
              <a:ext cx="513000" cy="1533900"/>
            </a:xfrm>
            <a:prstGeom prst="rect">
              <a:avLst/>
            </a:prstGeom>
            <a:solidFill>
              <a:srgbClr val="B45F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8"/>
            <p:cNvSpPr/>
            <p:nvPr/>
          </p:nvSpPr>
          <p:spPr>
            <a:xfrm rot="-5400000">
              <a:off x="11043150" y="3594200"/>
              <a:ext cx="513000" cy="1533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8"/>
            <p:cNvSpPr/>
            <p:nvPr/>
          </p:nvSpPr>
          <p:spPr>
            <a:xfrm>
              <a:off x="9900150" y="4203800"/>
              <a:ext cx="513000" cy="38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8"/>
            <p:cNvSpPr txBox="1"/>
            <p:nvPr/>
          </p:nvSpPr>
          <p:spPr>
            <a:xfrm>
              <a:off x="8912725" y="4776100"/>
              <a:ext cx="38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Helvetica Neue"/>
                  <a:ea typeface="Helvetica Neue"/>
                  <a:cs typeface="Helvetica Neue"/>
                  <a:sym typeface="Helvetica Neue"/>
                </a:rPr>
                <a:t>≈</a:t>
              </a:r>
              <a:endParaRPr sz="2400">
                <a:solidFill>
                  <a:schemeClr val="lt1"/>
                </a:solidFill>
                <a:latin typeface="Helvetica Neue"/>
                <a:ea typeface="Helvetica Neue"/>
                <a:cs typeface="Helvetica Neue"/>
                <a:sym typeface="Helvetica Neue"/>
              </a:endParaRPr>
            </a:p>
          </p:txBody>
        </p:sp>
      </p:grpSp>
      <p:sp>
        <p:nvSpPr>
          <p:cNvPr id="1117" name="Google Shape;1117;p48"/>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Jin</a:t>
            </a:r>
            <a:r>
              <a:rPr lang="en-US" sz="1700">
                <a:solidFill>
                  <a:srgbClr val="BFBFBF"/>
                </a:solidFill>
                <a:latin typeface="Helvetica Neue"/>
                <a:ea typeface="Helvetica Neue"/>
                <a:cs typeface="Helvetica Neue"/>
                <a:sym typeface="Helvetica Neue"/>
              </a:rPr>
              <a:t>, Rossi, et al. KDD 2019</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49"/>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SEGK</a:t>
            </a:r>
            <a:endParaRPr/>
          </a:p>
        </p:txBody>
      </p:sp>
      <p:sp>
        <p:nvSpPr>
          <p:cNvPr id="1124" name="Google Shape;1124;p49"/>
          <p:cNvSpPr txBox="1"/>
          <p:nvPr>
            <p:ph idx="1" type="body"/>
          </p:nvPr>
        </p:nvSpPr>
        <p:spPr>
          <a:xfrm>
            <a:off x="609600" y="1367775"/>
            <a:ext cx="8615400" cy="2196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Extract local neighborhood around each node</a:t>
            </a:r>
            <a:endParaRPr/>
          </a:p>
          <a:p>
            <a:pPr indent="-406400" lvl="0" marL="457200" rtl="0" algn="l">
              <a:spcBef>
                <a:spcPts val="0"/>
              </a:spcBef>
              <a:spcAft>
                <a:spcPts val="0"/>
              </a:spcAft>
              <a:buSzPts val="2800"/>
              <a:buChar char="-"/>
            </a:pPr>
            <a:r>
              <a:rPr lang="en-US"/>
              <a:t>Characterize local neighborhood using graph kernels</a:t>
            </a:r>
            <a:endParaRPr/>
          </a:p>
          <a:p>
            <a:pPr indent="-406400" lvl="0" marL="457200" rtl="0" algn="l">
              <a:spcBef>
                <a:spcPts val="0"/>
              </a:spcBef>
              <a:spcAft>
                <a:spcPts val="0"/>
              </a:spcAft>
              <a:buSzPts val="2800"/>
              <a:buChar char="-"/>
            </a:pPr>
            <a:r>
              <a:rPr lang="en-US"/>
              <a:t>Embedding objective: similar embeddings for similar neighborhoods</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125" name="Google Shape;1125;p4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126" name="Google Shape;1126;p49"/>
          <p:cNvGrpSpPr/>
          <p:nvPr/>
        </p:nvGrpSpPr>
        <p:grpSpPr>
          <a:xfrm>
            <a:off x="609606" y="4021300"/>
            <a:ext cx="2605800" cy="1411675"/>
            <a:chOff x="609606" y="3564100"/>
            <a:chExt cx="2605800" cy="1411675"/>
          </a:xfrm>
        </p:grpSpPr>
        <p:cxnSp>
          <p:nvCxnSpPr>
            <p:cNvPr id="1127" name="Google Shape;1127;p49"/>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128" name="Google Shape;1128;p49"/>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129" name="Google Shape;1129;p49"/>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130" name="Google Shape;1130;p49"/>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131" name="Google Shape;1131;p49"/>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132" name="Google Shape;1132;p49"/>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133" name="Google Shape;1133;p49"/>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134" name="Google Shape;1134;p49"/>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135" name="Google Shape;1135;p49"/>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136" name="Google Shape;1136;p49"/>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37" name="Google Shape;1137;p49"/>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38" name="Google Shape;1138;p49"/>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39" name="Google Shape;1139;p49"/>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40" name="Google Shape;1140;p49"/>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41" name="Google Shape;1141;p49"/>
            <p:cNvSpPr/>
            <p:nvPr/>
          </p:nvSpPr>
          <p:spPr>
            <a:xfrm>
              <a:off x="1561481" y="4495650"/>
              <a:ext cx="232200" cy="232200"/>
            </a:xfrm>
            <a:prstGeom prst="ellipse">
              <a:avLst/>
            </a:prstGeom>
            <a:solidFill>
              <a:srgbClr val="38761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42" name="Google Shape;1142;p49"/>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143" name="Google Shape;1143;p49"/>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144" name="Google Shape;1144;p49"/>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45" name="Google Shape;1145;p49"/>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146" name="Google Shape;1146;p49"/>
            <p:cNvCxnSpPr>
              <a:stCxn id="1147" idx="2"/>
              <a:endCxn id="1140"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147" name="Google Shape;1147;p49"/>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148" name="Google Shape;1148;p49"/>
            <p:cNvCxnSpPr>
              <a:stCxn id="1149" idx="1"/>
              <a:endCxn id="1141"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149" name="Google Shape;1149;p49"/>
            <p:cNvSpPr/>
            <p:nvPr/>
          </p:nvSpPr>
          <p:spPr>
            <a:xfrm>
              <a:off x="1940456" y="4743575"/>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150" name="Google Shape;1150;p49"/>
          <p:cNvGrpSpPr/>
          <p:nvPr/>
        </p:nvGrpSpPr>
        <p:grpSpPr>
          <a:xfrm>
            <a:off x="120625" y="3484627"/>
            <a:ext cx="5914180" cy="2021100"/>
            <a:chOff x="120625" y="3484627"/>
            <a:chExt cx="5914180" cy="2021100"/>
          </a:xfrm>
        </p:grpSpPr>
        <p:sp>
          <p:nvSpPr>
            <p:cNvPr id="1151" name="Google Shape;1151;p49"/>
            <p:cNvSpPr/>
            <p:nvPr/>
          </p:nvSpPr>
          <p:spPr>
            <a:xfrm rot="-691088">
              <a:off x="251845" y="3714580"/>
              <a:ext cx="2460960" cy="1561194"/>
            </a:xfrm>
            <a:prstGeom prst="ellipse">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2" name="Google Shape;1152;p49"/>
            <p:cNvGrpSpPr/>
            <p:nvPr/>
          </p:nvGrpSpPr>
          <p:grpSpPr>
            <a:xfrm>
              <a:off x="4038606" y="3868900"/>
              <a:ext cx="1996200" cy="1163750"/>
              <a:chOff x="609606" y="3564100"/>
              <a:chExt cx="1996200" cy="1163750"/>
            </a:xfrm>
          </p:grpSpPr>
          <p:cxnSp>
            <p:nvCxnSpPr>
              <p:cNvPr id="1153" name="Google Shape;1153;p49"/>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154" name="Google Shape;1154;p49"/>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155" name="Google Shape;1155;p49"/>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156" name="Google Shape;1156;p49"/>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157" name="Google Shape;1157;p49"/>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158" name="Google Shape;1158;p49"/>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159" name="Google Shape;1159;p49"/>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160" name="Google Shape;1160;p49"/>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161" name="Google Shape;1161;p49"/>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162" name="Google Shape;1162;p49"/>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63" name="Google Shape;1163;p49"/>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64" name="Google Shape;1164;p49"/>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65" name="Google Shape;1165;p49"/>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66" name="Google Shape;1166;p49"/>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67" name="Google Shape;1167;p49"/>
              <p:cNvSpPr/>
              <p:nvPr/>
            </p:nvSpPr>
            <p:spPr>
              <a:xfrm>
                <a:off x="1561481" y="44956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68" name="Google Shape;1168;p49"/>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169" name="Google Shape;1169;p49"/>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170" name="Google Shape;1170;p49"/>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71" name="Google Shape;1171;p49"/>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grpSp>
        <p:nvGrpSpPr>
          <p:cNvPr id="1172" name="Google Shape;1172;p49"/>
          <p:cNvGrpSpPr/>
          <p:nvPr/>
        </p:nvGrpSpPr>
        <p:grpSpPr>
          <a:xfrm>
            <a:off x="1160625" y="4114700"/>
            <a:ext cx="4060030" cy="2308875"/>
            <a:chOff x="1160625" y="4114700"/>
            <a:chExt cx="4060030" cy="2308875"/>
          </a:xfrm>
        </p:grpSpPr>
        <p:sp>
          <p:nvSpPr>
            <p:cNvPr id="1173" name="Google Shape;1173;p49"/>
            <p:cNvSpPr/>
            <p:nvPr/>
          </p:nvSpPr>
          <p:spPr>
            <a:xfrm rot="-6139954">
              <a:off x="1071127" y="4449831"/>
              <a:ext cx="1529596" cy="1048137"/>
            </a:xfrm>
            <a:prstGeom prst="ellipse">
              <a:avLst/>
            </a:prstGeom>
            <a:noFill/>
            <a:ln cap="flat" cmpd="sng" w="28575">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4" name="Google Shape;1174;p49"/>
            <p:cNvGrpSpPr/>
            <p:nvPr/>
          </p:nvGrpSpPr>
          <p:grpSpPr>
            <a:xfrm>
              <a:off x="4539606" y="5322775"/>
              <a:ext cx="681050" cy="1100800"/>
              <a:chOff x="1491606" y="3874975"/>
              <a:chExt cx="681050" cy="1100800"/>
            </a:xfrm>
          </p:grpSpPr>
          <p:cxnSp>
            <p:nvCxnSpPr>
              <p:cNvPr id="1175" name="Google Shape;1175;p49"/>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176" name="Google Shape;1176;p49"/>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177" name="Google Shape;1177;p49"/>
              <p:cNvSpPr/>
              <p:nvPr/>
            </p:nvSpPr>
            <p:spPr>
              <a:xfrm>
                <a:off x="1491606" y="38749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78" name="Google Shape;1178;p49"/>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79" name="Google Shape;1179;p49"/>
              <p:cNvSpPr/>
              <p:nvPr/>
            </p:nvSpPr>
            <p:spPr>
              <a:xfrm>
                <a:off x="1561481" y="4495650"/>
                <a:ext cx="232200" cy="232200"/>
              </a:xfrm>
              <a:prstGeom prst="ellipse">
                <a:avLst/>
              </a:prstGeom>
              <a:solidFill>
                <a:srgbClr val="38761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180" name="Google Shape;1180;p49"/>
              <p:cNvCxnSpPr>
                <a:stCxn id="1181" idx="1"/>
                <a:endCxn id="1179"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181" name="Google Shape;1181;p49"/>
              <p:cNvSpPr/>
              <p:nvPr/>
            </p:nvSpPr>
            <p:spPr>
              <a:xfrm>
                <a:off x="1940456" y="4743575"/>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grpSp>
        <p:nvGrpSpPr>
          <p:cNvPr id="1182" name="Google Shape;1182;p49"/>
          <p:cNvGrpSpPr/>
          <p:nvPr/>
        </p:nvGrpSpPr>
        <p:grpSpPr>
          <a:xfrm>
            <a:off x="6331525" y="3646218"/>
            <a:ext cx="3642725" cy="1642057"/>
            <a:chOff x="6331525" y="3646218"/>
            <a:chExt cx="3642725" cy="1642057"/>
          </a:xfrm>
        </p:grpSpPr>
        <p:sp>
          <p:nvSpPr>
            <p:cNvPr id="1183" name="Google Shape;1183;p49"/>
            <p:cNvSpPr/>
            <p:nvPr/>
          </p:nvSpPr>
          <p:spPr>
            <a:xfrm>
              <a:off x="6331525" y="4884800"/>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4" name="Google Shape;1184;p49"/>
            <p:cNvCxnSpPr/>
            <p:nvPr/>
          </p:nvCxnSpPr>
          <p:spPr>
            <a:xfrm>
              <a:off x="8673775" y="4027675"/>
              <a:ext cx="1145400" cy="1089900"/>
            </a:xfrm>
            <a:prstGeom prst="curvedConnector3">
              <a:avLst>
                <a:gd fmla="val 58314" name="adj1"/>
              </a:avLst>
            </a:prstGeom>
            <a:noFill/>
            <a:ln cap="flat" cmpd="sng" w="28575">
              <a:solidFill>
                <a:srgbClr val="800000"/>
              </a:solidFill>
              <a:prstDash val="dash"/>
              <a:round/>
              <a:headEnd len="med" w="med" type="none"/>
              <a:tailEnd len="med" w="med" type="none"/>
            </a:ln>
          </p:spPr>
        </p:cxnSp>
        <p:sp>
          <p:nvSpPr>
            <p:cNvPr id="1185" name="Google Shape;1185;p49"/>
            <p:cNvSpPr/>
            <p:nvPr/>
          </p:nvSpPr>
          <p:spPr>
            <a:xfrm>
              <a:off x="8686950" y="4363075"/>
              <a:ext cx="296700" cy="925200"/>
            </a:xfrm>
            <a:prstGeom prst="rect">
              <a:avLst/>
            </a:prstGeom>
            <a:solidFill>
              <a:srgbClr val="B45F0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186" name="Google Shape;1186;p49"/>
            <p:cNvSpPr/>
            <p:nvPr/>
          </p:nvSpPr>
          <p:spPr>
            <a:xfrm>
              <a:off x="9677550" y="3753475"/>
              <a:ext cx="296700" cy="925200"/>
            </a:xfrm>
            <a:prstGeom prst="rect">
              <a:avLst/>
            </a:prstGeom>
            <a:solidFill>
              <a:srgbClr val="38761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187" name="Google Shape;1187;p49"/>
            <p:cNvGrpSpPr/>
            <p:nvPr/>
          </p:nvGrpSpPr>
          <p:grpSpPr>
            <a:xfrm>
              <a:off x="8197154" y="3646218"/>
              <a:ext cx="382478" cy="468280"/>
              <a:chOff x="1491606" y="3874975"/>
              <a:chExt cx="681050" cy="1100800"/>
            </a:xfrm>
          </p:grpSpPr>
          <p:cxnSp>
            <p:nvCxnSpPr>
              <p:cNvPr id="1188" name="Google Shape;1188;p49"/>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189" name="Google Shape;1189;p49"/>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190" name="Google Shape;1190;p49"/>
              <p:cNvSpPr/>
              <p:nvPr/>
            </p:nvSpPr>
            <p:spPr>
              <a:xfrm>
                <a:off x="1491606" y="38749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91" name="Google Shape;1191;p49"/>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192" name="Google Shape;1192;p49"/>
              <p:cNvSpPr/>
              <p:nvPr/>
            </p:nvSpPr>
            <p:spPr>
              <a:xfrm>
                <a:off x="1561481" y="4495650"/>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193" name="Google Shape;1193;p49"/>
              <p:cNvCxnSpPr>
                <a:stCxn id="1194" idx="1"/>
                <a:endCxn id="1192"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194" name="Google Shape;1194;p49"/>
              <p:cNvSpPr/>
              <p:nvPr/>
            </p:nvSpPr>
            <p:spPr>
              <a:xfrm>
                <a:off x="1940456" y="4743575"/>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sp>
        <p:nvSpPr>
          <p:cNvPr id="1195" name="Google Shape;1195;p49"/>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Nikolentzos and Vazirgiannis.</a:t>
            </a:r>
            <a:r>
              <a:rPr lang="en-US" sz="1700">
                <a:solidFill>
                  <a:srgbClr val="BFBFBF"/>
                </a:solidFill>
                <a:latin typeface="Helvetica Neue"/>
                <a:ea typeface="Helvetica Neue"/>
                <a:cs typeface="Helvetica Neue"/>
                <a:sym typeface="Helvetica Neue"/>
              </a:rPr>
              <a:t> TKDE 2019</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0"/>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5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node2vec</a:t>
            </a:r>
            <a:endParaRPr/>
          </a:p>
        </p:txBody>
      </p:sp>
      <p:sp>
        <p:nvSpPr>
          <p:cNvPr id="1202" name="Google Shape;1202;p50"/>
          <p:cNvSpPr txBox="1"/>
          <p:nvPr>
            <p:ph idx="1" type="body"/>
          </p:nvPr>
        </p:nvSpPr>
        <p:spPr>
          <a:xfrm>
            <a:off x="609600" y="1367775"/>
            <a:ext cx="10047900" cy="14118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Perform random walks on graph</a:t>
            </a:r>
            <a:endParaRPr/>
          </a:p>
          <a:p>
            <a:pPr indent="-406400" lvl="0" marL="457200" rtl="0" algn="l">
              <a:spcBef>
                <a:spcPts val="0"/>
              </a:spcBef>
              <a:spcAft>
                <a:spcPts val="0"/>
              </a:spcAft>
              <a:buSzPts val="2800"/>
              <a:buChar char="-"/>
            </a:pPr>
            <a:r>
              <a:rPr lang="en-US"/>
              <a:t>Embedding objective: similar embeddings for nodes that co-occur in random walks</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203" name="Google Shape;1203;p5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204" name="Google Shape;1204;p50"/>
          <p:cNvGrpSpPr/>
          <p:nvPr/>
        </p:nvGrpSpPr>
        <p:grpSpPr>
          <a:xfrm>
            <a:off x="609606" y="4402300"/>
            <a:ext cx="2605800" cy="1411675"/>
            <a:chOff x="609606" y="3564100"/>
            <a:chExt cx="2605800" cy="1411675"/>
          </a:xfrm>
        </p:grpSpPr>
        <p:cxnSp>
          <p:nvCxnSpPr>
            <p:cNvPr id="1205" name="Google Shape;1205;p50"/>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206" name="Google Shape;1206;p50"/>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207" name="Google Shape;1207;p50"/>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208" name="Google Shape;1208;p50"/>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209" name="Google Shape;1209;p50"/>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210" name="Google Shape;1210;p50"/>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211" name="Google Shape;1211;p50"/>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212" name="Google Shape;1212;p50"/>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213" name="Google Shape;1213;p50"/>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214" name="Google Shape;1214;p50"/>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15" name="Google Shape;1215;p50"/>
            <p:cNvSpPr/>
            <p:nvPr/>
          </p:nvSpPr>
          <p:spPr>
            <a:xfrm>
              <a:off x="1864256" y="3564100"/>
              <a:ext cx="232200" cy="232200"/>
            </a:xfrm>
            <a:prstGeom prst="ellipse">
              <a:avLst/>
            </a:prstGeom>
            <a:solidFill>
              <a:srgbClr val="F6B26B"/>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16" name="Google Shape;1216;p50"/>
            <p:cNvSpPr/>
            <p:nvPr/>
          </p:nvSpPr>
          <p:spPr>
            <a:xfrm>
              <a:off x="1936306" y="4057675"/>
              <a:ext cx="232200" cy="232200"/>
            </a:xfrm>
            <a:prstGeom prst="ellipse">
              <a:avLst/>
            </a:prstGeom>
            <a:solidFill>
              <a:srgbClr val="F6B26B"/>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17" name="Google Shape;1217;p50"/>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18" name="Google Shape;1218;p50"/>
            <p:cNvSpPr/>
            <p:nvPr/>
          </p:nvSpPr>
          <p:spPr>
            <a:xfrm>
              <a:off x="23736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19" name="Google Shape;1219;p50"/>
            <p:cNvSpPr/>
            <p:nvPr/>
          </p:nvSpPr>
          <p:spPr>
            <a:xfrm>
              <a:off x="1561481" y="4495650"/>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20" name="Google Shape;1220;p50"/>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221" name="Google Shape;1221;p50"/>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222" name="Google Shape;1222;p50"/>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23" name="Google Shape;1223;p50"/>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224" name="Google Shape;1224;p50"/>
            <p:cNvCxnSpPr>
              <a:stCxn id="1225" idx="2"/>
              <a:endCxn id="1218"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225" name="Google Shape;1225;p50"/>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226" name="Google Shape;1226;p50"/>
            <p:cNvCxnSpPr>
              <a:stCxn id="1227" idx="1"/>
              <a:endCxn id="1219"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227" name="Google Shape;1227;p50"/>
            <p:cNvSpPr/>
            <p:nvPr/>
          </p:nvSpPr>
          <p:spPr>
            <a:xfrm>
              <a:off x="1940456" y="4743575"/>
              <a:ext cx="232200" cy="232200"/>
            </a:xfrm>
            <a:prstGeom prst="ellipse">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pic>
        <p:nvPicPr>
          <p:cNvPr id="1228" name="Google Shape;1228;p50"/>
          <p:cNvPicPr preferRelativeResize="0"/>
          <p:nvPr/>
        </p:nvPicPr>
        <p:blipFill rotWithShape="1">
          <a:blip r:embed="rId3">
            <a:alphaModFix/>
          </a:blip>
          <a:srcRect b="19839" l="6874" r="5436" t="0"/>
          <a:stretch/>
        </p:blipFill>
        <p:spPr>
          <a:xfrm>
            <a:off x="3634425" y="4559663"/>
            <a:ext cx="490200" cy="448124"/>
          </a:xfrm>
          <a:prstGeom prst="rect">
            <a:avLst/>
          </a:prstGeom>
          <a:noFill/>
          <a:ln>
            <a:noFill/>
          </a:ln>
        </p:spPr>
      </p:pic>
      <p:sp>
        <p:nvSpPr>
          <p:cNvPr id="1229" name="Google Shape;1229;p50"/>
          <p:cNvSpPr txBox="1"/>
          <p:nvPr/>
        </p:nvSpPr>
        <p:spPr>
          <a:xfrm>
            <a:off x="4109675" y="4592550"/>
            <a:ext cx="447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Helvetica Neue"/>
              <a:ea typeface="Helvetica Neue"/>
              <a:cs typeface="Helvetica Neue"/>
              <a:sym typeface="Helvetica Neue"/>
            </a:endParaRPr>
          </a:p>
        </p:txBody>
      </p:sp>
      <p:grpSp>
        <p:nvGrpSpPr>
          <p:cNvPr id="1230" name="Google Shape;1230;p50"/>
          <p:cNvGrpSpPr/>
          <p:nvPr/>
        </p:nvGrpSpPr>
        <p:grpSpPr>
          <a:xfrm>
            <a:off x="4091625" y="4021300"/>
            <a:ext cx="2705181" cy="1697150"/>
            <a:chOff x="4091625" y="4021300"/>
            <a:chExt cx="2705181" cy="1697150"/>
          </a:xfrm>
        </p:grpSpPr>
        <p:pic>
          <p:nvPicPr>
            <p:cNvPr id="1231" name="Google Shape;1231;p50"/>
            <p:cNvPicPr preferRelativeResize="0"/>
            <p:nvPr/>
          </p:nvPicPr>
          <p:blipFill rotWithShape="1">
            <a:blip r:embed="rId3">
              <a:alphaModFix/>
            </a:blip>
            <a:srcRect b="19839" l="6874" r="5436" t="0"/>
            <a:stretch/>
          </p:blipFill>
          <p:spPr>
            <a:xfrm>
              <a:off x="4091625" y="4559674"/>
              <a:ext cx="447001" cy="408611"/>
            </a:xfrm>
            <a:prstGeom prst="rect">
              <a:avLst/>
            </a:prstGeom>
            <a:noFill/>
            <a:ln>
              <a:noFill/>
            </a:ln>
          </p:spPr>
        </p:pic>
        <p:grpSp>
          <p:nvGrpSpPr>
            <p:cNvPr id="1232" name="Google Shape;1232;p50"/>
            <p:cNvGrpSpPr/>
            <p:nvPr/>
          </p:nvGrpSpPr>
          <p:grpSpPr>
            <a:xfrm>
              <a:off x="5758806" y="4865575"/>
              <a:ext cx="676900" cy="852875"/>
              <a:chOff x="1491606" y="3874975"/>
              <a:chExt cx="676900" cy="852875"/>
            </a:xfrm>
          </p:grpSpPr>
          <p:cxnSp>
            <p:nvCxnSpPr>
              <p:cNvPr id="1233" name="Google Shape;1233;p50"/>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234" name="Google Shape;1234;p50"/>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235" name="Google Shape;1235;p50"/>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36" name="Google Shape;1236;p50"/>
              <p:cNvSpPr/>
              <p:nvPr/>
            </p:nvSpPr>
            <p:spPr>
              <a:xfrm>
                <a:off x="1936306" y="4057675"/>
                <a:ext cx="232200" cy="232200"/>
              </a:xfrm>
              <a:prstGeom prst="ellipse">
                <a:avLst/>
              </a:prstGeom>
              <a:solidFill>
                <a:srgbClr val="F6B26B"/>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37" name="Google Shape;1237;p50"/>
              <p:cNvSpPr/>
              <p:nvPr/>
            </p:nvSpPr>
            <p:spPr>
              <a:xfrm>
                <a:off x="1561481" y="4495650"/>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238" name="Google Shape;1238;p50"/>
            <p:cNvGrpSpPr/>
            <p:nvPr/>
          </p:nvGrpSpPr>
          <p:grpSpPr>
            <a:xfrm>
              <a:off x="5682606" y="4021300"/>
              <a:ext cx="1114200" cy="543075"/>
              <a:chOff x="1491606" y="3564100"/>
              <a:chExt cx="1114200" cy="543075"/>
            </a:xfrm>
          </p:grpSpPr>
          <p:cxnSp>
            <p:nvCxnSpPr>
              <p:cNvPr id="1239" name="Google Shape;1239;p50"/>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240" name="Google Shape;1240;p50"/>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sp>
            <p:nvSpPr>
              <p:cNvPr id="1241" name="Google Shape;1241;p50"/>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42" name="Google Shape;1242;p50"/>
              <p:cNvSpPr/>
              <p:nvPr/>
            </p:nvSpPr>
            <p:spPr>
              <a:xfrm>
                <a:off x="1864256" y="3564100"/>
                <a:ext cx="232200" cy="232200"/>
              </a:xfrm>
              <a:prstGeom prst="ellipse">
                <a:avLst/>
              </a:prstGeom>
              <a:solidFill>
                <a:srgbClr val="F6B26B"/>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43" name="Google Shape;1243;p50"/>
              <p:cNvSpPr/>
              <p:nvPr/>
            </p:nvSpPr>
            <p:spPr>
              <a:xfrm>
                <a:off x="23736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grpSp>
        <p:nvGrpSpPr>
          <p:cNvPr id="1244" name="Google Shape;1244;p50"/>
          <p:cNvGrpSpPr/>
          <p:nvPr/>
        </p:nvGrpSpPr>
        <p:grpSpPr>
          <a:xfrm>
            <a:off x="7626925" y="3829675"/>
            <a:ext cx="2728325" cy="1458600"/>
            <a:chOff x="7626925" y="3829675"/>
            <a:chExt cx="2728325" cy="1458600"/>
          </a:xfrm>
        </p:grpSpPr>
        <p:sp>
          <p:nvSpPr>
            <p:cNvPr id="1245" name="Google Shape;1245;p50"/>
            <p:cNvSpPr/>
            <p:nvPr/>
          </p:nvSpPr>
          <p:spPr>
            <a:xfrm>
              <a:off x="7626925" y="4884800"/>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0"/>
            <p:cNvSpPr/>
            <p:nvPr/>
          </p:nvSpPr>
          <p:spPr>
            <a:xfrm>
              <a:off x="8991750" y="4363075"/>
              <a:ext cx="296700" cy="925200"/>
            </a:xfrm>
            <a:prstGeom prst="rect">
              <a:avLst/>
            </a:prstGeom>
            <a:solidFill>
              <a:srgbClr val="B45F0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247" name="Google Shape;1247;p50"/>
            <p:cNvSpPr/>
            <p:nvPr/>
          </p:nvSpPr>
          <p:spPr>
            <a:xfrm>
              <a:off x="9525150" y="3829675"/>
              <a:ext cx="296700" cy="925200"/>
            </a:xfrm>
            <a:prstGeom prst="rect">
              <a:avLst/>
            </a:prstGeom>
            <a:solidFill>
              <a:srgbClr val="F6B26B"/>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248" name="Google Shape;1248;p50"/>
            <p:cNvSpPr/>
            <p:nvPr/>
          </p:nvSpPr>
          <p:spPr>
            <a:xfrm>
              <a:off x="10058550" y="4134475"/>
              <a:ext cx="296700" cy="9252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sp>
        <p:nvSpPr>
          <p:cNvPr id="1249" name="Google Shape;1249;p50"/>
          <p:cNvSpPr txBox="1"/>
          <p:nvPr/>
        </p:nvSpPr>
        <p:spPr>
          <a:xfrm>
            <a:off x="5945300" y="5979550"/>
            <a:ext cx="1114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Helvetica Neue"/>
                <a:ea typeface="Helvetica Neue"/>
                <a:cs typeface="Helvetica Neue"/>
                <a:sym typeface="Helvetica Neue"/>
              </a:rPr>
              <a:t>…</a:t>
            </a:r>
            <a:endParaRPr sz="2400">
              <a:solidFill>
                <a:schemeClr val="lt1"/>
              </a:solidFill>
              <a:latin typeface="Helvetica Neue"/>
              <a:ea typeface="Helvetica Neue"/>
              <a:cs typeface="Helvetica Neue"/>
              <a:sym typeface="Helvetica Neue"/>
            </a:endParaRPr>
          </a:p>
        </p:txBody>
      </p:sp>
      <p:sp>
        <p:nvSpPr>
          <p:cNvPr id="1250" name="Google Shape;1250;p50"/>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Grover and Leskovec</a:t>
            </a:r>
            <a:r>
              <a:rPr lang="en-US" sz="1700">
                <a:solidFill>
                  <a:srgbClr val="BFBFBF"/>
                </a:solidFill>
                <a:latin typeface="Helvetica Neue"/>
                <a:ea typeface="Helvetica Neue"/>
                <a:cs typeface="Helvetica Neue"/>
                <a:sym typeface="Helvetica Neue"/>
              </a:rPr>
              <a:t>. KDD 2016</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51"/>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struc2vec</a:t>
            </a:r>
            <a:endParaRPr/>
          </a:p>
        </p:txBody>
      </p:sp>
      <p:sp>
        <p:nvSpPr>
          <p:cNvPr id="1257" name="Google Shape;1257;p51"/>
          <p:cNvSpPr txBox="1"/>
          <p:nvPr>
            <p:ph idx="1" type="body"/>
          </p:nvPr>
        </p:nvSpPr>
        <p:spPr>
          <a:xfrm>
            <a:off x="609600" y="1367775"/>
            <a:ext cx="10047900" cy="14118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Perform random walks on structural similarity graph</a:t>
            </a:r>
            <a:endParaRPr/>
          </a:p>
          <a:p>
            <a:pPr indent="-406400" lvl="0" marL="457200" rtl="0" algn="l">
              <a:spcBef>
                <a:spcPts val="0"/>
              </a:spcBef>
              <a:spcAft>
                <a:spcPts val="0"/>
              </a:spcAft>
              <a:buSzPts val="2800"/>
              <a:buChar char="-"/>
            </a:pPr>
            <a:r>
              <a:rPr lang="en-US"/>
              <a:t>Structural </a:t>
            </a:r>
            <a:r>
              <a:rPr lang="en-US"/>
              <a:t>similarity</a:t>
            </a:r>
            <a:r>
              <a:rPr lang="en-US"/>
              <a:t> determined by comparing neighborhood connectivity statistics at multiple levels</a:t>
            </a:r>
            <a:endParaRPr/>
          </a:p>
          <a:p>
            <a:pPr indent="-406400" lvl="0" marL="457200" rtl="0" algn="l">
              <a:spcBef>
                <a:spcPts val="0"/>
              </a:spcBef>
              <a:spcAft>
                <a:spcPts val="0"/>
              </a:spcAft>
              <a:buSzPts val="2800"/>
              <a:buChar char="-"/>
            </a:pPr>
            <a:r>
              <a:rPr lang="en-US"/>
              <a:t>Same embedding objective: similar embeddings for nodes that co-occur in random walks</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258" name="Google Shape;1258;p5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259" name="Google Shape;1259;p51"/>
          <p:cNvGrpSpPr/>
          <p:nvPr/>
        </p:nvGrpSpPr>
        <p:grpSpPr>
          <a:xfrm>
            <a:off x="609606" y="4402300"/>
            <a:ext cx="2605800" cy="1411675"/>
            <a:chOff x="609606" y="3564100"/>
            <a:chExt cx="2605800" cy="1411675"/>
          </a:xfrm>
        </p:grpSpPr>
        <p:cxnSp>
          <p:nvCxnSpPr>
            <p:cNvPr id="1260" name="Google Shape;1260;p51"/>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261" name="Google Shape;1261;p51"/>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262" name="Google Shape;1262;p51"/>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263" name="Google Shape;1263;p51"/>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264" name="Google Shape;1264;p51"/>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265" name="Google Shape;1265;p51"/>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266" name="Google Shape;1266;p51"/>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267" name="Google Shape;1267;p51"/>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268" name="Google Shape;1268;p51"/>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269" name="Google Shape;1269;p51"/>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70" name="Google Shape;1270;p51"/>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71" name="Google Shape;1271;p51"/>
            <p:cNvSpPr/>
            <p:nvPr/>
          </p:nvSpPr>
          <p:spPr>
            <a:xfrm>
              <a:off x="1936306" y="4057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72" name="Google Shape;1272;p51"/>
            <p:cNvSpPr/>
            <p:nvPr/>
          </p:nvSpPr>
          <p:spPr>
            <a:xfrm>
              <a:off x="1049781" y="3610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73" name="Google Shape;1273;p51"/>
            <p:cNvSpPr/>
            <p:nvPr/>
          </p:nvSpPr>
          <p:spPr>
            <a:xfrm>
              <a:off x="2373606" y="37738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74" name="Google Shape;1274;p51"/>
            <p:cNvSpPr/>
            <p:nvPr/>
          </p:nvSpPr>
          <p:spPr>
            <a:xfrm>
              <a:off x="1561481" y="4495650"/>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75" name="Google Shape;1275;p51"/>
            <p:cNvSpPr/>
            <p:nvPr/>
          </p:nvSpPr>
          <p:spPr>
            <a:xfrm>
              <a:off x="609606" y="366595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276" name="Google Shape;1276;p51"/>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277" name="Google Shape;1277;p51"/>
            <p:cNvSpPr/>
            <p:nvPr/>
          </p:nvSpPr>
          <p:spPr>
            <a:xfrm>
              <a:off x="1007581" y="419695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78" name="Google Shape;1278;p51"/>
            <p:cNvSpPr/>
            <p:nvPr/>
          </p:nvSpPr>
          <p:spPr>
            <a:xfrm>
              <a:off x="728581" y="442670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279" name="Google Shape;1279;p51"/>
            <p:cNvCxnSpPr>
              <a:stCxn id="1280" idx="2"/>
              <a:endCxn id="1273"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280" name="Google Shape;1280;p51"/>
            <p:cNvSpPr/>
            <p:nvPr/>
          </p:nvSpPr>
          <p:spPr>
            <a:xfrm>
              <a:off x="2983206" y="377382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281" name="Google Shape;1281;p51"/>
            <p:cNvCxnSpPr>
              <a:stCxn id="1282" idx="1"/>
              <a:endCxn id="1274"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282" name="Google Shape;1282;p51"/>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283" name="Google Shape;1283;p51"/>
          <p:cNvGrpSpPr/>
          <p:nvPr/>
        </p:nvGrpSpPr>
        <p:grpSpPr>
          <a:xfrm>
            <a:off x="3215400" y="4281375"/>
            <a:ext cx="3505206" cy="1411675"/>
            <a:chOff x="3215400" y="4281375"/>
            <a:chExt cx="3505206" cy="1411675"/>
          </a:xfrm>
        </p:grpSpPr>
        <p:cxnSp>
          <p:nvCxnSpPr>
            <p:cNvPr id="1284" name="Google Shape;1284;p51"/>
            <p:cNvCxnSpPr>
              <a:stCxn id="1285" idx="3"/>
              <a:endCxn id="1286" idx="7"/>
            </p:cNvCxnSpPr>
            <p:nvPr/>
          </p:nvCxnSpPr>
          <p:spPr>
            <a:xfrm flipH="1">
              <a:off x="5643710" y="4689295"/>
              <a:ext cx="878700" cy="805500"/>
            </a:xfrm>
            <a:prstGeom prst="straightConnector1">
              <a:avLst/>
            </a:prstGeom>
            <a:noFill/>
            <a:ln cap="flat" cmpd="sng" w="19050">
              <a:solidFill>
                <a:srgbClr val="888888"/>
              </a:solidFill>
              <a:prstDash val="solid"/>
              <a:round/>
              <a:headEnd len="med" w="med" type="none"/>
              <a:tailEnd len="med" w="med" type="none"/>
            </a:ln>
          </p:spPr>
        </p:cxnSp>
        <p:cxnSp>
          <p:nvCxnSpPr>
            <p:cNvPr id="1287" name="Google Shape;1287;p51"/>
            <p:cNvCxnSpPr>
              <a:stCxn id="1288" idx="3"/>
              <a:endCxn id="1286" idx="6"/>
            </p:cNvCxnSpPr>
            <p:nvPr/>
          </p:nvCxnSpPr>
          <p:spPr>
            <a:xfrm flipH="1">
              <a:off x="5677785" y="5342170"/>
              <a:ext cx="571200" cy="234900"/>
            </a:xfrm>
            <a:prstGeom prst="straightConnector1">
              <a:avLst/>
            </a:prstGeom>
            <a:noFill/>
            <a:ln cap="flat" cmpd="sng" w="19050">
              <a:solidFill>
                <a:srgbClr val="888888"/>
              </a:solidFill>
              <a:prstDash val="solid"/>
              <a:round/>
              <a:headEnd len="med" w="med" type="none"/>
              <a:tailEnd len="med" w="med" type="none"/>
            </a:ln>
          </p:spPr>
        </p:cxnSp>
        <p:cxnSp>
          <p:nvCxnSpPr>
            <p:cNvPr id="1289" name="Google Shape;1289;p51"/>
            <p:cNvCxnSpPr>
              <a:stCxn id="1285" idx="4"/>
              <a:endCxn id="1290" idx="0"/>
            </p:cNvCxnSpPr>
            <p:nvPr/>
          </p:nvCxnSpPr>
          <p:spPr>
            <a:xfrm flipH="1">
              <a:off x="6593106" y="4723300"/>
              <a:ext cx="11400" cy="193200"/>
            </a:xfrm>
            <a:prstGeom prst="straightConnector1">
              <a:avLst/>
            </a:prstGeom>
            <a:noFill/>
            <a:ln cap="flat" cmpd="sng" w="19050">
              <a:solidFill>
                <a:srgbClr val="888888"/>
              </a:solidFill>
              <a:prstDash val="solid"/>
              <a:round/>
              <a:headEnd len="med" w="med" type="none"/>
              <a:tailEnd len="med" w="med" type="none"/>
            </a:ln>
          </p:spPr>
        </p:cxnSp>
        <p:grpSp>
          <p:nvGrpSpPr>
            <p:cNvPr id="1291" name="Google Shape;1291;p51"/>
            <p:cNvGrpSpPr/>
            <p:nvPr/>
          </p:nvGrpSpPr>
          <p:grpSpPr>
            <a:xfrm>
              <a:off x="3215400" y="4281375"/>
              <a:ext cx="3505206" cy="1411675"/>
              <a:chOff x="3215400" y="4281375"/>
              <a:chExt cx="3505206" cy="1411675"/>
            </a:xfrm>
          </p:grpSpPr>
          <p:grpSp>
            <p:nvGrpSpPr>
              <p:cNvPr id="1292" name="Google Shape;1292;p51"/>
              <p:cNvGrpSpPr/>
              <p:nvPr/>
            </p:nvGrpSpPr>
            <p:grpSpPr>
              <a:xfrm>
                <a:off x="4082406" y="4281375"/>
                <a:ext cx="2638200" cy="1411675"/>
                <a:chOff x="577206" y="3564100"/>
                <a:chExt cx="2638200" cy="1411675"/>
              </a:xfrm>
            </p:grpSpPr>
            <p:cxnSp>
              <p:nvCxnSpPr>
                <p:cNvPr id="1293" name="Google Shape;1293;p51"/>
                <p:cNvCxnSpPr>
                  <a:stCxn id="1294" idx="1"/>
                  <a:endCxn id="1295" idx="5"/>
                </p:cNvCxnSpPr>
                <p:nvPr/>
              </p:nvCxnSpPr>
              <p:spPr>
                <a:xfrm rot="10800000">
                  <a:off x="1247919" y="3808896"/>
                  <a:ext cx="465900" cy="253800"/>
                </a:xfrm>
                <a:prstGeom prst="straightConnector1">
                  <a:avLst/>
                </a:prstGeom>
                <a:noFill/>
                <a:ln cap="flat" cmpd="sng" w="19050">
                  <a:solidFill>
                    <a:srgbClr val="888888"/>
                  </a:solidFill>
                  <a:prstDash val="solid"/>
                  <a:round/>
                  <a:headEnd len="med" w="med" type="none"/>
                  <a:tailEnd len="med" w="med" type="none"/>
                </a:ln>
              </p:spPr>
            </p:cxnSp>
            <p:cxnSp>
              <p:nvCxnSpPr>
                <p:cNvPr id="1296" name="Google Shape;1296;p51"/>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297" name="Google Shape;1297;p51"/>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298" name="Google Shape;1298;p51"/>
                <p:cNvCxnSpPr>
                  <a:stCxn id="1295" idx="3"/>
                  <a:endCxn id="1299" idx="7"/>
                </p:cNvCxnSpPr>
                <p:nvPr/>
              </p:nvCxnSpPr>
              <p:spPr>
                <a:xfrm flipH="1">
                  <a:off x="775385" y="3808870"/>
                  <a:ext cx="308400" cy="100200"/>
                </a:xfrm>
                <a:prstGeom prst="straightConnector1">
                  <a:avLst/>
                </a:prstGeom>
                <a:noFill/>
                <a:ln cap="flat" cmpd="sng" w="19050">
                  <a:solidFill>
                    <a:srgbClr val="888888"/>
                  </a:solidFill>
                  <a:prstDash val="solid"/>
                  <a:round/>
                  <a:headEnd len="med" w="med" type="none"/>
                  <a:tailEnd len="med" w="med" type="none"/>
                </a:ln>
              </p:spPr>
            </p:cxnSp>
            <p:cxnSp>
              <p:nvCxnSpPr>
                <p:cNvPr id="1300" name="Google Shape;1300;p51"/>
                <p:cNvCxnSpPr>
                  <a:stCxn id="1294" idx="4"/>
                </p:cNvCxnSpPr>
                <p:nvPr/>
              </p:nvCxnSpPr>
              <p:spPr>
                <a:xfrm flipH="1">
                  <a:off x="1685854" y="4276197"/>
                  <a:ext cx="7200" cy="330900"/>
                </a:xfrm>
                <a:prstGeom prst="straightConnector1">
                  <a:avLst/>
                </a:prstGeom>
                <a:noFill/>
                <a:ln cap="flat" cmpd="sng" w="19050">
                  <a:solidFill>
                    <a:srgbClr val="888888"/>
                  </a:solidFill>
                  <a:prstDash val="solid"/>
                  <a:round/>
                  <a:headEnd len="med" w="med" type="none"/>
                  <a:tailEnd len="med" w="med" type="none"/>
                </a:ln>
              </p:spPr>
            </p:cxnSp>
            <p:sp>
              <p:nvSpPr>
                <p:cNvPr id="1299" name="Google Shape;1299;p51"/>
                <p:cNvSpPr/>
                <p:nvPr/>
              </p:nvSpPr>
              <p:spPr>
                <a:xfrm>
                  <a:off x="5772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01" name="Google Shape;1301;p51"/>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94" name="Google Shape;1294;p51"/>
                <p:cNvSpPr/>
                <p:nvPr/>
              </p:nvSpPr>
              <p:spPr>
                <a:xfrm rot="1683304">
                  <a:off x="1631563" y="4057656"/>
                  <a:ext cx="232182" cy="232182"/>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95" name="Google Shape;1295;p51"/>
                <p:cNvSpPr/>
                <p:nvPr/>
              </p:nvSpPr>
              <p:spPr>
                <a:xfrm>
                  <a:off x="1049781" y="3610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02" name="Google Shape;1302;p51"/>
                <p:cNvSpPr/>
                <p:nvPr/>
              </p:nvSpPr>
              <p:spPr>
                <a:xfrm>
                  <a:off x="2373606" y="37738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03" name="Google Shape;1303;p51"/>
                <p:cNvSpPr/>
                <p:nvPr/>
              </p:nvSpPr>
              <p:spPr>
                <a:xfrm>
                  <a:off x="1561481" y="4495650"/>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90" name="Google Shape;1290;p51"/>
                <p:cNvSpPr/>
                <p:nvPr/>
              </p:nvSpPr>
              <p:spPr>
                <a:xfrm>
                  <a:off x="2971806" y="419935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04" name="Google Shape;1304;p51"/>
                <p:cNvCxnSpPr>
                  <a:stCxn id="1302" idx="4"/>
                  <a:endCxn id="1303" idx="6"/>
                </p:cNvCxnSpPr>
                <p:nvPr/>
              </p:nvCxnSpPr>
              <p:spPr>
                <a:xfrm flipH="1">
                  <a:off x="1793706" y="4006025"/>
                  <a:ext cx="696000" cy="605700"/>
                </a:xfrm>
                <a:prstGeom prst="straightConnector1">
                  <a:avLst/>
                </a:prstGeom>
                <a:noFill/>
                <a:ln cap="flat" cmpd="sng" w="19050">
                  <a:solidFill>
                    <a:srgbClr val="888888"/>
                  </a:solidFill>
                  <a:prstDash val="solid"/>
                  <a:round/>
                  <a:headEnd len="med" w="med" type="none"/>
                  <a:tailEnd len="med" w="med" type="none"/>
                </a:ln>
              </p:spPr>
            </p:cxnSp>
            <p:sp>
              <p:nvSpPr>
                <p:cNvPr id="1305" name="Google Shape;1305;p51"/>
                <p:cNvSpPr/>
                <p:nvPr/>
              </p:nvSpPr>
              <p:spPr>
                <a:xfrm>
                  <a:off x="1007581" y="419695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288" name="Google Shape;1288;p51"/>
                <p:cNvSpPr/>
                <p:nvPr/>
              </p:nvSpPr>
              <p:spPr>
                <a:xfrm>
                  <a:off x="2709781" y="442670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06" name="Google Shape;1306;p51"/>
                <p:cNvCxnSpPr>
                  <a:stCxn id="1285" idx="2"/>
                  <a:endCxn id="1302"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285" name="Google Shape;1285;p51"/>
                <p:cNvSpPr/>
                <p:nvPr/>
              </p:nvSpPr>
              <p:spPr>
                <a:xfrm>
                  <a:off x="2983206" y="377382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07" name="Google Shape;1307;p51"/>
                <p:cNvCxnSpPr>
                  <a:stCxn id="1286" idx="1"/>
                  <a:endCxn id="1303"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286" name="Google Shape;1286;p51"/>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08" name="Google Shape;1308;p51"/>
                <p:cNvCxnSpPr>
                  <a:stCxn id="1295" idx="6"/>
                  <a:endCxn id="1301" idx="2"/>
                </p:cNvCxnSpPr>
                <p:nvPr/>
              </p:nvCxnSpPr>
              <p:spPr>
                <a:xfrm flipH="1" rot="10800000">
                  <a:off x="1281981" y="3680275"/>
                  <a:ext cx="582300" cy="46500"/>
                </a:xfrm>
                <a:prstGeom prst="straightConnector1">
                  <a:avLst/>
                </a:prstGeom>
                <a:noFill/>
                <a:ln cap="flat" cmpd="sng" w="19050">
                  <a:solidFill>
                    <a:srgbClr val="888888"/>
                  </a:solidFill>
                  <a:prstDash val="solid"/>
                  <a:round/>
                  <a:headEnd len="med" w="med" type="none"/>
                  <a:tailEnd len="med" w="med" type="none"/>
                </a:ln>
              </p:spPr>
            </p:cxnSp>
          </p:grpSp>
          <p:sp>
            <p:nvSpPr>
              <p:cNvPr id="1309" name="Google Shape;1309;p51"/>
              <p:cNvSpPr/>
              <p:nvPr/>
            </p:nvSpPr>
            <p:spPr>
              <a:xfrm>
                <a:off x="3215400" y="4925588"/>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10" name="Google Shape;1310;p51"/>
          <p:cNvGrpSpPr/>
          <p:nvPr/>
        </p:nvGrpSpPr>
        <p:grpSpPr>
          <a:xfrm>
            <a:off x="7139625" y="3747975"/>
            <a:ext cx="4511025" cy="2530900"/>
            <a:chOff x="7139625" y="3747975"/>
            <a:chExt cx="4511025" cy="2530900"/>
          </a:xfrm>
        </p:grpSpPr>
        <p:grpSp>
          <p:nvGrpSpPr>
            <p:cNvPr id="1311" name="Google Shape;1311;p51"/>
            <p:cNvGrpSpPr/>
            <p:nvPr/>
          </p:nvGrpSpPr>
          <p:grpSpPr>
            <a:xfrm>
              <a:off x="7139625" y="3747975"/>
              <a:ext cx="4511025" cy="2530900"/>
              <a:chOff x="7139625" y="3747975"/>
              <a:chExt cx="4511025" cy="2530900"/>
            </a:xfrm>
          </p:grpSpPr>
          <p:sp>
            <p:nvSpPr>
              <p:cNvPr id="1312" name="Google Shape;1312;p51"/>
              <p:cNvSpPr/>
              <p:nvPr/>
            </p:nvSpPr>
            <p:spPr>
              <a:xfrm>
                <a:off x="10134750" y="3829675"/>
                <a:ext cx="296700" cy="925200"/>
              </a:xfrm>
              <a:prstGeom prst="rect">
                <a:avLst/>
              </a:prstGeom>
              <a:solidFill>
                <a:srgbClr val="B45F0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313" name="Google Shape;1313;p51"/>
              <p:cNvSpPr/>
              <p:nvPr/>
            </p:nvSpPr>
            <p:spPr>
              <a:xfrm>
                <a:off x="10668150" y="4134475"/>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314" name="Google Shape;1314;p51"/>
              <p:cNvGrpSpPr/>
              <p:nvPr/>
            </p:nvGrpSpPr>
            <p:grpSpPr>
              <a:xfrm>
                <a:off x="7139625" y="4559674"/>
                <a:ext cx="465050" cy="433076"/>
                <a:chOff x="4091625" y="4559674"/>
                <a:chExt cx="465050" cy="433076"/>
              </a:xfrm>
            </p:grpSpPr>
            <p:sp>
              <p:nvSpPr>
                <p:cNvPr id="1315" name="Google Shape;1315;p51"/>
                <p:cNvSpPr txBox="1"/>
                <p:nvPr/>
              </p:nvSpPr>
              <p:spPr>
                <a:xfrm>
                  <a:off x="4109675" y="4592550"/>
                  <a:ext cx="447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Helvetica Neue"/>
                    <a:ea typeface="Helvetica Neue"/>
                    <a:cs typeface="Helvetica Neue"/>
                    <a:sym typeface="Helvetica Neue"/>
                  </a:endParaRPr>
                </a:p>
              </p:txBody>
            </p:sp>
            <p:pic>
              <p:nvPicPr>
                <p:cNvPr id="1316" name="Google Shape;1316;p51"/>
                <p:cNvPicPr preferRelativeResize="0"/>
                <p:nvPr/>
              </p:nvPicPr>
              <p:blipFill rotWithShape="1">
                <a:blip r:embed="rId3">
                  <a:alphaModFix/>
                </a:blip>
                <a:srcRect b="19839" l="6874" r="5436" t="0"/>
                <a:stretch/>
              </p:blipFill>
              <p:spPr>
                <a:xfrm>
                  <a:off x="4091625" y="4559674"/>
                  <a:ext cx="447001" cy="408611"/>
                </a:xfrm>
                <a:prstGeom prst="rect">
                  <a:avLst/>
                </a:prstGeom>
                <a:noFill/>
                <a:ln>
                  <a:noFill/>
                </a:ln>
              </p:spPr>
            </p:pic>
          </p:grpSp>
          <p:sp>
            <p:nvSpPr>
              <p:cNvPr id="1317" name="Google Shape;1317;p51"/>
              <p:cNvSpPr/>
              <p:nvPr/>
            </p:nvSpPr>
            <p:spPr>
              <a:xfrm>
                <a:off x="11049150" y="4058275"/>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318" name="Google Shape;1318;p51"/>
              <p:cNvSpPr/>
              <p:nvPr/>
            </p:nvSpPr>
            <p:spPr>
              <a:xfrm>
                <a:off x="11353950" y="5353675"/>
                <a:ext cx="296700" cy="925200"/>
              </a:xfrm>
              <a:prstGeom prst="rect">
                <a:avLst/>
              </a:prstGeom>
              <a:solidFill>
                <a:srgbClr val="538CD5"/>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319" name="Google Shape;1319;p51"/>
              <p:cNvGrpSpPr/>
              <p:nvPr/>
            </p:nvGrpSpPr>
            <p:grpSpPr>
              <a:xfrm>
                <a:off x="8246581" y="3747975"/>
                <a:ext cx="1088875" cy="865050"/>
                <a:chOff x="1007581" y="3564100"/>
                <a:chExt cx="1088875" cy="865050"/>
              </a:xfrm>
            </p:grpSpPr>
            <p:cxnSp>
              <p:nvCxnSpPr>
                <p:cNvPr id="1320" name="Google Shape;1320;p51"/>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sp>
              <p:nvSpPr>
                <p:cNvPr id="1321" name="Google Shape;1321;p51"/>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22" name="Google Shape;1322;p51"/>
                <p:cNvSpPr/>
                <p:nvPr/>
              </p:nvSpPr>
              <p:spPr>
                <a:xfrm>
                  <a:off x="1049781" y="3610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23" name="Google Shape;1323;p51"/>
                <p:cNvSpPr/>
                <p:nvPr/>
              </p:nvSpPr>
              <p:spPr>
                <a:xfrm>
                  <a:off x="1007581" y="419695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cxnSp>
              <p:nvCxnSpPr>
                <p:cNvPr id="1324" name="Google Shape;1324;p51"/>
                <p:cNvCxnSpPr>
                  <a:stCxn id="1322" idx="6"/>
                  <a:endCxn id="1321" idx="2"/>
                </p:cNvCxnSpPr>
                <p:nvPr/>
              </p:nvCxnSpPr>
              <p:spPr>
                <a:xfrm flipH="1" rot="10800000">
                  <a:off x="1281981" y="3680275"/>
                  <a:ext cx="582300" cy="46500"/>
                </a:xfrm>
                <a:prstGeom prst="straightConnector1">
                  <a:avLst/>
                </a:prstGeom>
                <a:noFill/>
                <a:ln cap="flat" cmpd="sng" w="19050">
                  <a:solidFill>
                    <a:srgbClr val="888888"/>
                  </a:solidFill>
                  <a:prstDash val="solid"/>
                  <a:round/>
                  <a:headEnd len="med" w="med" type="none"/>
                  <a:tailEnd len="med" w="med" type="none"/>
                </a:ln>
              </p:spPr>
            </p:cxnSp>
          </p:grpSp>
          <p:cxnSp>
            <p:nvCxnSpPr>
              <p:cNvPr id="1325" name="Google Shape;1325;p51"/>
              <p:cNvCxnSpPr>
                <a:stCxn id="1326" idx="3"/>
                <a:endCxn id="1327" idx="7"/>
              </p:cNvCxnSpPr>
              <p:nvPr/>
            </p:nvCxnSpPr>
            <p:spPr>
              <a:xfrm flipH="1">
                <a:off x="8158310" y="5070295"/>
                <a:ext cx="878700" cy="805500"/>
              </a:xfrm>
              <a:prstGeom prst="straightConnector1">
                <a:avLst/>
              </a:prstGeom>
              <a:noFill/>
              <a:ln cap="flat" cmpd="sng" w="19050">
                <a:solidFill>
                  <a:srgbClr val="888888"/>
                </a:solidFill>
                <a:prstDash val="solid"/>
                <a:round/>
                <a:headEnd len="med" w="med" type="none"/>
                <a:tailEnd len="med" w="med" type="none"/>
              </a:ln>
            </p:spPr>
          </p:cxnSp>
        </p:grpSp>
        <p:cxnSp>
          <p:nvCxnSpPr>
            <p:cNvPr id="1328" name="Google Shape;1328;p51"/>
            <p:cNvCxnSpPr>
              <a:stCxn id="1329" idx="3"/>
              <a:endCxn id="1327" idx="6"/>
            </p:cNvCxnSpPr>
            <p:nvPr/>
          </p:nvCxnSpPr>
          <p:spPr>
            <a:xfrm flipH="1">
              <a:off x="8192385" y="5723170"/>
              <a:ext cx="571200" cy="234900"/>
            </a:xfrm>
            <a:prstGeom prst="straightConnector1">
              <a:avLst/>
            </a:prstGeom>
            <a:noFill/>
            <a:ln cap="flat" cmpd="sng" w="19050">
              <a:solidFill>
                <a:srgbClr val="888888"/>
              </a:solidFill>
              <a:prstDash val="solid"/>
              <a:round/>
              <a:headEnd len="med" w="med" type="none"/>
              <a:tailEnd len="med" w="med" type="none"/>
            </a:ln>
          </p:spPr>
        </p:cxnSp>
        <p:grpSp>
          <p:nvGrpSpPr>
            <p:cNvPr id="1330" name="Google Shape;1330;p51"/>
            <p:cNvGrpSpPr/>
            <p:nvPr/>
          </p:nvGrpSpPr>
          <p:grpSpPr>
            <a:xfrm>
              <a:off x="7960256" y="4872100"/>
              <a:ext cx="1274950" cy="1201950"/>
              <a:chOff x="1940456" y="3773825"/>
              <a:chExt cx="1274950" cy="1201950"/>
            </a:xfrm>
          </p:grpSpPr>
          <p:sp>
            <p:nvSpPr>
              <p:cNvPr id="1329" name="Google Shape;1329;p51"/>
              <p:cNvSpPr/>
              <p:nvPr/>
            </p:nvSpPr>
            <p:spPr>
              <a:xfrm>
                <a:off x="2709781" y="442670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26" name="Google Shape;1326;p51"/>
              <p:cNvSpPr/>
              <p:nvPr/>
            </p:nvSpPr>
            <p:spPr>
              <a:xfrm>
                <a:off x="2983206" y="377382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27" name="Google Shape;1327;p51"/>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sp>
        <p:nvSpPr>
          <p:cNvPr id="1331" name="Google Shape;1331;p51"/>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Ribeiro et al</a:t>
            </a:r>
            <a:r>
              <a:rPr lang="en-US" sz="1700">
                <a:solidFill>
                  <a:srgbClr val="BFBFBF"/>
                </a:solidFill>
                <a:latin typeface="Helvetica Neue"/>
                <a:ea typeface="Helvetica Neue"/>
                <a:cs typeface="Helvetica Neue"/>
                <a:sym typeface="Helvetica Neue"/>
              </a:rPr>
              <a:t>. KDD 2017</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 name="Shape 125"/>
        <p:cNvGrpSpPr/>
        <p:nvPr/>
      </p:nvGrpSpPr>
      <p:grpSpPr>
        <a:xfrm>
          <a:off x="0" y="0"/>
          <a:ext cx="0" cy="0"/>
          <a:chOff x="0" y="0"/>
          <a:chExt cx="0" cy="0"/>
        </a:xfrm>
      </p:grpSpPr>
      <p:sp>
        <p:nvSpPr>
          <p:cNvPr id="126" name="Google Shape;126;p16"/>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127" name="Google Shape;127;p16"/>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chemeClr val="lt1"/>
              </a:buClr>
              <a:buSzPts val="1820"/>
              <a:buChar char="✧"/>
            </a:pPr>
            <a:r>
              <a:rPr lang="en-US"/>
              <a:t>Introduction</a:t>
            </a:r>
            <a:endParaRPr/>
          </a:p>
          <a:p>
            <a:pPr indent="-344169" lvl="1" marL="914400" rtl="0" algn="l">
              <a:spcBef>
                <a:spcPts val="0"/>
              </a:spcBef>
              <a:spcAft>
                <a:spcPts val="0"/>
              </a:spcAft>
              <a:buClr>
                <a:schemeClr val="lt1"/>
              </a:buClr>
              <a:buSzPts val="1820"/>
              <a:buChar char="✧"/>
            </a:pPr>
            <a:r>
              <a:rPr lang="en-US"/>
              <a:t>Structural roles in </a:t>
            </a:r>
            <a:endParaRPr/>
          </a:p>
          <a:p>
            <a:pPr indent="-381000" lvl="2" marL="1371600" rtl="0" algn="l">
              <a:spcBef>
                <a:spcPts val="0"/>
              </a:spcBef>
              <a:spcAft>
                <a:spcPts val="0"/>
              </a:spcAft>
              <a:buClr>
                <a:schemeClr val="lt1"/>
              </a:buClr>
              <a:buSzPts val="2400"/>
              <a:buChar char="▪"/>
            </a:pPr>
            <a:r>
              <a:rPr lang="en-US"/>
              <a:t>network science</a:t>
            </a:r>
            <a:endParaRPr/>
          </a:p>
          <a:p>
            <a:pPr indent="-381000" lvl="2" marL="1371600" rtl="0" algn="l">
              <a:spcBef>
                <a:spcPts val="0"/>
              </a:spcBef>
              <a:spcAft>
                <a:spcPts val="0"/>
              </a:spcAft>
              <a:buClr>
                <a:schemeClr val="lt1"/>
              </a:buClr>
              <a:buSzPts val="2400"/>
              <a:buChar char="▪"/>
            </a:pPr>
            <a:r>
              <a:rPr lang="en-US"/>
              <a:t>mathematical sociology</a:t>
            </a:r>
            <a:endParaRPr/>
          </a:p>
          <a:p>
            <a:pPr indent="-344169" lvl="1" marL="914400" rtl="0" algn="l">
              <a:spcBef>
                <a:spcPts val="0"/>
              </a:spcBef>
              <a:spcAft>
                <a:spcPts val="0"/>
              </a:spcAft>
              <a:buClr>
                <a:schemeClr val="lt1"/>
              </a:buClr>
              <a:buSzPts val="1820"/>
              <a:buChar char="✧"/>
            </a:pPr>
            <a:r>
              <a:rPr lang="en-US"/>
              <a:t>Structural or role-based embedding methods</a:t>
            </a:r>
            <a:endParaRPr/>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accent6"/>
              </a:buClr>
              <a:buSzPts val="2800"/>
              <a:buChar char="•"/>
            </a:pPr>
            <a:r>
              <a:rPr lang="en-US">
                <a:solidFill>
                  <a:schemeClr val="accent6"/>
                </a:solidFill>
              </a:rPr>
              <a:t>Part II: Demo</a:t>
            </a:r>
            <a:endParaRPr>
              <a:solidFill>
                <a:schemeClr val="accent6"/>
              </a:solidFill>
            </a:endParaRPr>
          </a:p>
          <a:p>
            <a:pPr indent="-344169" lvl="1" marL="914400" rtl="0" algn="l">
              <a:spcBef>
                <a:spcPts val="0"/>
              </a:spcBef>
              <a:spcAft>
                <a:spcPts val="0"/>
              </a:spcAft>
              <a:buClr>
                <a:schemeClr val="lt1"/>
              </a:buClr>
              <a:buSzPts val="1820"/>
              <a:buChar char="✧"/>
            </a:pPr>
            <a:r>
              <a:rPr lang="en-US"/>
              <a:t>Hands-on demo</a:t>
            </a:r>
            <a:endParaRPr/>
          </a:p>
        </p:txBody>
      </p:sp>
      <p:sp>
        <p:nvSpPr>
          <p:cNvPr id="128" name="Google Shape;128;p1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52"/>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role2vec</a:t>
            </a:r>
            <a:endParaRPr/>
          </a:p>
        </p:txBody>
      </p:sp>
      <p:sp>
        <p:nvSpPr>
          <p:cNvPr id="1338" name="Google Shape;1338;p52"/>
          <p:cNvSpPr txBox="1"/>
          <p:nvPr>
            <p:ph idx="1" type="body"/>
          </p:nvPr>
        </p:nvSpPr>
        <p:spPr>
          <a:xfrm>
            <a:off x="609600" y="1367775"/>
            <a:ext cx="10047900" cy="14118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Relabel nodes by structural role</a:t>
            </a:r>
            <a:endParaRPr/>
          </a:p>
          <a:p>
            <a:pPr indent="-406400" lvl="0" marL="457200" rtl="0" algn="l">
              <a:spcBef>
                <a:spcPts val="0"/>
              </a:spcBef>
              <a:spcAft>
                <a:spcPts val="0"/>
              </a:spcAft>
              <a:buSzPts val="2800"/>
              <a:buChar char="-"/>
            </a:pPr>
            <a:r>
              <a:rPr lang="en-US"/>
              <a:t>Perform random walks on original graph</a:t>
            </a:r>
            <a:endParaRPr/>
          </a:p>
          <a:p>
            <a:pPr indent="-406400" lvl="0" marL="457200" rtl="0" algn="l">
              <a:spcBef>
                <a:spcPts val="0"/>
              </a:spcBef>
              <a:spcAft>
                <a:spcPts val="0"/>
              </a:spcAft>
              <a:buSzPts val="2800"/>
              <a:buChar char="-"/>
            </a:pPr>
            <a:r>
              <a:rPr lang="en-US"/>
              <a:t>Embedding objective: embed nodes similarly that co-occur with similar types</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339" name="Google Shape;1339;p5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340" name="Google Shape;1340;p52"/>
          <p:cNvGrpSpPr/>
          <p:nvPr/>
        </p:nvGrpSpPr>
        <p:grpSpPr>
          <a:xfrm>
            <a:off x="7292025" y="3773825"/>
            <a:ext cx="4434825" cy="2782825"/>
            <a:chOff x="7292025" y="3773825"/>
            <a:chExt cx="4434825" cy="2782825"/>
          </a:xfrm>
        </p:grpSpPr>
        <p:sp>
          <p:nvSpPr>
            <p:cNvPr id="1341" name="Google Shape;1341;p52"/>
            <p:cNvSpPr/>
            <p:nvPr/>
          </p:nvSpPr>
          <p:spPr>
            <a:xfrm>
              <a:off x="10972950" y="4134475"/>
              <a:ext cx="296700" cy="925200"/>
            </a:xfrm>
            <a:prstGeom prst="rect">
              <a:avLst/>
            </a:prstGeom>
            <a:solidFill>
              <a:srgbClr val="674EA7"/>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342" name="Google Shape;1342;p52"/>
            <p:cNvGrpSpPr/>
            <p:nvPr/>
          </p:nvGrpSpPr>
          <p:grpSpPr>
            <a:xfrm>
              <a:off x="7292025" y="4788274"/>
              <a:ext cx="465050" cy="433076"/>
              <a:chOff x="4091625" y="4559674"/>
              <a:chExt cx="465050" cy="433076"/>
            </a:xfrm>
          </p:grpSpPr>
          <p:sp>
            <p:nvSpPr>
              <p:cNvPr id="1343" name="Google Shape;1343;p52"/>
              <p:cNvSpPr txBox="1"/>
              <p:nvPr/>
            </p:nvSpPr>
            <p:spPr>
              <a:xfrm>
                <a:off x="4109675" y="4592550"/>
                <a:ext cx="447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Helvetica Neue"/>
                  <a:ea typeface="Helvetica Neue"/>
                  <a:cs typeface="Helvetica Neue"/>
                  <a:sym typeface="Helvetica Neue"/>
                </a:endParaRPr>
              </a:p>
            </p:txBody>
          </p:sp>
          <p:pic>
            <p:nvPicPr>
              <p:cNvPr id="1344" name="Google Shape;1344;p52"/>
              <p:cNvPicPr preferRelativeResize="0"/>
              <p:nvPr/>
            </p:nvPicPr>
            <p:blipFill rotWithShape="1">
              <a:blip r:embed="rId3">
                <a:alphaModFix/>
              </a:blip>
              <a:srcRect b="19839" l="6874" r="5436" t="0"/>
              <a:stretch/>
            </p:blipFill>
            <p:spPr>
              <a:xfrm>
                <a:off x="4091625" y="4559674"/>
                <a:ext cx="447001" cy="408611"/>
              </a:xfrm>
              <a:prstGeom prst="rect">
                <a:avLst/>
              </a:prstGeom>
              <a:noFill/>
              <a:ln>
                <a:noFill/>
              </a:ln>
            </p:spPr>
          </p:pic>
        </p:grpSp>
        <p:sp>
          <p:nvSpPr>
            <p:cNvPr id="1345" name="Google Shape;1345;p52"/>
            <p:cNvSpPr/>
            <p:nvPr/>
          </p:nvSpPr>
          <p:spPr>
            <a:xfrm>
              <a:off x="11430150" y="4134475"/>
              <a:ext cx="296700" cy="925200"/>
            </a:xfrm>
            <a:prstGeom prst="rect">
              <a:avLst/>
            </a:prstGeom>
            <a:solidFill>
              <a:srgbClr val="674EA7"/>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346" name="Google Shape;1346;p52"/>
            <p:cNvGrpSpPr/>
            <p:nvPr/>
          </p:nvGrpSpPr>
          <p:grpSpPr>
            <a:xfrm>
              <a:off x="8393406" y="3773825"/>
              <a:ext cx="841800" cy="232200"/>
              <a:chOff x="2373606" y="3773825"/>
              <a:chExt cx="841800" cy="232200"/>
            </a:xfrm>
          </p:grpSpPr>
          <p:sp>
            <p:nvSpPr>
              <p:cNvPr id="1347" name="Google Shape;1347;p52"/>
              <p:cNvSpPr/>
              <p:nvPr/>
            </p:nvSpPr>
            <p:spPr>
              <a:xfrm>
                <a:off x="2373606" y="37738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48" name="Google Shape;1348;p52"/>
              <p:cNvCxnSpPr>
                <a:stCxn id="1349" idx="2"/>
                <a:endCxn id="1347"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349" name="Google Shape;1349;p52"/>
              <p:cNvSpPr/>
              <p:nvPr/>
            </p:nvSpPr>
            <p:spPr>
              <a:xfrm>
                <a:off x="2983206" y="377382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350" name="Google Shape;1350;p52"/>
            <p:cNvGrpSpPr/>
            <p:nvPr/>
          </p:nvGrpSpPr>
          <p:grpSpPr>
            <a:xfrm>
              <a:off x="8343281" y="5181450"/>
              <a:ext cx="611175" cy="480125"/>
              <a:chOff x="1561481" y="4495650"/>
              <a:chExt cx="611175" cy="480125"/>
            </a:xfrm>
          </p:grpSpPr>
          <p:sp>
            <p:nvSpPr>
              <p:cNvPr id="1351" name="Google Shape;1351;p52"/>
              <p:cNvSpPr/>
              <p:nvPr/>
            </p:nvSpPr>
            <p:spPr>
              <a:xfrm>
                <a:off x="1561481" y="4495650"/>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52" name="Google Shape;1352;p52"/>
              <p:cNvCxnSpPr>
                <a:stCxn id="1353" idx="1"/>
                <a:endCxn id="1351"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353" name="Google Shape;1353;p52"/>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354" name="Google Shape;1354;p52"/>
            <p:cNvGrpSpPr/>
            <p:nvPr/>
          </p:nvGrpSpPr>
          <p:grpSpPr>
            <a:xfrm>
              <a:off x="8425806" y="5703775"/>
              <a:ext cx="676900" cy="852875"/>
              <a:chOff x="1491606" y="3874975"/>
              <a:chExt cx="676900" cy="852875"/>
            </a:xfrm>
          </p:grpSpPr>
          <p:cxnSp>
            <p:nvCxnSpPr>
              <p:cNvPr id="1355" name="Google Shape;1355;p52"/>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356" name="Google Shape;1356;p52"/>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357" name="Google Shape;1357;p52"/>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58" name="Google Shape;1358;p52"/>
              <p:cNvSpPr/>
              <p:nvPr/>
            </p:nvSpPr>
            <p:spPr>
              <a:xfrm>
                <a:off x="1936306" y="4057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59" name="Google Shape;1359;p52"/>
              <p:cNvSpPr/>
              <p:nvPr/>
            </p:nvSpPr>
            <p:spPr>
              <a:xfrm>
                <a:off x="1561481" y="4495650"/>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360" name="Google Shape;1360;p52"/>
            <p:cNvGrpSpPr/>
            <p:nvPr/>
          </p:nvGrpSpPr>
          <p:grpSpPr>
            <a:xfrm>
              <a:off x="8273406" y="4097500"/>
              <a:ext cx="1114200" cy="543075"/>
              <a:chOff x="1491606" y="3564100"/>
              <a:chExt cx="1114200" cy="543075"/>
            </a:xfrm>
          </p:grpSpPr>
          <p:cxnSp>
            <p:nvCxnSpPr>
              <p:cNvPr id="1361" name="Google Shape;1361;p52"/>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362" name="Google Shape;1362;p52"/>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sp>
            <p:nvSpPr>
              <p:cNvPr id="1363" name="Google Shape;1363;p52"/>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64" name="Google Shape;1364;p52"/>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65" name="Google Shape;1365;p52"/>
              <p:cNvSpPr/>
              <p:nvPr/>
            </p:nvSpPr>
            <p:spPr>
              <a:xfrm>
                <a:off x="2373606" y="37738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366" name="Google Shape;1366;p52"/>
            <p:cNvSpPr/>
            <p:nvPr/>
          </p:nvSpPr>
          <p:spPr>
            <a:xfrm>
              <a:off x="9616200" y="5077988"/>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7" name="Google Shape;1367;p52"/>
          <p:cNvGrpSpPr/>
          <p:nvPr/>
        </p:nvGrpSpPr>
        <p:grpSpPr>
          <a:xfrm>
            <a:off x="609606" y="4402300"/>
            <a:ext cx="2605800" cy="1411675"/>
            <a:chOff x="609606" y="3564100"/>
            <a:chExt cx="2605800" cy="1411675"/>
          </a:xfrm>
        </p:grpSpPr>
        <p:cxnSp>
          <p:nvCxnSpPr>
            <p:cNvPr id="1368" name="Google Shape;1368;p52"/>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369" name="Google Shape;1369;p52"/>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370" name="Google Shape;1370;p52"/>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371" name="Google Shape;1371;p52"/>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372" name="Google Shape;1372;p52"/>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373" name="Google Shape;1373;p52"/>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374" name="Google Shape;1374;p52"/>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375" name="Google Shape;1375;p52"/>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376" name="Google Shape;1376;p52"/>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377" name="Google Shape;1377;p52"/>
            <p:cNvSpPr/>
            <p:nvPr/>
          </p:nvSpPr>
          <p:spPr>
            <a:xfrm>
              <a:off x="1491606" y="38749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78" name="Google Shape;1378;p52"/>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79" name="Google Shape;1379;p52"/>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80" name="Google Shape;1380;p52"/>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81" name="Google Shape;1381;p52"/>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82" name="Google Shape;1382;p52"/>
            <p:cNvSpPr/>
            <p:nvPr/>
          </p:nvSpPr>
          <p:spPr>
            <a:xfrm>
              <a:off x="1561481" y="44956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83" name="Google Shape;1383;p52"/>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84" name="Google Shape;1384;p52"/>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385" name="Google Shape;1385;p52"/>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386" name="Google Shape;1386;p52"/>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87" name="Google Shape;1387;p52"/>
            <p:cNvCxnSpPr>
              <a:stCxn id="1388" idx="2"/>
              <a:endCxn id="1381"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388" name="Google Shape;1388;p52"/>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389" name="Google Shape;1389;p52"/>
            <p:cNvCxnSpPr>
              <a:stCxn id="1390" idx="1"/>
              <a:endCxn id="1382"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390" name="Google Shape;1390;p52"/>
            <p:cNvSpPr/>
            <p:nvPr/>
          </p:nvSpPr>
          <p:spPr>
            <a:xfrm>
              <a:off x="1940456" y="47435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391" name="Google Shape;1391;p52"/>
          <p:cNvGrpSpPr/>
          <p:nvPr/>
        </p:nvGrpSpPr>
        <p:grpSpPr>
          <a:xfrm>
            <a:off x="3215400" y="4326100"/>
            <a:ext cx="3733806" cy="1411675"/>
            <a:chOff x="3215400" y="4326100"/>
            <a:chExt cx="3733806" cy="1411675"/>
          </a:xfrm>
        </p:grpSpPr>
        <p:grpSp>
          <p:nvGrpSpPr>
            <p:cNvPr id="1392" name="Google Shape;1392;p52"/>
            <p:cNvGrpSpPr/>
            <p:nvPr/>
          </p:nvGrpSpPr>
          <p:grpSpPr>
            <a:xfrm>
              <a:off x="4343406" y="4326100"/>
              <a:ext cx="2605800" cy="1411675"/>
              <a:chOff x="609606" y="3564100"/>
              <a:chExt cx="2605800" cy="1411675"/>
            </a:xfrm>
          </p:grpSpPr>
          <p:cxnSp>
            <p:nvCxnSpPr>
              <p:cNvPr id="1393" name="Google Shape;1393;p52"/>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394" name="Google Shape;1394;p52"/>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395" name="Google Shape;1395;p52"/>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396" name="Google Shape;1396;p52"/>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397" name="Google Shape;1397;p52"/>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398" name="Google Shape;1398;p52"/>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399" name="Google Shape;1399;p52"/>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400" name="Google Shape;1400;p52"/>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401" name="Google Shape;1401;p52"/>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402" name="Google Shape;1402;p52"/>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03" name="Google Shape;1403;p52"/>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04" name="Google Shape;1404;p52"/>
              <p:cNvSpPr/>
              <p:nvPr/>
            </p:nvSpPr>
            <p:spPr>
              <a:xfrm>
                <a:off x="1936306" y="4057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05" name="Google Shape;1405;p52"/>
              <p:cNvSpPr/>
              <p:nvPr/>
            </p:nvSpPr>
            <p:spPr>
              <a:xfrm>
                <a:off x="1049781" y="3610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06" name="Google Shape;1406;p52"/>
              <p:cNvSpPr/>
              <p:nvPr/>
            </p:nvSpPr>
            <p:spPr>
              <a:xfrm>
                <a:off x="2373606" y="37738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07" name="Google Shape;1407;p52"/>
              <p:cNvSpPr/>
              <p:nvPr/>
            </p:nvSpPr>
            <p:spPr>
              <a:xfrm>
                <a:off x="1561481" y="4495650"/>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08" name="Google Shape;1408;p52"/>
              <p:cNvSpPr/>
              <p:nvPr/>
            </p:nvSpPr>
            <p:spPr>
              <a:xfrm>
                <a:off x="609606" y="366595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409" name="Google Shape;1409;p52"/>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410" name="Google Shape;1410;p52"/>
              <p:cNvSpPr/>
              <p:nvPr/>
            </p:nvSpPr>
            <p:spPr>
              <a:xfrm>
                <a:off x="1007581" y="419695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11" name="Google Shape;1411;p52"/>
              <p:cNvSpPr/>
              <p:nvPr/>
            </p:nvSpPr>
            <p:spPr>
              <a:xfrm>
                <a:off x="728581" y="442670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412" name="Google Shape;1412;p52"/>
              <p:cNvCxnSpPr>
                <a:stCxn id="1413" idx="2"/>
                <a:endCxn id="1406"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413" name="Google Shape;1413;p52"/>
              <p:cNvSpPr/>
              <p:nvPr/>
            </p:nvSpPr>
            <p:spPr>
              <a:xfrm>
                <a:off x="2983206" y="377382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414" name="Google Shape;1414;p52"/>
              <p:cNvCxnSpPr>
                <a:stCxn id="1415" idx="1"/>
                <a:endCxn id="1407"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415" name="Google Shape;1415;p52"/>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416" name="Google Shape;1416;p52"/>
            <p:cNvSpPr/>
            <p:nvPr/>
          </p:nvSpPr>
          <p:spPr>
            <a:xfrm>
              <a:off x="3215400" y="4925588"/>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7" name="Google Shape;1417;p52"/>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Ahmed</a:t>
            </a:r>
            <a:r>
              <a:rPr lang="en-US" sz="1700">
                <a:solidFill>
                  <a:srgbClr val="BFBFBF"/>
                </a:solidFill>
                <a:latin typeface="Helvetica Neue"/>
                <a:ea typeface="Helvetica Neue"/>
                <a:cs typeface="Helvetica Neue"/>
                <a:sym typeface="Helvetica Neue"/>
              </a:rPr>
              <a:t> et al. DLG KDD 2019</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7"/>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53"/>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RiWalk</a:t>
            </a:r>
            <a:endParaRPr/>
          </a:p>
        </p:txBody>
      </p:sp>
      <p:sp>
        <p:nvSpPr>
          <p:cNvPr id="1424" name="Google Shape;1424;p53"/>
          <p:cNvSpPr txBox="1"/>
          <p:nvPr>
            <p:ph idx="1" type="body"/>
          </p:nvPr>
        </p:nvSpPr>
        <p:spPr>
          <a:xfrm>
            <a:off x="609600" y="1367775"/>
            <a:ext cx="10047900" cy="14118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Extract subgraph around each node</a:t>
            </a:r>
            <a:endParaRPr/>
          </a:p>
          <a:p>
            <a:pPr indent="-406400" lvl="0" marL="457200" rtl="0" algn="l">
              <a:spcBef>
                <a:spcPts val="0"/>
              </a:spcBef>
              <a:spcAft>
                <a:spcPts val="0"/>
              </a:spcAft>
              <a:buSzPts val="2800"/>
              <a:buChar char="-"/>
            </a:pPr>
            <a:r>
              <a:rPr lang="en-US"/>
              <a:t>Relabel structural positions of nodes in each subgraph</a:t>
            </a:r>
            <a:endParaRPr/>
          </a:p>
          <a:p>
            <a:pPr indent="-406400" lvl="0" marL="457200" rtl="0" algn="l">
              <a:spcBef>
                <a:spcPts val="0"/>
              </a:spcBef>
              <a:spcAft>
                <a:spcPts val="0"/>
              </a:spcAft>
              <a:buSzPts val="2800"/>
              <a:buChar char="-"/>
            </a:pPr>
            <a:r>
              <a:rPr lang="en-US"/>
              <a:t>Perform random walks on subgraph, same embedding objective</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1425" name="Google Shape;1425;p5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426" name="Google Shape;1426;p53"/>
          <p:cNvGrpSpPr/>
          <p:nvPr/>
        </p:nvGrpSpPr>
        <p:grpSpPr>
          <a:xfrm>
            <a:off x="9402375" y="4134475"/>
            <a:ext cx="2324475" cy="1290288"/>
            <a:chOff x="9402375" y="4134475"/>
            <a:chExt cx="2324475" cy="1290288"/>
          </a:xfrm>
        </p:grpSpPr>
        <p:sp>
          <p:nvSpPr>
            <p:cNvPr id="1427" name="Google Shape;1427;p53"/>
            <p:cNvSpPr/>
            <p:nvPr/>
          </p:nvSpPr>
          <p:spPr>
            <a:xfrm>
              <a:off x="10972950" y="4134475"/>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428" name="Google Shape;1428;p53"/>
            <p:cNvGrpSpPr/>
            <p:nvPr/>
          </p:nvGrpSpPr>
          <p:grpSpPr>
            <a:xfrm>
              <a:off x="9680750" y="4606824"/>
              <a:ext cx="465050" cy="433076"/>
              <a:chOff x="4091625" y="4559674"/>
              <a:chExt cx="465050" cy="433076"/>
            </a:xfrm>
          </p:grpSpPr>
          <p:sp>
            <p:nvSpPr>
              <p:cNvPr id="1429" name="Google Shape;1429;p53"/>
              <p:cNvSpPr txBox="1"/>
              <p:nvPr/>
            </p:nvSpPr>
            <p:spPr>
              <a:xfrm>
                <a:off x="4109675" y="4592550"/>
                <a:ext cx="447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Helvetica Neue"/>
                  <a:ea typeface="Helvetica Neue"/>
                  <a:cs typeface="Helvetica Neue"/>
                  <a:sym typeface="Helvetica Neue"/>
                </a:endParaRPr>
              </a:p>
            </p:txBody>
          </p:sp>
          <p:pic>
            <p:nvPicPr>
              <p:cNvPr id="1430" name="Google Shape;1430;p53"/>
              <p:cNvPicPr preferRelativeResize="0"/>
              <p:nvPr/>
            </p:nvPicPr>
            <p:blipFill rotWithShape="1">
              <a:blip r:embed="rId3">
                <a:alphaModFix/>
              </a:blip>
              <a:srcRect b="19839" l="6874" r="5436" t="0"/>
              <a:stretch/>
            </p:blipFill>
            <p:spPr>
              <a:xfrm>
                <a:off x="4091625" y="4559674"/>
                <a:ext cx="447001" cy="408611"/>
              </a:xfrm>
              <a:prstGeom prst="rect">
                <a:avLst/>
              </a:prstGeom>
              <a:noFill/>
              <a:ln>
                <a:noFill/>
              </a:ln>
            </p:spPr>
          </p:pic>
        </p:grpSp>
        <p:sp>
          <p:nvSpPr>
            <p:cNvPr id="1431" name="Google Shape;1431;p53"/>
            <p:cNvSpPr/>
            <p:nvPr/>
          </p:nvSpPr>
          <p:spPr>
            <a:xfrm>
              <a:off x="11430150" y="4134475"/>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432" name="Google Shape;1432;p53"/>
            <p:cNvSpPr/>
            <p:nvPr/>
          </p:nvSpPr>
          <p:spPr>
            <a:xfrm>
              <a:off x="9402375" y="5059663"/>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3" name="Google Shape;1433;p53"/>
          <p:cNvGrpSpPr/>
          <p:nvPr/>
        </p:nvGrpSpPr>
        <p:grpSpPr>
          <a:xfrm>
            <a:off x="609606" y="4402300"/>
            <a:ext cx="2605800" cy="1411675"/>
            <a:chOff x="609606" y="3564100"/>
            <a:chExt cx="2605800" cy="1411675"/>
          </a:xfrm>
        </p:grpSpPr>
        <p:cxnSp>
          <p:nvCxnSpPr>
            <p:cNvPr id="1434" name="Google Shape;1434;p53"/>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435" name="Google Shape;1435;p53"/>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436" name="Google Shape;1436;p53"/>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437" name="Google Shape;1437;p53"/>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438" name="Google Shape;1438;p53"/>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439" name="Google Shape;1439;p53"/>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440" name="Google Shape;1440;p53"/>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441" name="Google Shape;1441;p53"/>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442" name="Google Shape;1442;p53"/>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443" name="Google Shape;1443;p53"/>
            <p:cNvSpPr/>
            <p:nvPr/>
          </p:nvSpPr>
          <p:spPr>
            <a:xfrm>
              <a:off x="1491606" y="38749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44" name="Google Shape;1444;p53"/>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45" name="Google Shape;1445;p53"/>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46" name="Google Shape;1446;p53"/>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47" name="Google Shape;1447;p53"/>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48" name="Google Shape;1448;p53"/>
            <p:cNvSpPr/>
            <p:nvPr/>
          </p:nvSpPr>
          <p:spPr>
            <a:xfrm>
              <a:off x="1561481" y="44956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49" name="Google Shape;1449;p53"/>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450" name="Google Shape;1450;p53"/>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451" name="Google Shape;1451;p53"/>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52" name="Google Shape;1452;p53"/>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453" name="Google Shape;1453;p53"/>
            <p:cNvCxnSpPr>
              <a:stCxn id="1454" idx="2"/>
              <a:endCxn id="1447"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454" name="Google Shape;1454;p53"/>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455" name="Google Shape;1455;p53"/>
            <p:cNvCxnSpPr>
              <a:stCxn id="1456" idx="1"/>
              <a:endCxn id="1448"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456" name="Google Shape;1456;p53"/>
            <p:cNvSpPr/>
            <p:nvPr/>
          </p:nvSpPr>
          <p:spPr>
            <a:xfrm>
              <a:off x="1940456" y="47435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457" name="Google Shape;1457;p53"/>
          <p:cNvGrpSpPr/>
          <p:nvPr/>
        </p:nvGrpSpPr>
        <p:grpSpPr>
          <a:xfrm>
            <a:off x="6448075" y="3839275"/>
            <a:ext cx="2787131" cy="2096700"/>
            <a:chOff x="6448075" y="3839275"/>
            <a:chExt cx="2787131" cy="2096700"/>
          </a:xfrm>
        </p:grpSpPr>
        <p:sp>
          <p:nvSpPr>
            <p:cNvPr id="1458" name="Google Shape;1458;p53"/>
            <p:cNvSpPr/>
            <p:nvPr/>
          </p:nvSpPr>
          <p:spPr>
            <a:xfrm>
              <a:off x="6448075" y="4925588"/>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9" name="Google Shape;1459;p53"/>
            <p:cNvGrpSpPr/>
            <p:nvPr/>
          </p:nvGrpSpPr>
          <p:grpSpPr>
            <a:xfrm>
              <a:off x="7738981" y="3839275"/>
              <a:ext cx="995225" cy="1048225"/>
              <a:chOff x="728581" y="3610675"/>
              <a:chExt cx="995225" cy="1048225"/>
            </a:xfrm>
          </p:grpSpPr>
          <p:cxnSp>
            <p:nvCxnSpPr>
              <p:cNvPr id="1460" name="Google Shape;1460;p53"/>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461" name="Google Shape;1461;p53"/>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462" name="Google Shape;1462;p53"/>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sp>
            <p:nvSpPr>
              <p:cNvPr id="1463" name="Google Shape;1463;p53"/>
              <p:cNvSpPr/>
              <p:nvPr/>
            </p:nvSpPr>
            <p:spPr>
              <a:xfrm>
                <a:off x="1491606" y="38749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64" name="Google Shape;1464;p53"/>
              <p:cNvSpPr/>
              <p:nvPr/>
            </p:nvSpPr>
            <p:spPr>
              <a:xfrm>
                <a:off x="1049781" y="3610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cxnSp>
            <p:nvCxnSpPr>
              <p:cNvPr id="1465" name="Google Shape;1465;p53"/>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466" name="Google Shape;1466;p53"/>
              <p:cNvSpPr/>
              <p:nvPr/>
            </p:nvSpPr>
            <p:spPr>
              <a:xfrm>
                <a:off x="1007581" y="419695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67" name="Google Shape;1467;p53"/>
              <p:cNvSpPr/>
              <p:nvPr/>
            </p:nvSpPr>
            <p:spPr>
              <a:xfrm>
                <a:off x="728581" y="442670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468" name="Google Shape;1468;p53"/>
            <p:cNvGrpSpPr/>
            <p:nvPr/>
          </p:nvGrpSpPr>
          <p:grpSpPr>
            <a:xfrm>
              <a:off x="7679181" y="5392900"/>
              <a:ext cx="1556025" cy="543075"/>
              <a:chOff x="1049781" y="3564100"/>
              <a:chExt cx="1556025" cy="543075"/>
            </a:xfrm>
          </p:grpSpPr>
          <p:cxnSp>
            <p:nvCxnSpPr>
              <p:cNvPr id="1469" name="Google Shape;1469;p53"/>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470" name="Google Shape;1470;p53"/>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471" name="Google Shape;1471;p53"/>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472" name="Google Shape;1472;p53"/>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sp>
            <p:nvSpPr>
              <p:cNvPr id="1473" name="Google Shape;1473;p53"/>
              <p:cNvSpPr/>
              <p:nvPr/>
            </p:nvSpPr>
            <p:spPr>
              <a:xfrm>
                <a:off x="1491606" y="38749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74" name="Google Shape;1474;p53"/>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75" name="Google Shape;1475;p53"/>
              <p:cNvSpPr/>
              <p:nvPr/>
            </p:nvSpPr>
            <p:spPr>
              <a:xfrm>
                <a:off x="1049781" y="3610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76" name="Google Shape;1476;p53"/>
              <p:cNvSpPr/>
              <p:nvPr/>
            </p:nvSpPr>
            <p:spPr>
              <a:xfrm>
                <a:off x="2373606" y="3773825"/>
                <a:ext cx="232200" cy="232200"/>
              </a:xfrm>
              <a:prstGeom prst="ellipse">
                <a:avLst/>
              </a:prstGeom>
              <a:solidFill>
                <a:srgbClr val="3C78D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grpSp>
        <p:nvGrpSpPr>
          <p:cNvPr id="1477" name="Google Shape;1477;p53"/>
          <p:cNvGrpSpPr/>
          <p:nvPr/>
        </p:nvGrpSpPr>
        <p:grpSpPr>
          <a:xfrm>
            <a:off x="513575" y="3991675"/>
            <a:ext cx="5673631" cy="2096700"/>
            <a:chOff x="513575" y="3991675"/>
            <a:chExt cx="5673631" cy="2096700"/>
          </a:xfrm>
        </p:grpSpPr>
        <p:sp>
          <p:nvSpPr>
            <p:cNvPr id="1478" name="Google Shape;1478;p53"/>
            <p:cNvSpPr/>
            <p:nvPr/>
          </p:nvSpPr>
          <p:spPr>
            <a:xfrm>
              <a:off x="3215400" y="4925588"/>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9" name="Google Shape;1479;p53"/>
            <p:cNvGrpSpPr/>
            <p:nvPr/>
          </p:nvGrpSpPr>
          <p:grpSpPr>
            <a:xfrm>
              <a:off x="4690981" y="3991675"/>
              <a:ext cx="995225" cy="1048225"/>
              <a:chOff x="728581" y="3610675"/>
              <a:chExt cx="995225" cy="1048225"/>
            </a:xfrm>
          </p:grpSpPr>
          <p:cxnSp>
            <p:nvCxnSpPr>
              <p:cNvPr id="1480" name="Google Shape;1480;p53"/>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481" name="Google Shape;1481;p53"/>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482" name="Google Shape;1482;p53"/>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sp>
            <p:nvSpPr>
              <p:cNvPr id="1483" name="Google Shape;1483;p53"/>
              <p:cNvSpPr/>
              <p:nvPr/>
            </p:nvSpPr>
            <p:spPr>
              <a:xfrm>
                <a:off x="1491606" y="38749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84" name="Google Shape;1484;p53"/>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cxnSp>
            <p:nvCxnSpPr>
              <p:cNvPr id="1485" name="Google Shape;1485;p53"/>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486" name="Google Shape;1486;p53"/>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87" name="Google Shape;1487;p53"/>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488" name="Google Shape;1488;p53"/>
            <p:cNvGrpSpPr/>
            <p:nvPr/>
          </p:nvGrpSpPr>
          <p:grpSpPr>
            <a:xfrm>
              <a:off x="4631181" y="5545300"/>
              <a:ext cx="1556025" cy="543075"/>
              <a:chOff x="1049781" y="3564100"/>
              <a:chExt cx="1556025" cy="543075"/>
            </a:xfrm>
          </p:grpSpPr>
          <p:cxnSp>
            <p:nvCxnSpPr>
              <p:cNvPr id="1489" name="Google Shape;1489;p53"/>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490" name="Google Shape;1490;p53"/>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491" name="Google Shape;1491;p53"/>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492" name="Google Shape;1492;p53"/>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sp>
            <p:nvSpPr>
              <p:cNvPr id="1493" name="Google Shape;1493;p53"/>
              <p:cNvSpPr/>
              <p:nvPr/>
            </p:nvSpPr>
            <p:spPr>
              <a:xfrm>
                <a:off x="1491606" y="3874975"/>
                <a:ext cx="232200" cy="232200"/>
              </a:xfrm>
              <a:prstGeom prst="ellipse">
                <a:avLst/>
              </a:prstGeom>
              <a:solidFill>
                <a:srgbClr val="7F7F7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494" name="Google Shape;1494;p53"/>
              <p:cNvSpPr/>
              <p:nvPr/>
            </p:nvSpPr>
            <p:spPr>
              <a:xfrm>
                <a:off x="1864256" y="3564100"/>
                <a:ext cx="232200" cy="232200"/>
              </a:xfrm>
              <a:prstGeom prst="ellipse">
                <a:avLst/>
              </a:prstGeom>
              <a:solidFill>
                <a:srgbClr val="7F7F7F"/>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95" name="Google Shape;1495;p53"/>
              <p:cNvSpPr/>
              <p:nvPr/>
            </p:nvSpPr>
            <p:spPr>
              <a:xfrm>
                <a:off x="1049781" y="3610675"/>
                <a:ext cx="232200" cy="232200"/>
              </a:xfrm>
              <a:prstGeom prst="ellipse">
                <a:avLst/>
              </a:prstGeom>
              <a:solidFill>
                <a:srgbClr val="7F7F7F"/>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496" name="Google Shape;1496;p53"/>
              <p:cNvSpPr/>
              <p:nvPr/>
            </p:nvSpPr>
            <p:spPr>
              <a:xfrm>
                <a:off x="2373606" y="3773825"/>
                <a:ext cx="232200" cy="232200"/>
              </a:xfrm>
              <a:prstGeom prst="ellipse">
                <a:avLst/>
              </a:prstGeom>
              <a:solidFill>
                <a:srgbClr val="7F7F7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497" name="Google Shape;1497;p53"/>
            <p:cNvSpPr/>
            <p:nvPr/>
          </p:nvSpPr>
          <p:spPr>
            <a:xfrm rot="-3933363">
              <a:off x="486268" y="4518696"/>
              <a:ext cx="1529714" cy="924899"/>
            </a:xfrm>
            <a:prstGeom prst="ellipse">
              <a:avLst/>
            </a:prstGeom>
            <a:noFill/>
            <a:ln cap="flat" cmpd="sng" w="28575">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3"/>
            <p:cNvSpPr/>
            <p:nvPr/>
          </p:nvSpPr>
          <p:spPr>
            <a:xfrm rot="532351">
              <a:off x="939546" y="4219605"/>
              <a:ext cx="1758340" cy="758432"/>
            </a:xfrm>
            <a:prstGeom prst="ellipse">
              <a:avLst/>
            </a:prstGeom>
            <a:noFill/>
            <a:ln cap="flat" cmpd="sng" w="28575">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9" name="Google Shape;1499;p53"/>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Xuewei et al.</a:t>
            </a:r>
            <a:r>
              <a:rPr lang="en-US" sz="1700">
                <a:solidFill>
                  <a:srgbClr val="BFBFBF"/>
                </a:solidFill>
                <a:latin typeface="Helvetica Neue"/>
                <a:ea typeface="Helvetica Neue"/>
                <a:cs typeface="Helvetica Neue"/>
                <a:sym typeface="Helvetica Neue"/>
              </a:rPr>
              <a:t>. ICDM 2019</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3"/>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5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DRNE</a:t>
            </a:r>
            <a:endParaRPr/>
          </a:p>
        </p:txBody>
      </p:sp>
      <p:sp>
        <p:nvSpPr>
          <p:cNvPr id="1506" name="Google Shape;1506;p54"/>
          <p:cNvSpPr txBox="1"/>
          <p:nvPr>
            <p:ph idx="1" type="body"/>
          </p:nvPr>
        </p:nvSpPr>
        <p:spPr>
          <a:xfrm>
            <a:off x="270825" y="1367775"/>
            <a:ext cx="11937600" cy="17091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Sort neighborhoods by degree</a:t>
            </a:r>
            <a:endParaRPr/>
          </a:p>
          <a:p>
            <a:pPr indent="0" lvl="0" marL="0" rtl="0" algn="l">
              <a:spcBef>
                <a:spcPts val="560"/>
              </a:spcBef>
              <a:spcAft>
                <a:spcPts val="0"/>
              </a:spcAft>
              <a:buNone/>
            </a:pPr>
            <a:r>
              <a:rPr lang="en-US"/>
              <a:t>Aggregate neighbors’ embeddings using LSTM</a:t>
            </a:r>
            <a:endParaRPr/>
          </a:p>
          <a:p>
            <a:pPr indent="-406400" lvl="0" marL="457200" rtl="0" algn="l">
              <a:spcBef>
                <a:spcPts val="560"/>
              </a:spcBef>
              <a:spcAft>
                <a:spcPts val="0"/>
              </a:spcAft>
              <a:buSzPts val="2800"/>
              <a:buChar char="-"/>
            </a:pPr>
            <a:r>
              <a:rPr lang="en-US"/>
              <a:t>Additional regularization so that embedding approximates node degree</a:t>
            </a:r>
            <a:endParaRPr/>
          </a:p>
          <a:p>
            <a:pPr indent="-406400" lvl="0" marL="457200" rtl="0" algn="l">
              <a:spcBef>
                <a:spcPts val="0"/>
              </a:spcBef>
              <a:spcAft>
                <a:spcPts val="0"/>
              </a:spcAft>
              <a:buSzPts val="2800"/>
              <a:buChar char="-"/>
            </a:pPr>
            <a:r>
              <a:rPr lang="en-US"/>
              <a:t>Claims to have some power to model regular equivalence </a:t>
            </a:r>
            <a:endParaRPr/>
          </a:p>
        </p:txBody>
      </p:sp>
      <p:sp>
        <p:nvSpPr>
          <p:cNvPr id="1507" name="Google Shape;1507;p5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508" name="Google Shape;1508;p54"/>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Tu</a:t>
            </a:r>
            <a:r>
              <a:rPr lang="en-US" sz="1700">
                <a:solidFill>
                  <a:srgbClr val="BFBFBF"/>
                </a:solidFill>
                <a:latin typeface="Helvetica Neue"/>
                <a:ea typeface="Helvetica Neue"/>
                <a:cs typeface="Helvetica Neue"/>
                <a:sym typeface="Helvetica Neue"/>
              </a:rPr>
              <a:t> et al.. KDD 2018</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grpSp>
        <p:nvGrpSpPr>
          <p:cNvPr id="1509" name="Google Shape;1509;p54"/>
          <p:cNvGrpSpPr/>
          <p:nvPr/>
        </p:nvGrpSpPr>
        <p:grpSpPr>
          <a:xfrm>
            <a:off x="685806" y="4021300"/>
            <a:ext cx="2605800" cy="1411675"/>
            <a:chOff x="609606" y="3564100"/>
            <a:chExt cx="2605800" cy="1411675"/>
          </a:xfrm>
        </p:grpSpPr>
        <p:cxnSp>
          <p:nvCxnSpPr>
            <p:cNvPr id="1510" name="Google Shape;1510;p54"/>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511" name="Google Shape;1511;p54"/>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512" name="Google Shape;1512;p54"/>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513" name="Google Shape;1513;p54"/>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514" name="Google Shape;1514;p54"/>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515" name="Google Shape;1515;p54"/>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516" name="Google Shape;1516;p54"/>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517" name="Google Shape;1517;p54"/>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518" name="Google Shape;1518;p54"/>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519" name="Google Shape;1519;p54"/>
            <p:cNvSpPr/>
            <p:nvPr/>
          </p:nvSpPr>
          <p:spPr>
            <a:xfrm>
              <a:off x="1491606" y="38749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20" name="Google Shape;1520;p54"/>
            <p:cNvSpPr/>
            <p:nvPr/>
          </p:nvSpPr>
          <p:spPr>
            <a:xfrm>
              <a:off x="1864256" y="356410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21" name="Google Shape;1521;p54"/>
            <p:cNvSpPr/>
            <p:nvPr/>
          </p:nvSpPr>
          <p:spPr>
            <a:xfrm>
              <a:off x="1936306" y="4057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22" name="Google Shape;1522;p54"/>
            <p:cNvSpPr/>
            <p:nvPr/>
          </p:nvSpPr>
          <p:spPr>
            <a:xfrm>
              <a:off x="1049781" y="36106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23" name="Google Shape;1523;p54"/>
            <p:cNvSpPr/>
            <p:nvPr/>
          </p:nvSpPr>
          <p:spPr>
            <a:xfrm>
              <a:off x="2373606" y="37738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24" name="Google Shape;1524;p54"/>
            <p:cNvSpPr/>
            <p:nvPr/>
          </p:nvSpPr>
          <p:spPr>
            <a:xfrm>
              <a:off x="1561481" y="4495650"/>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25" name="Google Shape;1525;p54"/>
            <p:cNvSpPr/>
            <p:nvPr/>
          </p:nvSpPr>
          <p:spPr>
            <a:xfrm>
              <a:off x="609606" y="366595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26" name="Google Shape;1526;p54"/>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527" name="Google Shape;1527;p54"/>
            <p:cNvSpPr/>
            <p:nvPr/>
          </p:nvSpPr>
          <p:spPr>
            <a:xfrm>
              <a:off x="1007581" y="4196950"/>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28" name="Google Shape;1528;p54"/>
            <p:cNvSpPr/>
            <p:nvPr/>
          </p:nvSpPr>
          <p:spPr>
            <a:xfrm>
              <a:off x="728581" y="4426700"/>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29" name="Google Shape;1529;p54"/>
            <p:cNvCxnSpPr>
              <a:stCxn id="1530" idx="2"/>
              <a:endCxn id="1523"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530" name="Google Shape;1530;p54"/>
            <p:cNvSpPr/>
            <p:nvPr/>
          </p:nvSpPr>
          <p:spPr>
            <a:xfrm>
              <a:off x="2983206" y="377382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31" name="Google Shape;1531;p54"/>
            <p:cNvCxnSpPr>
              <a:stCxn id="1532" idx="1"/>
              <a:endCxn id="1524"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532" name="Google Shape;1532;p54"/>
            <p:cNvSpPr/>
            <p:nvPr/>
          </p:nvSpPr>
          <p:spPr>
            <a:xfrm>
              <a:off x="1940456" y="4743575"/>
              <a:ext cx="232200" cy="232200"/>
            </a:xfrm>
            <a:prstGeom prst="ellipse">
              <a:avLst/>
            </a:prstGeom>
            <a:solidFill>
              <a:srgbClr val="538CD5"/>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533" name="Google Shape;1533;p54"/>
          <p:cNvGrpSpPr/>
          <p:nvPr/>
        </p:nvGrpSpPr>
        <p:grpSpPr>
          <a:xfrm>
            <a:off x="962403" y="3688204"/>
            <a:ext cx="4266597" cy="1059300"/>
            <a:chOff x="962403" y="3688204"/>
            <a:chExt cx="4266597" cy="1059300"/>
          </a:xfrm>
        </p:grpSpPr>
        <p:sp>
          <p:nvSpPr>
            <p:cNvPr id="1534" name="Google Shape;1534;p54"/>
            <p:cNvSpPr/>
            <p:nvPr/>
          </p:nvSpPr>
          <p:spPr>
            <a:xfrm rot="614986">
              <a:off x="1015721" y="3838625"/>
              <a:ext cx="1758463" cy="758457"/>
            </a:xfrm>
            <a:prstGeom prst="ellipse">
              <a:avLst/>
            </a:prstGeom>
            <a:noFill/>
            <a:ln cap="flat" cmpd="sng" w="28575">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54"/>
            <p:cNvSpPr/>
            <p:nvPr/>
          </p:nvSpPr>
          <p:spPr>
            <a:xfrm>
              <a:off x="4996800" y="4179775"/>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36" name="Google Shape;1536;p54"/>
            <p:cNvSpPr/>
            <p:nvPr/>
          </p:nvSpPr>
          <p:spPr>
            <a:xfrm>
              <a:off x="4631181" y="42202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37" name="Google Shape;1537;p54"/>
            <p:cNvSpPr/>
            <p:nvPr/>
          </p:nvSpPr>
          <p:spPr>
            <a:xfrm>
              <a:off x="4278606" y="4231025"/>
              <a:ext cx="232200" cy="232200"/>
            </a:xfrm>
            <a:prstGeom prst="ellipse">
              <a:avLst/>
            </a:prstGeom>
            <a:solidFill>
              <a:srgbClr val="674EA7"/>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538" name="Google Shape;1538;p54"/>
          <p:cNvGrpSpPr/>
          <p:nvPr/>
        </p:nvGrpSpPr>
        <p:grpSpPr>
          <a:xfrm>
            <a:off x="7086750" y="3888823"/>
            <a:ext cx="2963700" cy="925200"/>
            <a:chOff x="7086750" y="3888823"/>
            <a:chExt cx="2963700" cy="925200"/>
          </a:xfrm>
        </p:grpSpPr>
        <p:sp>
          <p:nvSpPr>
            <p:cNvPr id="1539" name="Google Shape;1539;p54"/>
            <p:cNvSpPr/>
            <p:nvPr/>
          </p:nvSpPr>
          <p:spPr>
            <a:xfrm>
              <a:off x="7086750" y="3888823"/>
              <a:ext cx="296700" cy="925200"/>
            </a:xfrm>
            <a:prstGeom prst="rect">
              <a:avLst/>
            </a:prstGeom>
            <a:solidFill>
              <a:schemeClr val="accent4"/>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540" name="Google Shape;1540;p54"/>
            <p:cNvSpPr/>
            <p:nvPr/>
          </p:nvSpPr>
          <p:spPr>
            <a:xfrm>
              <a:off x="7620150" y="3888823"/>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541" name="Google Shape;1541;p54"/>
            <p:cNvSpPr/>
            <p:nvPr/>
          </p:nvSpPr>
          <p:spPr>
            <a:xfrm>
              <a:off x="8153550" y="3888823"/>
              <a:ext cx="296700" cy="925200"/>
            </a:xfrm>
            <a:prstGeom prst="rect">
              <a:avLst/>
            </a:prstGeom>
            <a:solidFill>
              <a:schemeClr val="accent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542" name="Google Shape;1542;p54"/>
            <p:cNvSpPr/>
            <p:nvPr/>
          </p:nvSpPr>
          <p:spPr>
            <a:xfrm>
              <a:off x="9753750" y="3888823"/>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543" name="Google Shape;1543;p54"/>
            <p:cNvSpPr/>
            <p:nvPr/>
          </p:nvSpPr>
          <p:spPr>
            <a:xfrm>
              <a:off x="8549400" y="4163588"/>
              <a:ext cx="1021800" cy="3651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LSTM</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5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GraphWave</a:t>
            </a:r>
            <a:endParaRPr/>
          </a:p>
        </p:txBody>
      </p:sp>
      <p:sp>
        <p:nvSpPr>
          <p:cNvPr id="1550" name="Google Shape;1550;p55"/>
          <p:cNvSpPr txBox="1"/>
          <p:nvPr>
            <p:ph idx="1" type="body"/>
          </p:nvPr>
        </p:nvSpPr>
        <p:spPr>
          <a:xfrm>
            <a:off x="609600" y="1367767"/>
            <a:ext cx="10972800" cy="11430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SzPts val="2800"/>
              <a:buChar char="-"/>
            </a:pPr>
            <a:r>
              <a:rPr lang="en-US"/>
              <a:t>Perform heat diffusion on graph</a:t>
            </a:r>
            <a:endParaRPr/>
          </a:p>
          <a:p>
            <a:pPr indent="-406400" lvl="0" marL="457200" rtl="0" algn="l">
              <a:spcBef>
                <a:spcPts val="0"/>
              </a:spcBef>
              <a:spcAft>
                <a:spcPts val="0"/>
              </a:spcAft>
              <a:buSzPts val="2800"/>
              <a:buChar char="-"/>
            </a:pPr>
            <a:r>
              <a:rPr lang="en-US"/>
              <a:t>Node features = shape of heat distribution sent to other nodes</a:t>
            </a:r>
            <a:endParaRPr/>
          </a:p>
        </p:txBody>
      </p:sp>
      <p:sp>
        <p:nvSpPr>
          <p:cNvPr id="1551" name="Google Shape;1551;p5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1552" name="Google Shape;1552;p55"/>
          <p:cNvGrpSpPr/>
          <p:nvPr/>
        </p:nvGrpSpPr>
        <p:grpSpPr>
          <a:xfrm>
            <a:off x="609606" y="4783300"/>
            <a:ext cx="2605800" cy="1411675"/>
            <a:chOff x="609606" y="3564100"/>
            <a:chExt cx="2605800" cy="1411675"/>
          </a:xfrm>
        </p:grpSpPr>
        <p:cxnSp>
          <p:nvCxnSpPr>
            <p:cNvPr id="1553" name="Google Shape;1553;p55"/>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554" name="Google Shape;1554;p55"/>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555" name="Google Shape;1555;p55"/>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556" name="Google Shape;1556;p55"/>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557" name="Google Shape;1557;p55"/>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558" name="Google Shape;1558;p55"/>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559" name="Google Shape;1559;p55"/>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560" name="Google Shape;1560;p55"/>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561" name="Google Shape;1561;p55"/>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562" name="Google Shape;1562;p55"/>
            <p:cNvSpPr/>
            <p:nvPr/>
          </p:nvSpPr>
          <p:spPr>
            <a:xfrm>
              <a:off x="1491606" y="387497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63" name="Google Shape;1563;p55"/>
            <p:cNvSpPr/>
            <p:nvPr/>
          </p:nvSpPr>
          <p:spPr>
            <a:xfrm>
              <a:off x="1864256" y="3564100"/>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64" name="Google Shape;1564;p55"/>
            <p:cNvSpPr/>
            <p:nvPr/>
          </p:nvSpPr>
          <p:spPr>
            <a:xfrm>
              <a:off x="1936306" y="4057675"/>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65" name="Google Shape;1565;p55"/>
            <p:cNvSpPr/>
            <p:nvPr/>
          </p:nvSpPr>
          <p:spPr>
            <a:xfrm>
              <a:off x="1049781" y="361067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66" name="Google Shape;1566;p55"/>
            <p:cNvSpPr/>
            <p:nvPr/>
          </p:nvSpPr>
          <p:spPr>
            <a:xfrm>
              <a:off x="23736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67" name="Google Shape;1567;p55"/>
            <p:cNvSpPr/>
            <p:nvPr/>
          </p:nvSpPr>
          <p:spPr>
            <a:xfrm>
              <a:off x="1561481" y="4495650"/>
              <a:ext cx="232200" cy="232200"/>
            </a:xfrm>
            <a:prstGeom prst="ellipse">
              <a:avLst/>
            </a:prstGeom>
            <a:solidFill>
              <a:srgbClr val="B45F0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68" name="Google Shape;1568;p55"/>
            <p:cNvSpPr/>
            <p:nvPr/>
          </p:nvSpPr>
          <p:spPr>
            <a:xfrm>
              <a:off x="609606" y="3665950"/>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69" name="Google Shape;1569;p55"/>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570" name="Google Shape;1570;p55"/>
            <p:cNvSpPr/>
            <p:nvPr/>
          </p:nvSpPr>
          <p:spPr>
            <a:xfrm>
              <a:off x="1007581" y="4196950"/>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71" name="Google Shape;1571;p55"/>
            <p:cNvSpPr/>
            <p:nvPr/>
          </p:nvSpPr>
          <p:spPr>
            <a:xfrm>
              <a:off x="728581" y="4426700"/>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72" name="Google Shape;1572;p55"/>
            <p:cNvCxnSpPr>
              <a:stCxn id="1573" idx="2"/>
              <a:endCxn id="1566"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573" name="Google Shape;1573;p55"/>
            <p:cNvSpPr/>
            <p:nvPr/>
          </p:nvSpPr>
          <p:spPr>
            <a:xfrm>
              <a:off x="29832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74" name="Google Shape;1574;p55"/>
            <p:cNvCxnSpPr>
              <a:stCxn id="1575" idx="1"/>
              <a:endCxn id="1567"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575" name="Google Shape;1575;p55"/>
            <p:cNvSpPr/>
            <p:nvPr/>
          </p:nvSpPr>
          <p:spPr>
            <a:xfrm>
              <a:off x="1940456" y="47435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576" name="Google Shape;1576;p55"/>
          <p:cNvGrpSpPr/>
          <p:nvPr/>
        </p:nvGrpSpPr>
        <p:grpSpPr>
          <a:xfrm>
            <a:off x="609606" y="2878300"/>
            <a:ext cx="2605800" cy="1411675"/>
            <a:chOff x="609606" y="3564100"/>
            <a:chExt cx="2605800" cy="1411675"/>
          </a:xfrm>
        </p:grpSpPr>
        <p:cxnSp>
          <p:nvCxnSpPr>
            <p:cNvPr id="1577" name="Google Shape;1577;p55"/>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578" name="Google Shape;1578;p55"/>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579" name="Google Shape;1579;p55"/>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580" name="Google Shape;1580;p55"/>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581" name="Google Shape;1581;p55"/>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582" name="Google Shape;1582;p55"/>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583" name="Google Shape;1583;p55"/>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584" name="Google Shape;1584;p55"/>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585" name="Google Shape;1585;p55"/>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586" name="Google Shape;1586;p55"/>
            <p:cNvSpPr/>
            <p:nvPr/>
          </p:nvSpPr>
          <p:spPr>
            <a:xfrm>
              <a:off x="1491606" y="38749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87" name="Google Shape;1587;p55"/>
            <p:cNvSpPr/>
            <p:nvPr/>
          </p:nvSpPr>
          <p:spPr>
            <a:xfrm>
              <a:off x="1864256" y="356410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88" name="Google Shape;1588;p55"/>
            <p:cNvSpPr/>
            <p:nvPr/>
          </p:nvSpPr>
          <p:spPr>
            <a:xfrm>
              <a:off x="1936306" y="4057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89" name="Google Shape;1589;p55"/>
            <p:cNvSpPr/>
            <p:nvPr/>
          </p:nvSpPr>
          <p:spPr>
            <a:xfrm>
              <a:off x="1049781" y="3610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90" name="Google Shape;1590;p55"/>
            <p:cNvSpPr/>
            <p:nvPr/>
          </p:nvSpPr>
          <p:spPr>
            <a:xfrm>
              <a:off x="2373606" y="3773825"/>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91" name="Google Shape;1591;p55"/>
            <p:cNvSpPr/>
            <p:nvPr/>
          </p:nvSpPr>
          <p:spPr>
            <a:xfrm>
              <a:off x="1561481" y="4495650"/>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592" name="Google Shape;1592;p55"/>
            <p:cNvSpPr/>
            <p:nvPr/>
          </p:nvSpPr>
          <p:spPr>
            <a:xfrm>
              <a:off x="609606" y="3665950"/>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93" name="Google Shape;1593;p55"/>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594" name="Google Shape;1594;p55"/>
            <p:cNvSpPr/>
            <p:nvPr/>
          </p:nvSpPr>
          <p:spPr>
            <a:xfrm>
              <a:off x="1007581" y="419695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595" name="Google Shape;1595;p55"/>
            <p:cNvSpPr/>
            <p:nvPr/>
          </p:nvSpPr>
          <p:spPr>
            <a:xfrm>
              <a:off x="728581" y="4426700"/>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96" name="Google Shape;1596;p55"/>
            <p:cNvCxnSpPr>
              <a:stCxn id="1597" idx="2"/>
              <a:endCxn id="1590"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597" name="Google Shape;1597;p55"/>
            <p:cNvSpPr/>
            <p:nvPr/>
          </p:nvSpPr>
          <p:spPr>
            <a:xfrm>
              <a:off x="29832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598" name="Google Shape;1598;p55"/>
            <p:cNvCxnSpPr>
              <a:stCxn id="1599" idx="1"/>
              <a:endCxn id="1591"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599" name="Google Shape;1599;p55"/>
            <p:cNvSpPr/>
            <p:nvPr/>
          </p:nvSpPr>
          <p:spPr>
            <a:xfrm>
              <a:off x="1940456" y="474357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1600" name="Google Shape;1600;p55"/>
          <p:cNvGrpSpPr/>
          <p:nvPr/>
        </p:nvGrpSpPr>
        <p:grpSpPr>
          <a:xfrm>
            <a:off x="3560621" y="3410345"/>
            <a:ext cx="2024254" cy="565630"/>
            <a:chOff x="3560621" y="3410345"/>
            <a:chExt cx="2024254" cy="565630"/>
          </a:xfrm>
        </p:grpSpPr>
        <p:sp>
          <p:nvSpPr>
            <p:cNvPr id="1601" name="Google Shape;1601;p55"/>
            <p:cNvSpPr/>
            <p:nvPr/>
          </p:nvSpPr>
          <p:spPr>
            <a:xfrm>
              <a:off x="5338275" y="3747225"/>
              <a:ext cx="85200" cy="2286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602" name="Google Shape;1602;p55"/>
            <p:cNvSpPr/>
            <p:nvPr/>
          </p:nvSpPr>
          <p:spPr>
            <a:xfrm flipH="1">
              <a:off x="5423475" y="3410350"/>
              <a:ext cx="85200" cy="565500"/>
            </a:xfrm>
            <a:prstGeom prst="rect">
              <a:avLst/>
            </a:prstGeom>
            <a:solidFill>
              <a:srgbClr val="F6B26B"/>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603" name="Google Shape;1603;p55"/>
            <p:cNvGrpSpPr/>
            <p:nvPr/>
          </p:nvGrpSpPr>
          <p:grpSpPr>
            <a:xfrm>
              <a:off x="3560621" y="3410345"/>
              <a:ext cx="2024254" cy="565630"/>
              <a:chOff x="3560621" y="3410345"/>
              <a:chExt cx="2024254" cy="565630"/>
            </a:xfrm>
          </p:grpSpPr>
          <p:sp>
            <p:nvSpPr>
              <p:cNvPr id="1604" name="Google Shape;1604;p55"/>
              <p:cNvSpPr/>
              <p:nvPr/>
            </p:nvSpPr>
            <p:spPr>
              <a:xfrm flipH="1">
                <a:off x="5499675" y="3564375"/>
                <a:ext cx="85200" cy="411600"/>
              </a:xfrm>
              <a:prstGeom prst="rect">
                <a:avLst/>
              </a:prstGeom>
              <a:solidFill>
                <a:srgbClr val="E6913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605" name="Google Shape;1605;p55"/>
              <p:cNvSpPr/>
              <p:nvPr/>
            </p:nvSpPr>
            <p:spPr>
              <a:xfrm>
                <a:off x="3560621" y="3410345"/>
                <a:ext cx="1077600" cy="5655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06" name="Google Shape;1606;p55"/>
          <p:cNvGrpSpPr/>
          <p:nvPr/>
        </p:nvGrpSpPr>
        <p:grpSpPr>
          <a:xfrm>
            <a:off x="3560621" y="5543945"/>
            <a:ext cx="2015254" cy="718005"/>
            <a:chOff x="3560621" y="5543945"/>
            <a:chExt cx="2015254" cy="718005"/>
          </a:xfrm>
        </p:grpSpPr>
        <p:sp>
          <p:nvSpPr>
            <p:cNvPr id="1607" name="Google Shape;1607;p55"/>
            <p:cNvSpPr/>
            <p:nvPr/>
          </p:nvSpPr>
          <p:spPr>
            <a:xfrm>
              <a:off x="5490675" y="6070850"/>
              <a:ext cx="85200" cy="191100"/>
            </a:xfrm>
            <a:prstGeom prst="rect">
              <a:avLst/>
            </a:prstGeom>
            <a:solidFill>
              <a:srgbClr val="B45F0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608" name="Google Shape;1608;p55"/>
            <p:cNvSpPr/>
            <p:nvPr/>
          </p:nvSpPr>
          <p:spPr>
            <a:xfrm>
              <a:off x="5405475" y="5896725"/>
              <a:ext cx="85200" cy="365100"/>
            </a:xfrm>
            <a:prstGeom prst="rect">
              <a:avLst/>
            </a:prstGeom>
            <a:solidFill>
              <a:srgbClr val="F6B26B"/>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nvGrpSpPr>
            <p:cNvPr id="1609" name="Google Shape;1609;p55"/>
            <p:cNvGrpSpPr/>
            <p:nvPr/>
          </p:nvGrpSpPr>
          <p:grpSpPr>
            <a:xfrm>
              <a:off x="3560621" y="5543945"/>
              <a:ext cx="1862854" cy="717880"/>
              <a:chOff x="3560621" y="5543945"/>
              <a:chExt cx="1862854" cy="717880"/>
            </a:xfrm>
          </p:grpSpPr>
          <p:sp>
            <p:nvSpPr>
              <p:cNvPr id="1610" name="Google Shape;1610;p55"/>
              <p:cNvSpPr/>
              <p:nvPr/>
            </p:nvSpPr>
            <p:spPr>
              <a:xfrm>
                <a:off x="5338275" y="5618025"/>
                <a:ext cx="85200" cy="6438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611" name="Google Shape;1611;p55"/>
              <p:cNvSpPr/>
              <p:nvPr/>
            </p:nvSpPr>
            <p:spPr>
              <a:xfrm>
                <a:off x="3560621" y="5543945"/>
                <a:ext cx="1077600" cy="5655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12" name="Google Shape;1612;p55"/>
          <p:cNvGrpSpPr/>
          <p:nvPr/>
        </p:nvGrpSpPr>
        <p:grpSpPr>
          <a:xfrm>
            <a:off x="5770421" y="3050623"/>
            <a:ext cx="1613029" cy="925222"/>
            <a:chOff x="5770421" y="3050623"/>
            <a:chExt cx="1613029" cy="925222"/>
          </a:xfrm>
        </p:grpSpPr>
        <p:sp>
          <p:nvSpPr>
            <p:cNvPr id="1613" name="Google Shape;1613;p55"/>
            <p:cNvSpPr/>
            <p:nvPr/>
          </p:nvSpPr>
          <p:spPr>
            <a:xfrm>
              <a:off x="7086750" y="3050623"/>
              <a:ext cx="2967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614" name="Google Shape;1614;p55"/>
            <p:cNvSpPr/>
            <p:nvPr/>
          </p:nvSpPr>
          <p:spPr>
            <a:xfrm>
              <a:off x="5770421" y="3410345"/>
              <a:ext cx="1077600" cy="5655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5" name="Google Shape;1615;p55"/>
          <p:cNvGrpSpPr/>
          <p:nvPr/>
        </p:nvGrpSpPr>
        <p:grpSpPr>
          <a:xfrm>
            <a:off x="5846621" y="5260423"/>
            <a:ext cx="1536829" cy="925200"/>
            <a:chOff x="5846621" y="5260423"/>
            <a:chExt cx="1536829" cy="925200"/>
          </a:xfrm>
        </p:grpSpPr>
        <p:sp>
          <p:nvSpPr>
            <p:cNvPr id="1616" name="Google Shape;1616;p55"/>
            <p:cNvSpPr/>
            <p:nvPr/>
          </p:nvSpPr>
          <p:spPr>
            <a:xfrm>
              <a:off x="7086750" y="5260423"/>
              <a:ext cx="296700" cy="925200"/>
            </a:xfrm>
            <a:prstGeom prst="rect">
              <a:avLst/>
            </a:prstGeom>
            <a:solidFill>
              <a:srgbClr val="A61C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1617" name="Google Shape;1617;p55"/>
            <p:cNvSpPr/>
            <p:nvPr/>
          </p:nvSpPr>
          <p:spPr>
            <a:xfrm>
              <a:off x="5846621" y="5543945"/>
              <a:ext cx="1077600" cy="5655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8" name="Google Shape;1618;p55"/>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Donnat et al. KDD 2018</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606"/>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6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sp>
        <p:nvSpPr>
          <p:cNvPr id="1624" name="Google Shape;1624;p56"/>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Phusion: Unifying Role and Proximity-based Embeddings</a:t>
            </a:r>
            <a:endParaRPr/>
          </a:p>
        </p:txBody>
      </p:sp>
      <p:sp>
        <p:nvSpPr>
          <p:cNvPr id="1625" name="Google Shape;1625;p56"/>
          <p:cNvSpPr txBox="1"/>
          <p:nvPr>
            <p:ph idx="1" type="body"/>
          </p:nvPr>
        </p:nvSpPr>
        <p:spPr>
          <a:xfrm>
            <a:off x="609600" y="1367775"/>
            <a:ext cx="10972800" cy="33951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t>Role-based and proximity-based methodologies different? </a:t>
            </a:r>
            <a:r>
              <a:rPr lang="en-US" sz="2200">
                <a:solidFill>
                  <a:srgbClr val="888888"/>
                </a:solidFill>
              </a:rPr>
              <a:t>[Rossi et. al TKDD 2021] </a:t>
            </a:r>
            <a:r>
              <a:rPr lang="en-US"/>
              <a:t>Or similar? </a:t>
            </a:r>
            <a:r>
              <a:rPr lang="en-US" sz="2200">
                <a:solidFill>
                  <a:srgbClr val="888888"/>
                </a:solidFill>
              </a:rPr>
              <a:t>[ICLR 2020]</a:t>
            </a:r>
            <a:endParaRPr/>
          </a:p>
          <a:p>
            <a:pPr indent="0" lvl="0" marL="0" rtl="0" algn="l">
              <a:spcBef>
                <a:spcPts val="560"/>
              </a:spcBef>
              <a:spcAft>
                <a:spcPts val="0"/>
              </a:spcAft>
              <a:buNone/>
            </a:pPr>
            <a:r>
              <a:t/>
            </a:r>
            <a:endParaRPr/>
          </a:p>
          <a:p>
            <a:pPr indent="0" lvl="0" marL="0" rtl="0" algn="l">
              <a:spcBef>
                <a:spcPts val="560"/>
              </a:spcBef>
              <a:spcAft>
                <a:spcPts val="0"/>
              </a:spcAft>
              <a:buNone/>
            </a:pPr>
            <a:r>
              <a:rPr lang="en-US"/>
              <a:t>PhUSION: construct unified framework for proximity-preserving and role-based embedding</a:t>
            </a:r>
            <a:endParaRPr/>
          </a:p>
          <a:p>
            <a:pPr indent="-406400" lvl="0" marL="457200" rtl="0" algn="l">
              <a:spcBef>
                <a:spcPts val="560"/>
              </a:spcBef>
              <a:spcAft>
                <a:spcPts val="0"/>
              </a:spcAft>
              <a:buSzPts val="2800"/>
              <a:buChar char="-"/>
            </a:pPr>
            <a:r>
              <a:rPr lang="en-US"/>
              <a:t>Allows for sharing of design choices like proximity function, added nonlinearity</a:t>
            </a:r>
            <a:endParaRPr/>
          </a:p>
        </p:txBody>
      </p:sp>
      <p:sp>
        <p:nvSpPr>
          <p:cNvPr id="1626" name="Google Shape;1626;p5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627" name="Google Shape;1627;p56"/>
          <p:cNvSpPr txBox="1"/>
          <p:nvPr/>
        </p:nvSpPr>
        <p:spPr>
          <a:xfrm>
            <a:off x="207975" y="6424750"/>
            <a:ext cx="103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a:t>
            </a:r>
            <a:r>
              <a:rPr lang="en-US" sz="1700">
                <a:solidFill>
                  <a:srgbClr val="BFBFBF"/>
                </a:solidFill>
                <a:latin typeface="Helvetica Neue"/>
                <a:ea typeface="Helvetica Neue"/>
                <a:cs typeface="Helvetica Neue"/>
                <a:sym typeface="Helvetica Neue"/>
              </a:rPr>
              <a:t>Zhu, Lu,</a:t>
            </a:r>
            <a:r>
              <a:rPr lang="en-US" sz="1700">
                <a:solidFill>
                  <a:srgbClr val="BFBFBF"/>
                </a:solidFill>
                <a:latin typeface="Helvetica Neue"/>
                <a:ea typeface="Helvetica Neue"/>
                <a:cs typeface="Helvetica Neue"/>
                <a:sym typeface="Helvetica Neue"/>
              </a:rPr>
              <a:t> et al. SDM 2021</a:t>
            </a:r>
            <a:r>
              <a:rPr lang="en-US">
                <a:solidFill>
                  <a:srgbClr val="BFBFBF"/>
                </a:solidFill>
                <a:latin typeface="Helvetica Neue"/>
                <a:ea typeface="Helvetica Neue"/>
                <a:cs typeface="Helvetica Neue"/>
                <a:sym typeface="Helvetica Neue"/>
              </a:rPr>
              <a:t>]</a:t>
            </a:r>
            <a:endParaRPr>
              <a:solidFill>
                <a:srgbClr val="BFBFBF"/>
              </a:solidFill>
              <a:latin typeface="Helvetica Neue"/>
              <a:ea typeface="Helvetica Neue"/>
              <a:cs typeface="Helvetica Neue"/>
              <a:sym typeface="Helvetica Neue"/>
            </a:endParaRPr>
          </a:p>
        </p:txBody>
      </p:sp>
      <p:grpSp>
        <p:nvGrpSpPr>
          <p:cNvPr id="1628" name="Google Shape;1628;p56"/>
          <p:cNvGrpSpPr/>
          <p:nvPr/>
        </p:nvGrpSpPr>
        <p:grpSpPr>
          <a:xfrm>
            <a:off x="609606" y="4783300"/>
            <a:ext cx="2605800" cy="1411675"/>
            <a:chOff x="609606" y="3564100"/>
            <a:chExt cx="2605800" cy="1411675"/>
          </a:xfrm>
        </p:grpSpPr>
        <p:cxnSp>
          <p:nvCxnSpPr>
            <p:cNvPr id="1629" name="Google Shape;1629;p56"/>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1630" name="Google Shape;1630;p56"/>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1631" name="Google Shape;1631;p56"/>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1632" name="Google Shape;1632;p56"/>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1633" name="Google Shape;1633;p56"/>
            <p:cNvCxnSpPr/>
            <p:nvPr/>
          </p:nvCxnSpPr>
          <p:spPr>
            <a:xfrm flipH="1" rot="10800000">
              <a:off x="1119050" y="3735475"/>
              <a:ext cx="61800" cy="576300"/>
            </a:xfrm>
            <a:prstGeom prst="straightConnector1">
              <a:avLst/>
            </a:prstGeom>
            <a:noFill/>
            <a:ln cap="flat" cmpd="sng" w="19050">
              <a:solidFill>
                <a:srgbClr val="888888"/>
              </a:solidFill>
              <a:prstDash val="solid"/>
              <a:round/>
              <a:headEnd len="med" w="med" type="none"/>
              <a:tailEnd len="med" w="med" type="none"/>
            </a:ln>
          </p:spPr>
        </p:cxnSp>
        <p:cxnSp>
          <p:nvCxnSpPr>
            <p:cNvPr id="1634" name="Google Shape;1634;p56"/>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1635" name="Google Shape;1635;p56"/>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cxnSp>
          <p:nvCxnSpPr>
            <p:cNvPr id="1636" name="Google Shape;1636;p56"/>
            <p:cNvCxnSpPr/>
            <p:nvPr/>
          </p:nvCxnSpPr>
          <p:spPr>
            <a:xfrm flipH="1">
              <a:off x="728575" y="3730750"/>
              <a:ext cx="452400" cy="57300"/>
            </a:xfrm>
            <a:prstGeom prst="straightConnector1">
              <a:avLst/>
            </a:prstGeom>
            <a:noFill/>
            <a:ln cap="flat" cmpd="sng" w="19050">
              <a:solidFill>
                <a:srgbClr val="888888"/>
              </a:solidFill>
              <a:prstDash val="solid"/>
              <a:round/>
              <a:headEnd len="med" w="med" type="none"/>
              <a:tailEnd len="med" w="med" type="none"/>
            </a:ln>
          </p:spPr>
        </p:cxnSp>
        <p:cxnSp>
          <p:nvCxnSpPr>
            <p:cNvPr id="1637" name="Google Shape;1637;p56"/>
            <p:cNvCxnSpPr/>
            <p:nvPr/>
          </p:nvCxnSpPr>
          <p:spPr>
            <a:xfrm flipH="1">
              <a:off x="1685825" y="4178425"/>
              <a:ext cx="376200" cy="428700"/>
            </a:xfrm>
            <a:prstGeom prst="straightConnector1">
              <a:avLst/>
            </a:prstGeom>
            <a:noFill/>
            <a:ln cap="flat" cmpd="sng" w="19050">
              <a:solidFill>
                <a:srgbClr val="888888"/>
              </a:solidFill>
              <a:prstDash val="solid"/>
              <a:round/>
              <a:headEnd len="med" w="med" type="none"/>
              <a:tailEnd len="med" w="med" type="none"/>
            </a:ln>
          </p:spPr>
        </p:cxnSp>
        <p:sp>
          <p:nvSpPr>
            <p:cNvPr id="1638" name="Google Shape;1638;p56"/>
            <p:cNvSpPr/>
            <p:nvPr/>
          </p:nvSpPr>
          <p:spPr>
            <a:xfrm>
              <a:off x="1491606" y="38749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39" name="Google Shape;1639;p56"/>
            <p:cNvSpPr/>
            <p:nvPr/>
          </p:nvSpPr>
          <p:spPr>
            <a:xfrm>
              <a:off x="1864256" y="35641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640" name="Google Shape;1640;p56"/>
            <p:cNvSpPr/>
            <p:nvPr/>
          </p:nvSpPr>
          <p:spPr>
            <a:xfrm>
              <a:off x="1936306" y="4057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641" name="Google Shape;1641;p56"/>
            <p:cNvSpPr/>
            <p:nvPr/>
          </p:nvSpPr>
          <p:spPr>
            <a:xfrm>
              <a:off x="1049781" y="36106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642" name="Google Shape;1642;p56"/>
            <p:cNvSpPr/>
            <p:nvPr/>
          </p:nvSpPr>
          <p:spPr>
            <a:xfrm>
              <a:off x="23736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43" name="Google Shape;1643;p56"/>
            <p:cNvSpPr/>
            <p:nvPr/>
          </p:nvSpPr>
          <p:spPr>
            <a:xfrm>
              <a:off x="1561481" y="44956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644" name="Google Shape;1644;p56"/>
            <p:cNvSpPr/>
            <p:nvPr/>
          </p:nvSpPr>
          <p:spPr>
            <a:xfrm>
              <a:off x="609606" y="3665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645" name="Google Shape;1645;p56"/>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1646" name="Google Shape;1646;p56"/>
            <p:cNvSpPr/>
            <p:nvPr/>
          </p:nvSpPr>
          <p:spPr>
            <a:xfrm>
              <a:off x="1007581" y="419695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1647" name="Google Shape;1647;p56"/>
            <p:cNvSpPr/>
            <p:nvPr/>
          </p:nvSpPr>
          <p:spPr>
            <a:xfrm>
              <a:off x="728581" y="4426700"/>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648" name="Google Shape;1648;p56"/>
            <p:cNvCxnSpPr>
              <a:stCxn id="1649" idx="2"/>
              <a:endCxn id="1642"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1649" name="Google Shape;1649;p56"/>
            <p:cNvSpPr/>
            <p:nvPr/>
          </p:nvSpPr>
          <p:spPr>
            <a:xfrm>
              <a:off x="2983206" y="377382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650" name="Google Shape;1650;p56"/>
            <p:cNvCxnSpPr>
              <a:stCxn id="1651" idx="1"/>
              <a:endCxn id="1643" idx="5"/>
            </p:cNvCxnSpPr>
            <p:nvPr/>
          </p:nvCxnSpPr>
          <p:spPr>
            <a:xfrm rot="10800000">
              <a:off x="1759660" y="4693880"/>
              <a:ext cx="214800" cy="83700"/>
            </a:xfrm>
            <a:prstGeom prst="straightConnector1">
              <a:avLst/>
            </a:prstGeom>
            <a:noFill/>
            <a:ln cap="flat" cmpd="sng" w="19050">
              <a:solidFill>
                <a:srgbClr val="888888"/>
              </a:solidFill>
              <a:prstDash val="solid"/>
              <a:round/>
              <a:headEnd len="med" w="med" type="none"/>
              <a:tailEnd len="med" w="med" type="none"/>
            </a:ln>
          </p:spPr>
        </p:cxnSp>
        <p:sp>
          <p:nvSpPr>
            <p:cNvPr id="1651" name="Google Shape;1651;p56"/>
            <p:cNvSpPr/>
            <p:nvPr/>
          </p:nvSpPr>
          <p:spPr>
            <a:xfrm>
              <a:off x="1940456" y="4743575"/>
              <a:ext cx="232200" cy="232200"/>
            </a:xfrm>
            <a:prstGeom prst="ellipse">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1652" name="Google Shape;1652;p56"/>
          <p:cNvSpPr/>
          <p:nvPr/>
        </p:nvSpPr>
        <p:spPr>
          <a:xfrm>
            <a:off x="3215400" y="5261225"/>
            <a:ext cx="2460900" cy="9024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56"/>
          <p:cNvSpPr/>
          <p:nvPr/>
        </p:nvSpPr>
        <p:spPr>
          <a:xfrm>
            <a:off x="6117125" y="4677725"/>
            <a:ext cx="1904700" cy="167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t>Pairwise node proximities</a:t>
            </a:r>
            <a:endParaRPr sz="1800"/>
          </a:p>
        </p:txBody>
      </p:sp>
      <p:grpSp>
        <p:nvGrpSpPr>
          <p:cNvPr id="1654" name="Google Shape;1654;p56"/>
          <p:cNvGrpSpPr/>
          <p:nvPr/>
        </p:nvGrpSpPr>
        <p:grpSpPr>
          <a:xfrm>
            <a:off x="8108565" y="4315025"/>
            <a:ext cx="3912535" cy="2186700"/>
            <a:chOff x="8108565" y="4315025"/>
            <a:chExt cx="3912535" cy="2186700"/>
          </a:xfrm>
        </p:grpSpPr>
        <p:sp>
          <p:nvSpPr>
            <p:cNvPr id="1655" name="Google Shape;1655;p56"/>
            <p:cNvSpPr/>
            <p:nvPr/>
          </p:nvSpPr>
          <p:spPr>
            <a:xfrm rot="571644">
              <a:off x="8141140" y="5785270"/>
              <a:ext cx="1953850" cy="557855"/>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Distribution shape</a:t>
              </a:r>
              <a:endParaRPr/>
            </a:p>
          </p:txBody>
        </p:sp>
        <p:sp>
          <p:nvSpPr>
            <p:cNvPr id="1656" name="Google Shape;1656;p56"/>
            <p:cNvSpPr/>
            <p:nvPr/>
          </p:nvSpPr>
          <p:spPr>
            <a:xfrm rot="-822205">
              <a:off x="8202094" y="4679068"/>
              <a:ext cx="1954021" cy="520029"/>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Factorization</a:t>
              </a:r>
              <a:endParaRPr/>
            </a:p>
          </p:txBody>
        </p:sp>
        <p:sp>
          <p:nvSpPr>
            <p:cNvPr id="1657" name="Google Shape;1657;p56"/>
            <p:cNvSpPr txBox="1"/>
            <p:nvPr/>
          </p:nvSpPr>
          <p:spPr>
            <a:xfrm>
              <a:off x="10116400" y="4315025"/>
              <a:ext cx="1904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Proximity-based embedding</a:t>
              </a:r>
              <a:endParaRPr sz="1800">
                <a:solidFill>
                  <a:schemeClr val="lt1"/>
                </a:solidFill>
                <a:latin typeface="Helvetica Neue"/>
                <a:ea typeface="Helvetica Neue"/>
                <a:cs typeface="Helvetica Neue"/>
                <a:sym typeface="Helvetica Neue"/>
              </a:endParaRPr>
            </a:p>
          </p:txBody>
        </p:sp>
        <p:sp>
          <p:nvSpPr>
            <p:cNvPr id="1658" name="Google Shape;1658;p56"/>
            <p:cNvSpPr txBox="1"/>
            <p:nvPr/>
          </p:nvSpPr>
          <p:spPr>
            <a:xfrm>
              <a:off x="10040200" y="5762825"/>
              <a:ext cx="1506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Role-based</a:t>
              </a:r>
              <a:r>
                <a:rPr lang="en-US" sz="1800">
                  <a:solidFill>
                    <a:schemeClr val="lt1"/>
                  </a:solidFill>
                  <a:latin typeface="Helvetica Neue"/>
                  <a:ea typeface="Helvetica Neue"/>
                  <a:cs typeface="Helvetica Neue"/>
                  <a:sym typeface="Helvetica Neue"/>
                </a:rPr>
                <a:t> embedding</a:t>
              </a:r>
              <a:endParaRPr sz="1800">
                <a:solidFill>
                  <a:schemeClr val="lt1"/>
                </a:solidFill>
                <a:latin typeface="Helvetica Neue"/>
                <a:ea typeface="Helvetica Neue"/>
                <a:cs typeface="Helvetica Neue"/>
                <a:sym typeface="Helvetica Neue"/>
              </a:endParaRPr>
            </a:p>
          </p:txBody>
        </p:sp>
      </p:grpSp>
      <p:grpSp>
        <p:nvGrpSpPr>
          <p:cNvPr id="1659" name="Google Shape;1659;p56"/>
          <p:cNvGrpSpPr/>
          <p:nvPr/>
        </p:nvGrpSpPr>
        <p:grpSpPr>
          <a:xfrm>
            <a:off x="3238300" y="4818675"/>
            <a:ext cx="2430525" cy="994150"/>
            <a:chOff x="3238300" y="4818675"/>
            <a:chExt cx="2430525" cy="994150"/>
          </a:xfrm>
        </p:grpSpPr>
        <p:sp>
          <p:nvSpPr>
            <p:cNvPr id="1660" name="Google Shape;1660;p56"/>
            <p:cNvSpPr txBox="1"/>
            <p:nvPr/>
          </p:nvSpPr>
          <p:spPr>
            <a:xfrm>
              <a:off x="3409525" y="4818675"/>
              <a:ext cx="225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PageRank, heat kernel, etc.</a:t>
              </a:r>
              <a:endParaRPr sz="1800">
                <a:solidFill>
                  <a:schemeClr val="lt1"/>
                </a:solidFill>
                <a:latin typeface="Helvetica Neue"/>
                <a:ea typeface="Helvetica Neue"/>
                <a:cs typeface="Helvetica Neue"/>
                <a:sym typeface="Helvetica Neue"/>
              </a:endParaRPr>
            </a:p>
          </p:txBody>
        </p:sp>
        <p:sp>
          <p:nvSpPr>
            <p:cNvPr id="1661" name="Google Shape;1661;p56"/>
            <p:cNvSpPr txBox="1"/>
            <p:nvPr/>
          </p:nvSpPr>
          <p:spPr>
            <a:xfrm>
              <a:off x="3238300" y="5412625"/>
              <a:ext cx="165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Helvetica Neue"/>
                  <a:ea typeface="Helvetica Neue"/>
                  <a:cs typeface="Helvetica Neue"/>
                  <a:sym typeface="Helvetica Neue"/>
                </a:rPr>
                <a:t>proximity function</a:t>
              </a:r>
              <a:endParaRPr>
                <a:latin typeface="Helvetica Neue"/>
                <a:ea typeface="Helvetica Neue"/>
                <a:cs typeface="Helvetica Neue"/>
                <a:sym typeface="Helvetica Neue"/>
              </a:endParaRPr>
            </a:p>
          </p:txBody>
        </p:sp>
      </p:grpSp>
      <p:grpSp>
        <p:nvGrpSpPr>
          <p:cNvPr id="1662" name="Google Shape;1662;p56"/>
          <p:cNvGrpSpPr/>
          <p:nvPr/>
        </p:nvGrpSpPr>
        <p:grpSpPr>
          <a:xfrm>
            <a:off x="3238300" y="5641225"/>
            <a:ext cx="2360325" cy="1059350"/>
            <a:chOff x="3238300" y="5641225"/>
            <a:chExt cx="2360325" cy="1059350"/>
          </a:xfrm>
        </p:grpSpPr>
        <p:sp>
          <p:nvSpPr>
            <p:cNvPr id="1663" name="Google Shape;1663;p56"/>
            <p:cNvSpPr txBox="1"/>
            <p:nvPr/>
          </p:nvSpPr>
          <p:spPr>
            <a:xfrm>
              <a:off x="3339325" y="5961675"/>
              <a:ext cx="225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Elementwise log, binarization, etc.</a:t>
              </a:r>
              <a:endParaRPr sz="1800">
                <a:solidFill>
                  <a:schemeClr val="lt1"/>
                </a:solidFill>
                <a:latin typeface="Helvetica Neue"/>
                <a:ea typeface="Helvetica Neue"/>
                <a:cs typeface="Helvetica Neue"/>
                <a:sym typeface="Helvetica Neue"/>
              </a:endParaRPr>
            </a:p>
          </p:txBody>
        </p:sp>
        <p:sp>
          <p:nvSpPr>
            <p:cNvPr id="1664" name="Google Shape;1664;p56"/>
            <p:cNvSpPr txBox="1"/>
            <p:nvPr/>
          </p:nvSpPr>
          <p:spPr>
            <a:xfrm>
              <a:off x="3238300" y="5641225"/>
              <a:ext cx="19047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Helvetica Neue"/>
                  <a:ea typeface="Helvetica Neue"/>
                  <a:cs typeface="Helvetica Neue"/>
                  <a:sym typeface="Helvetica Neue"/>
                </a:rPr>
                <a:t>nonlinear filter</a:t>
              </a:r>
              <a:endParaRPr>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662"/>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9" name="Shape 1669"/>
        <p:cNvGrpSpPr/>
        <p:nvPr/>
      </p:nvGrpSpPr>
      <p:grpSpPr>
        <a:xfrm>
          <a:off x="0" y="0"/>
          <a:ext cx="0" cy="0"/>
          <a:chOff x="0" y="0"/>
          <a:chExt cx="0" cy="0"/>
        </a:xfrm>
      </p:grpSpPr>
      <p:sp>
        <p:nvSpPr>
          <p:cNvPr id="1670" name="Google Shape;1670;p57"/>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(maybe add references to more structural embedding methods)</a:t>
            </a:r>
            <a:endParaRPr/>
          </a:p>
        </p:txBody>
      </p:sp>
      <p:sp>
        <p:nvSpPr>
          <p:cNvPr id="1671" name="Google Shape;1671;p57"/>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t/>
            </a:r>
            <a:endParaRPr/>
          </a:p>
        </p:txBody>
      </p:sp>
      <p:sp>
        <p:nvSpPr>
          <p:cNvPr id="1672" name="Google Shape;1672;p5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p5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79" name="Google Shape;1679;p58"/>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1680" name="Google Shape;1680;p58"/>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roles in </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mathematical sociology</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or role-based embedding methods</a:t>
            </a:r>
            <a:endParaRPr>
              <a:solidFill>
                <a:srgbClr val="BFBFBF"/>
              </a:solidFill>
            </a:endParaRPr>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
        <p:nvSpPr>
          <p:cNvPr id="1681" name="Google Shape;1681;p58"/>
          <p:cNvSpPr txBox="1"/>
          <p:nvPr/>
        </p:nvSpPr>
        <p:spPr>
          <a:xfrm>
            <a:off x="9212325" y="3048000"/>
            <a:ext cx="22791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100">
                <a:solidFill>
                  <a:srgbClr val="F79646"/>
                </a:solidFill>
                <a:latin typeface="Helvetica Neue"/>
                <a:ea typeface="Helvetica Neue"/>
                <a:cs typeface="Helvetica Neue"/>
                <a:sym typeface="Helvetica Neue"/>
              </a:rPr>
              <a:t>Questions so far??</a:t>
            </a:r>
            <a:endParaRPr sz="3100">
              <a:solidFill>
                <a:srgbClr val="F79646"/>
              </a:solidFill>
              <a:latin typeface="Helvetica Neue"/>
              <a:ea typeface="Helvetica Neue"/>
              <a:cs typeface="Helvetica Neue"/>
              <a:sym typeface="Helvetica Neue"/>
            </a:endParaRPr>
          </a:p>
        </p:txBody>
      </p:sp>
      <p:cxnSp>
        <p:nvCxnSpPr>
          <p:cNvPr id="1682" name="Google Shape;1682;p58"/>
          <p:cNvCxnSpPr/>
          <p:nvPr/>
        </p:nvCxnSpPr>
        <p:spPr>
          <a:xfrm>
            <a:off x="880850" y="3838670"/>
            <a:ext cx="7983600" cy="6300"/>
          </a:xfrm>
          <a:prstGeom prst="straightConnector1">
            <a:avLst/>
          </a:prstGeom>
          <a:noFill/>
          <a:ln cap="flat" cmpd="sng" w="9525">
            <a:solidFill>
              <a:schemeClr val="accent6"/>
            </a:solidFill>
            <a:prstDash val="dash"/>
            <a:round/>
            <a:headEnd len="med" w="med" type="none"/>
            <a:tailEnd len="med" w="med"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5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89" name="Google Shape;1689;p59"/>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1690" name="Google Shape;1690;p59"/>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roles in </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mathematical sociology</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or role-based embedding methods</a:t>
            </a:r>
            <a:endParaRPr>
              <a:solidFill>
                <a:srgbClr val="BFBFBF"/>
              </a:solidFill>
            </a:endParaRPr>
          </a:p>
          <a:p>
            <a:pPr indent="-344169" lvl="1" marL="914400" rtl="0" algn="l">
              <a:spcBef>
                <a:spcPts val="0"/>
              </a:spcBef>
              <a:spcAft>
                <a:spcPts val="0"/>
              </a:spcAft>
              <a:buClr>
                <a:schemeClr val="lt1"/>
              </a:buClr>
              <a:buSzPts val="1820"/>
              <a:buChar char="✧"/>
            </a:pPr>
            <a:r>
              <a:rPr b="1" lang="en-US"/>
              <a:t>Mining structural roles within a network</a:t>
            </a:r>
            <a:endParaRPr b="1"/>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
        <p:nvSpPr>
          <p:cNvPr id="1691" name="Google Shape;1691;p59"/>
          <p:cNvSpPr/>
          <p:nvPr/>
        </p:nvSpPr>
        <p:spPr>
          <a:xfrm>
            <a:off x="719250" y="3831520"/>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grpSp>
        <p:nvGrpSpPr>
          <p:cNvPr id="1697" name="Google Shape;1697;p60"/>
          <p:cNvGrpSpPr/>
          <p:nvPr/>
        </p:nvGrpSpPr>
        <p:grpSpPr>
          <a:xfrm>
            <a:off x="434977" y="1311357"/>
            <a:ext cx="3249849" cy="1438800"/>
            <a:chOff x="503675" y="1279400"/>
            <a:chExt cx="3043500" cy="1438800"/>
          </a:xfrm>
        </p:grpSpPr>
        <p:sp>
          <p:nvSpPr>
            <p:cNvPr id="1698" name="Google Shape;1698;p60"/>
            <p:cNvSpPr/>
            <p:nvPr/>
          </p:nvSpPr>
          <p:spPr>
            <a:xfrm>
              <a:off x="503675" y="1279400"/>
              <a:ext cx="3043500" cy="14388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60"/>
            <p:cNvSpPr txBox="1"/>
            <p:nvPr/>
          </p:nvSpPr>
          <p:spPr>
            <a:xfrm>
              <a:off x="503675" y="1279400"/>
              <a:ext cx="3043500" cy="8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4BACC6"/>
                  </a:solidFill>
                  <a:latin typeface="Helvetica Neue"/>
                  <a:ea typeface="Helvetica Neue"/>
                  <a:cs typeface="Helvetica Neue"/>
                  <a:sym typeface="Helvetica Neue"/>
                </a:rPr>
                <a:t>STRUCTURAL </a:t>
              </a:r>
              <a:endParaRPr b="1" sz="2400">
                <a:solidFill>
                  <a:srgbClr val="4BACC6"/>
                </a:solidFill>
                <a:latin typeface="Helvetica Neue"/>
                <a:ea typeface="Helvetica Neue"/>
                <a:cs typeface="Helvetica Neue"/>
                <a:sym typeface="Helvetica Neue"/>
              </a:endParaRPr>
            </a:p>
            <a:p>
              <a:pPr indent="0" lvl="0" marL="0" rtl="0" algn="l">
                <a:spcBef>
                  <a:spcPts val="0"/>
                </a:spcBef>
                <a:spcAft>
                  <a:spcPts val="0"/>
                </a:spcAft>
                <a:buNone/>
              </a:pPr>
              <a:r>
                <a:rPr lang="en-US" sz="2400">
                  <a:solidFill>
                    <a:srgbClr val="4BACC6"/>
                  </a:solidFill>
                  <a:latin typeface="Helvetica Neue"/>
                  <a:ea typeface="Helvetica Neue"/>
                  <a:cs typeface="Helvetica Neue"/>
                  <a:sym typeface="Helvetica Neue"/>
                </a:rPr>
                <a:t>Equivalence</a:t>
              </a:r>
              <a:endParaRPr/>
            </a:p>
          </p:txBody>
        </p:sp>
        <p:sp>
          <p:nvSpPr>
            <p:cNvPr id="1700" name="Google Shape;1700;p60"/>
            <p:cNvSpPr txBox="1"/>
            <p:nvPr/>
          </p:nvSpPr>
          <p:spPr>
            <a:xfrm>
              <a:off x="512675" y="2068700"/>
              <a:ext cx="3025500" cy="649500"/>
            </a:xfrm>
            <a:prstGeom prst="rect">
              <a:avLst/>
            </a:prstGeom>
            <a:noFill/>
            <a:ln>
              <a:noFill/>
            </a:ln>
          </p:spPr>
          <p:txBody>
            <a:bodyPr anchorCtr="0" anchor="t" bIns="91425" lIns="91425" spcFirstLastPara="1" rIns="0"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Identical relationships to all other nodes</a:t>
              </a:r>
              <a:endParaRPr>
                <a:solidFill>
                  <a:srgbClr val="FFFFFF"/>
                </a:solidFill>
                <a:latin typeface="Helvetica Neue"/>
                <a:ea typeface="Helvetica Neue"/>
                <a:cs typeface="Helvetica Neue"/>
                <a:sym typeface="Helvetica Neue"/>
              </a:endParaRPr>
            </a:p>
          </p:txBody>
        </p:sp>
      </p:grpSp>
      <p:grpSp>
        <p:nvGrpSpPr>
          <p:cNvPr id="1701" name="Google Shape;1701;p60"/>
          <p:cNvGrpSpPr/>
          <p:nvPr/>
        </p:nvGrpSpPr>
        <p:grpSpPr>
          <a:xfrm>
            <a:off x="434956" y="3046382"/>
            <a:ext cx="3249876" cy="1438800"/>
            <a:chOff x="510000" y="3010250"/>
            <a:chExt cx="3043525" cy="1438800"/>
          </a:xfrm>
        </p:grpSpPr>
        <p:sp>
          <p:nvSpPr>
            <p:cNvPr id="1702" name="Google Shape;1702;p60"/>
            <p:cNvSpPr/>
            <p:nvPr/>
          </p:nvSpPr>
          <p:spPr>
            <a:xfrm>
              <a:off x="510000" y="3010250"/>
              <a:ext cx="3043500" cy="1438800"/>
            </a:xfrm>
            <a:prstGeom prst="rect">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60"/>
            <p:cNvSpPr txBox="1"/>
            <p:nvPr/>
          </p:nvSpPr>
          <p:spPr>
            <a:xfrm>
              <a:off x="510025" y="3010250"/>
              <a:ext cx="3043500" cy="1438800"/>
            </a:xfrm>
            <a:prstGeom prst="rect">
              <a:avLst/>
            </a:prstGeom>
            <a:noFill/>
            <a:ln cap="flat" cmpd="sng" w="9525">
              <a:solidFill>
                <a:srgbClr val="B4A7D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B4A7D6"/>
                  </a:solidFill>
                  <a:latin typeface="Helvetica Neue"/>
                  <a:ea typeface="Helvetica Neue"/>
                  <a:cs typeface="Helvetica Neue"/>
                  <a:sym typeface="Helvetica Neue"/>
                </a:rPr>
                <a:t>AUTOMORPHIC</a:t>
              </a:r>
              <a:r>
                <a:rPr lang="en-US" sz="2400">
                  <a:solidFill>
                    <a:srgbClr val="B4A7D6"/>
                  </a:solidFill>
                  <a:latin typeface="Helvetica Neue"/>
                  <a:ea typeface="Helvetica Neue"/>
                  <a:cs typeface="Helvetica Neue"/>
                  <a:sym typeface="Helvetica Neue"/>
                </a:rPr>
                <a:t> Equivalence</a:t>
              </a:r>
              <a:endParaRPr/>
            </a:p>
          </p:txBody>
        </p:sp>
        <p:sp>
          <p:nvSpPr>
            <p:cNvPr id="1704" name="Google Shape;1704;p60"/>
            <p:cNvSpPr txBox="1"/>
            <p:nvPr/>
          </p:nvSpPr>
          <p:spPr>
            <a:xfrm>
              <a:off x="510000" y="3799550"/>
              <a:ext cx="3043500" cy="6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FFFF"/>
                  </a:solidFill>
                  <a:latin typeface="Helvetica Neue"/>
                  <a:ea typeface="Helvetica Neue"/>
                  <a:cs typeface="Helvetica Neue"/>
                  <a:sym typeface="Helvetica Neue"/>
                </a:rPr>
                <a:t>Structure-preserving mapping between nodes</a:t>
              </a:r>
              <a:endParaRPr sz="1600">
                <a:solidFill>
                  <a:srgbClr val="FFFFFF"/>
                </a:solidFill>
                <a:latin typeface="Helvetica Neue"/>
                <a:ea typeface="Helvetica Neue"/>
                <a:cs typeface="Helvetica Neue"/>
                <a:sym typeface="Helvetica Neue"/>
              </a:endParaRPr>
            </a:p>
          </p:txBody>
        </p:sp>
      </p:grpSp>
      <p:grpSp>
        <p:nvGrpSpPr>
          <p:cNvPr id="1705" name="Google Shape;1705;p60"/>
          <p:cNvGrpSpPr/>
          <p:nvPr/>
        </p:nvGrpSpPr>
        <p:grpSpPr>
          <a:xfrm>
            <a:off x="428236" y="4781407"/>
            <a:ext cx="3263330" cy="1438800"/>
            <a:chOff x="497388" y="4741088"/>
            <a:chExt cx="3056125" cy="1438800"/>
          </a:xfrm>
        </p:grpSpPr>
        <p:sp>
          <p:nvSpPr>
            <p:cNvPr id="1706" name="Google Shape;1706;p60"/>
            <p:cNvSpPr/>
            <p:nvPr/>
          </p:nvSpPr>
          <p:spPr>
            <a:xfrm>
              <a:off x="497388" y="4741088"/>
              <a:ext cx="3043500" cy="14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0"/>
            <p:cNvSpPr txBox="1"/>
            <p:nvPr/>
          </p:nvSpPr>
          <p:spPr>
            <a:xfrm>
              <a:off x="519013" y="4741088"/>
              <a:ext cx="3025500" cy="1438800"/>
            </a:xfrm>
            <a:prstGeom prst="rect">
              <a:avLst/>
            </a:prstGeom>
            <a:noFill/>
            <a:ln cap="flat" cmpd="sng" w="9525">
              <a:solidFill>
                <a:srgbClr val="F7964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F79646"/>
                  </a:solidFill>
                  <a:latin typeface="Helvetica Neue"/>
                  <a:ea typeface="Helvetica Neue"/>
                  <a:cs typeface="Helvetica Neue"/>
                  <a:sym typeface="Helvetica Neue"/>
                </a:rPr>
                <a:t>REGULAR</a:t>
              </a:r>
              <a:r>
                <a:rPr lang="en-US" sz="2400">
                  <a:solidFill>
                    <a:srgbClr val="F79646"/>
                  </a:solidFill>
                  <a:latin typeface="Helvetica Neue"/>
                  <a:ea typeface="Helvetica Neue"/>
                  <a:cs typeface="Helvetica Neue"/>
                  <a:sym typeface="Helvetica Neue"/>
                </a:rPr>
                <a:t> </a:t>
              </a:r>
              <a:endParaRPr sz="2400">
                <a:solidFill>
                  <a:srgbClr val="F79646"/>
                </a:solidFill>
                <a:latin typeface="Helvetica Neue"/>
                <a:ea typeface="Helvetica Neue"/>
                <a:cs typeface="Helvetica Neue"/>
                <a:sym typeface="Helvetica Neue"/>
              </a:endParaRPr>
            </a:p>
            <a:p>
              <a:pPr indent="0" lvl="0" marL="0" rtl="0" algn="l">
                <a:spcBef>
                  <a:spcPts val="0"/>
                </a:spcBef>
                <a:spcAft>
                  <a:spcPts val="0"/>
                </a:spcAft>
                <a:buNone/>
              </a:pPr>
              <a:r>
                <a:rPr lang="en-US" sz="2400">
                  <a:solidFill>
                    <a:srgbClr val="F79646"/>
                  </a:solidFill>
                  <a:latin typeface="Helvetica Neue"/>
                  <a:ea typeface="Helvetica Neue"/>
                  <a:cs typeface="Helvetica Neue"/>
                  <a:sym typeface="Helvetica Neue"/>
                </a:rPr>
                <a:t>Equivalence</a:t>
              </a:r>
              <a:endParaRPr/>
            </a:p>
          </p:txBody>
        </p:sp>
        <p:sp>
          <p:nvSpPr>
            <p:cNvPr id="1708" name="Google Shape;1708;p60"/>
            <p:cNvSpPr txBox="1"/>
            <p:nvPr/>
          </p:nvSpPr>
          <p:spPr>
            <a:xfrm>
              <a:off x="510013" y="5530388"/>
              <a:ext cx="3043500" cy="6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FFFF"/>
                  </a:solidFill>
                  <a:latin typeface="Helvetica Neue"/>
                  <a:ea typeface="Helvetica Neue"/>
                  <a:cs typeface="Helvetica Neue"/>
                  <a:sym typeface="Helvetica Neue"/>
                </a:rPr>
                <a:t>Equivalent relationships to equivalent other nodes</a:t>
              </a:r>
              <a:endParaRPr sz="1600">
                <a:solidFill>
                  <a:srgbClr val="FFFFFF"/>
                </a:solidFill>
                <a:latin typeface="Helvetica Neue"/>
                <a:ea typeface="Helvetica Neue"/>
                <a:cs typeface="Helvetica Neue"/>
                <a:sym typeface="Helvetica Neue"/>
              </a:endParaRPr>
            </a:p>
          </p:txBody>
        </p:sp>
      </p:grpSp>
      <p:sp>
        <p:nvSpPr>
          <p:cNvPr id="1709" name="Google Shape;1709;p60"/>
          <p:cNvSpPr/>
          <p:nvPr/>
        </p:nvSpPr>
        <p:spPr>
          <a:xfrm>
            <a:off x="3937125" y="1311325"/>
            <a:ext cx="4615500" cy="49089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0" name="Google Shape;1710;p60"/>
          <p:cNvPicPr preferRelativeResize="0"/>
          <p:nvPr/>
        </p:nvPicPr>
        <p:blipFill rotWithShape="1">
          <a:blip r:embed="rId3">
            <a:alphaModFix amt="80000"/>
          </a:blip>
          <a:srcRect b="0" l="0" r="49500" t="0"/>
          <a:stretch/>
        </p:blipFill>
        <p:spPr>
          <a:xfrm>
            <a:off x="4306963" y="1636450"/>
            <a:ext cx="3608425" cy="1173450"/>
          </a:xfrm>
          <a:prstGeom prst="rect">
            <a:avLst/>
          </a:prstGeom>
          <a:noFill/>
          <a:ln>
            <a:noFill/>
          </a:ln>
        </p:spPr>
      </p:pic>
      <p:sp>
        <p:nvSpPr>
          <p:cNvPr id="1711" name="Google Shape;1711;p60"/>
          <p:cNvSpPr txBox="1"/>
          <p:nvPr/>
        </p:nvSpPr>
        <p:spPr>
          <a:xfrm>
            <a:off x="3937125" y="4275200"/>
            <a:ext cx="46155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999999"/>
                </a:solidFill>
                <a:latin typeface="Helvetica Neue"/>
                <a:ea typeface="Helvetica Neue"/>
                <a:cs typeface="Helvetica Neue"/>
                <a:sym typeface="Helvetica Neue"/>
              </a:rPr>
              <a:t>Synthetic Datasets</a:t>
            </a:r>
            <a:endParaRPr>
              <a:solidFill>
                <a:srgbClr val="999999"/>
              </a:solidFill>
              <a:latin typeface="Helvetica Neue"/>
              <a:ea typeface="Helvetica Neue"/>
              <a:cs typeface="Helvetica Neue"/>
              <a:sym typeface="Helvetica Neue"/>
            </a:endParaRPr>
          </a:p>
        </p:txBody>
      </p:sp>
      <p:pic>
        <p:nvPicPr>
          <p:cNvPr id="1712" name="Google Shape;1712;p60"/>
          <p:cNvPicPr preferRelativeResize="0"/>
          <p:nvPr/>
        </p:nvPicPr>
        <p:blipFill rotWithShape="1">
          <a:blip r:embed="rId3">
            <a:alphaModFix amt="80000"/>
          </a:blip>
          <a:srcRect b="0" l="50492" r="0" t="0"/>
          <a:stretch/>
        </p:blipFill>
        <p:spPr>
          <a:xfrm>
            <a:off x="4342412" y="2955825"/>
            <a:ext cx="3537523" cy="1173450"/>
          </a:xfrm>
          <a:prstGeom prst="rect">
            <a:avLst/>
          </a:prstGeom>
          <a:noFill/>
          <a:ln>
            <a:noFill/>
          </a:ln>
        </p:spPr>
      </p:pic>
      <p:sp>
        <p:nvSpPr>
          <p:cNvPr id="1713" name="Google Shape;1713;p60"/>
          <p:cNvSpPr txBox="1"/>
          <p:nvPr/>
        </p:nvSpPr>
        <p:spPr>
          <a:xfrm>
            <a:off x="3937125" y="5844725"/>
            <a:ext cx="46155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999999"/>
                </a:solidFill>
                <a:latin typeface="Helvetica Neue"/>
                <a:ea typeface="Helvetica Neue"/>
                <a:cs typeface="Helvetica Neue"/>
                <a:sym typeface="Helvetica Neue"/>
              </a:rPr>
              <a:t>Real Datasets</a:t>
            </a:r>
            <a:endParaRPr>
              <a:solidFill>
                <a:srgbClr val="999999"/>
              </a:solidFill>
              <a:latin typeface="Helvetica Neue"/>
              <a:ea typeface="Helvetica Neue"/>
              <a:cs typeface="Helvetica Neue"/>
              <a:sym typeface="Helvetica Neue"/>
            </a:endParaRPr>
          </a:p>
        </p:txBody>
      </p:sp>
      <p:pic>
        <p:nvPicPr>
          <p:cNvPr id="1714" name="Google Shape;1714;p60"/>
          <p:cNvPicPr preferRelativeResize="0"/>
          <p:nvPr/>
        </p:nvPicPr>
        <p:blipFill>
          <a:blip r:embed="rId4">
            <a:alphaModFix/>
          </a:blip>
          <a:stretch>
            <a:fillRect/>
          </a:stretch>
        </p:blipFill>
        <p:spPr>
          <a:xfrm>
            <a:off x="3123750" y="3140466"/>
            <a:ext cx="1250620" cy="1250620"/>
          </a:xfrm>
          <a:prstGeom prst="rect">
            <a:avLst/>
          </a:prstGeom>
          <a:noFill/>
          <a:ln>
            <a:noFill/>
          </a:ln>
        </p:spPr>
      </p:pic>
      <p:grpSp>
        <p:nvGrpSpPr>
          <p:cNvPr id="1715" name="Google Shape;1715;p60"/>
          <p:cNvGrpSpPr/>
          <p:nvPr/>
        </p:nvGrpSpPr>
        <p:grpSpPr>
          <a:xfrm>
            <a:off x="4382363" y="4909825"/>
            <a:ext cx="3952949" cy="764125"/>
            <a:chOff x="4271938" y="4573050"/>
            <a:chExt cx="3952949" cy="764125"/>
          </a:xfrm>
        </p:grpSpPr>
        <p:pic>
          <p:nvPicPr>
            <p:cNvPr id="1716" name="Google Shape;1716;p60"/>
            <p:cNvPicPr preferRelativeResize="0"/>
            <p:nvPr/>
          </p:nvPicPr>
          <p:blipFill>
            <a:blip r:embed="rId5">
              <a:alphaModFix/>
            </a:blip>
            <a:stretch>
              <a:fillRect/>
            </a:stretch>
          </p:blipFill>
          <p:spPr>
            <a:xfrm>
              <a:off x="4271938" y="4586829"/>
              <a:ext cx="279938" cy="279938"/>
            </a:xfrm>
            <a:prstGeom prst="rect">
              <a:avLst/>
            </a:prstGeom>
            <a:noFill/>
            <a:ln>
              <a:noFill/>
            </a:ln>
          </p:spPr>
        </p:pic>
        <p:pic>
          <p:nvPicPr>
            <p:cNvPr id="1717" name="Google Shape;1717;p60"/>
            <p:cNvPicPr preferRelativeResize="0"/>
            <p:nvPr/>
          </p:nvPicPr>
          <p:blipFill>
            <a:blip r:embed="rId6">
              <a:alphaModFix/>
            </a:blip>
            <a:stretch>
              <a:fillRect/>
            </a:stretch>
          </p:blipFill>
          <p:spPr>
            <a:xfrm>
              <a:off x="5785113" y="5087950"/>
              <a:ext cx="213750" cy="213750"/>
            </a:xfrm>
            <a:prstGeom prst="rect">
              <a:avLst/>
            </a:prstGeom>
            <a:noFill/>
            <a:ln>
              <a:noFill/>
            </a:ln>
          </p:spPr>
        </p:pic>
        <p:pic>
          <p:nvPicPr>
            <p:cNvPr id="1718" name="Google Shape;1718;p60"/>
            <p:cNvPicPr preferRelativeResize="0"/>
            <p:nvPr/>
          </p:nvPicPr>
          <p:blipFill>
            <a:blip r:embed="rId7">
              <a:alphaModFix/>
            </a:blip>
            <a:stretch>
              <a:fillRect/>
            </a:stretch>
          </p:blipFill>
          <p:spPr>
            <a:xfrm>
              <a:off x="5753988" y="4619925"/>
              <a:ext cx="213750" cy="213750"/>
            </a:xfrm>
            <a:prstGeom prst="rect">
              <a:avLst/>
            </a:prstGeom>
            <a:noFill/>
            <a:ln>
              <a:noFill/>
            </a:ln>
          </p:spPr>
        </p:pic>
        <p:sp>
          <p:nvSpPr>
            <p:cNvPr id="1719" name="Google Shape;1719;p60"/>
            <p:cNvSpPr txBox="1"/>
            <p:nvPr/>
          </p:nvSpPr>
          <p:spPr>
            <a:xfrm>
              <a:off x="4607513" y="4584450"/>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Air Traffic</a:t>
              </a:r>
              <a:endParaRPr>
                <a:solidFill>
                  <a:srgbClr val="FFFFFF"/>
                </a:solidFill>
                <a:latin typeface="Helvetica Neue"/>
                <a:ea typeface="Helvetica Neue"/>
                <a:cs typeface="Helvetica Neue"/>
                <a:sym typeface="Helvetica Neue"/>
              </a:endParaRPr>
            </a:p>
          </p:txBody>
        </p:sp>
        <p:sp>
          <p:nvSpPr>
            <p:cNvPr id="1720" name="Google Shape;1720;p60"/>
            <p:cNvSpPr txBox="1"/>
            <p:nvPr/>
          </p:nvSpPr>
          <p:spPr>
            <a:xfrm>
              <a:off x="5998863" y="5052475"/>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Email</a:t>
              </a:r>
              <a:endParaRPr>
                <a:solidFill>
                  <a:srgbClr val="FFFFFF"/>
                </a:solidFill>
                <a:latin typeface="Helvetica Neue"/>
                <a:ea typeface="Helvetica Neue"/>
                <a:cs typeface="Helvetica Neue"/>
                <a:sym typeface="Helvetica Neue"/>
              </a:endParaRPr>
            </a:p>
          </p:txBody>
        </p:sp>
        <p:sp>
          <p:nvSpPr>
            <p:cNvPr id="1721" name="Google Shape;1721;p60"/>
            <p:cNvSpPr txBox="1"/>
            <p:nvPr/>
          </p:nvSpPr>
          <p:spPr>
            <a:xfrm>
              <a:off x="5998863" y="4573050"/>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Protein</a:t>
              </a:r>
              <a:endParaRPr>
                <a:solidFill>
                  <a:srgbClr val="FFFFFF"/>
                </a:solidFill>
                <a:latin typeface="Helvetica Neue"/>
                <a:ea typeface="Helvetica Neue"/>
                <a:cs typeface="Helvetica Neue"/>
                <a:sym typeface="Helvetica Neue"/>
              </a:endParaRPr>
            </a:p>
          </p:txBody>
        </p:sp>
        <p:pic>
          <p:nvPicPr>
            <p:cNvPr id="1722" name="Google Shape;1722;p60"/>
            <p:cNvPicPr preferRelativeResize="0"/>
            <p:nvPr/>
          </p:nvPicPr>
          <p:blipFill>
            <a:blip r:embed="rId8">
              <a:alphaModFix/>
            </a:blip>
            <a:stretch>
              <a:fillRect/>
            </a:stretch>
          </p:blipFill>
          <p:spPr>
            <a:xfrm>
              <a:off x="4297882" y="5065231"/>
              <a:ext cx="259185" cy="259182"/>
            </a:xfrm>
            <a:prstGeom prst="rect">
              <a:avLst/>
            </a:prstGeom>
            <a:noFill/>
            <a:ln>
              <a:noFill/>
            </a:ln>
          </p:spPr>
        </p:pic>
        <p:sp>
          <p:nvSpPr>
            <p:cNvPr id="1723" name="Google Shape;1723;p60"/>
            <p:cNvSpPr txBox="1"/>
            <p:nvPr/>
          </p:nvSpPr>
          <p:spPr>
            <a:xfrm>
              <a:off x="4607513" y="5052475"/>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Facebook</a:t>
              </a:r>
              <a:endParaRPr>
                <a:solidFill>
                  <a:srgbClr val="FFFFFF"/>
                </a:solidFill>
                <a:latin typeface="Helvetica Neue"/>
                <a:ea typeface="Helvetica Neue"/>
                <a:cs typeface="Helvetica Neue"/>
                <a:sym typeface="Helvetica Neue"/>
              </a:endParaRPr>
            </a:p>
          </p:txBody>
        </p:sp>
        <p:pic>
          <p:nvPicPr>
            <p:cNvPr id="1724" name="Google Shape;1724;p60"/>
            <p:cNvPicPr preferRelativeResize="0"/>
            <p:nvPr/>
          </p:nvPicPr>
          <p:blipFill>
            <a:blip r:embed="rId9">
              <a:alphaModFix/>
            </a:blip>
            <a:stretch>
              <a:fillRect/>
            </a:stretch>
          </p:blipFill>
          <p:spPr>
            <a:xfrm>
              <a:off x="6977463" y="4608525"/>
              <a:ext cx="213750" cy="213750"/>
            </a:xfrm>
            <a:prstGeom prst="rect">
              <a:avLst/>
            </a:prstGeom>
            <a:noFill/>
            <a:ln>
              <a:noFill/>
            </a:ln>
          </p:spPr>
        </p:pic>
        <p:sp>
          <p:nvSpPr>
            <p:cNvPr id="1725" name="Google Shape;1725;p60"/>
            <p:cNvSpPr txBox="1"/>
            <p:nvPr/>
          </p:nvSpPr>
          <p:spPr>
            <a:xfrm>
              <a:off x="7246288" y="4573050"/>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Blog</a:t>
              </a:r>
              <a:endParaRPr>
                <a:solidFill>
                  <a:srgbClr val="FFFFFF"/>
                </a:solidFill>
                <a:latin typeface="Helvetica Neue"/>
                <a:ea typeface="Helvetica Neue"/>
                <a:cs typeface="Helvetica Neue"/>
                <a:sym typeface="Helvetica Neue"/>
              </a:endParaRPr>
            </a:p>
          </p:txBody>
        </p:sp>
        <p:sp>
          <p:nvSpPr>
            <p:cNvPr id="1726" name="Google Shape;1726;p60"/>
            <p:cNvSpPr txBox="1"/>
            <p:nvPr/>
          </p:nvSpPr>
          <p:spPr>
            <a:xfrm>
              <a:off x="6913538" y="5052475"/>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a:t>
              </a:r>
              <a:endParaRPr>
                <a:solidFill>
                  <a:srgbClr val="FFFFFF"/>
                </a:solidFill>
                <a:latin typeface="Helvetica Neue"/>
                <a:ea typeface="Helvetica Neue"/>
                <a:cs typeface="Helvetica Neue"/>
                <a:sym typeface="Helvetica Neue"/>
              </a:endParaRPr>
            </a:p>
          </p:txBody>
        </p:sp>
      </p:grpSp>
      <p:sp>
        <p:nvSpPr>
          <p:cNvPr id="1727" name="Google Shape;1727;p60"/>
          <p:cNvSpPr/>
          <p:nvPr/>
        </p:nvSpPr>
        <p:spPr>
          <a:xfrm>
            <a:off x="8798175" y="1311325"/>
            <a:ext cx="2872800" cy="22392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0"/>
          <p:cNvSpPr/>
          <p:nvPr/>
        </p:nvSpPr>
        <p:spPr>
          <a:xfrm>
            <a:off x="8798175" y="3983525"/>
            <a:ext cx="2872800" cy="22392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9" name="Google Shape;1729;p60"/>
          <p:cNvPicPr preferRelativeResize="0"/>
          <p:nvPr/>
        </p:nvPicPr>
        <p:blipFill>
          <a:blip r:embed="rId4">
            <a:alphaModFix/>
          </a:blip>
          <a:stretch>
            <a:fillRect/>
          </a:stretch>
        </p:blipFill>
        <p:spPr>
          <a:xfrm rot="5400000">
            <a:off x="9609255" y="3140455"/>
            <a:ext cx="1250620" cy="1250620"/>
          </a:xfrm>
          <a:prstGeom prst="rect">
            <a:avLst/>
          </a:prstGeom>
          <a:noFill/>
          <a:ln>
            <a:noFill/>
          </a:ln>
        </p:spPr>
      </p:pic>
      <p:pic>
        <p:nvPicPr>
          <p:cNvPr id="1730" name="Google Shape;1730;p60"/>
          <p:cNvPicPr preferRelativeResize="0"/>
          <p:nvPr/>
        </p:nvPicPr>
        <p:blipFill>
          <a:blip r:embed="rId4">
            <a:alphaModFix/>
          </a:blip>
          <a:stretch>
            <a:fillRect/>
          </a:stretch>
        </p:blipFill>
        <p:spPr>
          <a:xfrm>
            <a:off x="7915398" y="1805612"/>
            <a:ext cx="1250620" cy="1250620"/>
          </a:xfrm>
          <a:prstGeom prst="rect">
            <a:avLst/>
          </a:prstGeom>
          <a:noFill/>
          <a:ln>
            <a:noFill/>
          </a:ln>
        </p:spPr>
      </p:pic>
      <p:grpSp>
        <p:nvGrpSpPr>
          <p:cNvPr id="1731" name="Google Shape;1731;p60"/>
          <p:cNvGrpSpPr/>
          <p:nvPr/>
        </p:nvGrpSpPr>
        <p:grpSpPr>
          <a:xfrm>
            <a:off x="9062413" y="1515463"/>
            <a:ext cx="2490585" cy="1483663"/>
            <a:chOff x="9123438" y="1178688"/>
            <a:chExt cx="2490585" cy="1483663"/>
          </a:xfrm>
        </p:grpSpPr>
        <p:sp>
          <p:nvSpPr>
            <p:cNvPr id="1732" name="Google Shape;1732;p60"/>
            <p:cNvSpPr txBox="1"/>
            <p:nvPr/>
          </p:nvSpPr>
          <p:spPr>
            <a:xfrm>
              <a:off x="9334563" y="1178700"/>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node2vec/LINE</a:t>
              </a:r>
              <a:endParaRPr sz="1300">
                <a:solidFill>
                  <a:srgbClr val="FFFFFF"/>
                </a:solidFill>
                <a:latin typeface="Helvetica Neue"/>
                <a:ea typeface="Helvetica Neue"/>
                <a:cs typeface="Helvetica Neue"/>
                <a:sym typeface="Helvetica Neue"/>
              </a:endParaRPr>
            </a:p>
          </p:txBody>
        </p:sp>
        <p:sp>
          <p:nvSpPr>
            <p:cNvPr id="1733" name="Google Shape;1733;p60"/>
            <p:cNvSpPr txBox="1"/>
            <p:nvPr/>
          </p:nvSpPr>
          <p:spPr>
            <a:xfrm>
              <a:off x="9334563" y="1478434"/>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struc2vec</a:t>
              </a:r>
              <a:endParaRPr sz="1300">
                <a:solidFill>
                  <a:srgbClr val="FFFFFF"/>
                </a:solidFill>
                <a:latin typeface="Helvetica Neue"/>
                <a:ea typeface="Helvetica Neue"/>
                <a:cs typeface="Helvetica Neue"/>
                <a:sym typeface="Helvetica Neue"/>
              </a:endParaRPr>
            </a:p>
          </p:txBody>
        </p:sp>
        <p:sp>
          <p:nvSpPr>
            <p:cNvPr id="1734" name="Google Shape;1734;p60"/>
            <p:cNvSpPr txBox="1"/>
            <p:nvPr/>
          </p:nvSpPr>
          <p:spPr>
            <a:xfrm>
              <a:off x="10560413" y="1178688"/>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GCN-VAE</a:t>
              </a:r>
              <a:endParaRPr sz="1300">
                <a:solidFill>
                  <a:srgbClr val="FFFFFF"/>
                </a:solidFill>
                <a:latin typeface="Helvetica Neue"/>
                <a:ea typeface="Helvetica Neue"/>
                <a:cs typeface="Helvetica Neue"/>
                <a:sym typeface="Helvetica Neue"/>
              </a:endParaRPr>
            </a:p>
          </p:txBody>
        </p:sp>
        <p:sp>
          <p:nvSpPr>
            <p:cNvPr id="1735" name="Google Shape;1735;p60"/>
            <p:cNvSpPr txBox="1"/>
            <p:nvPr/>
          </p:nvSpPr>
          <p:spPr>
            <a:xfrm>
              <a:off x="10560423" y="1478425"/>
              <a:ext cx="1053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GraphWave</a:t>
              </a:r>
              <a:endParaRPr sz="1300">
                <a:solidFill>
                  <a:srgbClr val="FFFFFF"/>
                </a:solidFill>
                <a:latin typeface="Helvetica Neue"/>
                <a:ea typeface="Helvetica Neue"/>
                <a:cs typeface="Helvetica Neue"/>
                <a:sym typeface="Helvetica Neue"/>
              </a:endParaRPr>
            </a:p>
          </p:txBody>
        </p:sp>
        <p:sp>
          <p:nvSpPr>
            <p:cNvPr id="1736" name="Google Shape;1736;p60"/>
            <p:cNvSpPr txBox="1"/>
            <p:nvPr/>
          </p:nvSpPr>
          <p:spPr>
            <a:xfrm>
              <a:off x="9334563" y="1778169"/>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xNetMF</a:t>
              </a:r>
              <a:endParaRPr sz="1300">
                <a:solidFill>
                  <a:srgbClr val="FFFFFF"/>
                </a:solidFill>
                <a:latin typeface="Helvetica Neue"/>
                <a:ea typeface="Helvetica Neue"/>
                <a:cs typeface="Helvetica Neue"/>
                <a:sym typeface="Helvetica Neue"/>
              </a:endParaRPr>
            </a:p>
          </p:txBody>
        </p:sp>
        <p:sp>
          <p:nvSpPr>
            <p:cNvPr id="1737" name="Google Shape;1737;p60"/>
            <p:cNvSpPr txBox="1"/>
            <p:nvPr/>
          </p:nvSpPr>
          <p:spPr>
            <a:xfrm>
              <a:off x="9334563" y="2077903"/>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DRNE</a:t>
              </a:r>
              <a:endParaRPr sz="1300">
                <a:solidFill>
                  <a:srgbClr val="FFFFFF"/>
                </a:solidFill>
                <a:latin typeface="Helvetica Neue"/>
                <a:ea typeface="Helvetica Neue"/>
                <a:cs typeface="Helvetica Neue"/>
                <a:sym typeface="Helvetica Neue"/>
              </a:endParaRPr>
            </a:p>
          </p:txBody>
        </p:sp>
        <p:sp>
          <p:nvSpPr>
            <p:cNvPr id="1738" name="Google Shape;1738;p60"/>
            <p:cNvSpPr txBox="1"/>
            <p:nvPr/>
          </p:nvSpPr>
          <p:spPr>
            <a:xfrm>
              <a:off x="10560413" y="1778163"/>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role2vec</a:t>
              </a:r>
              <a:endParaRPr sz="1300">
                <a:solidFill>
                  <a:srgbClr val="FFFFFF"/>
                </a:solidFill>
                <a:latin typeface="Helvetica Neue"/>
                <a:ea typeface="Helvetica Neue"/>
                <a:cs typeface="Helvetica Neue"/>
                <a:sym typeface="Helvetica Neue"/>
              </a:endParaRPr>
            </a:p>
          </p:txBody>
        </p:sp>
        <p:sp>
          <p:nvSpPr>
            <p:cNvPr id="1739" name="Google Shape;1739;p60"/>
            <p:cNvSpPr txBox="1"/>
            <p:nvPr/>
          </p:nvSpPr>
          <p:spPr>
            <a:xfrm>
              <a:off x="10560423" y="2077900"/>
              <a:ext cx="1053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MultiLENS</a:t>
              </a:r>
              <a:endParaRPr sz="1300">
                <a:solidFill>
                  <a:srgbClr val="FFFFFF"/>
                </a:solidFill>
                <a:latin typeface="Helvetica Neue"/>
                <a:ea typeface="Helvetica Neue"/>
                <a:cs typeface="Helvetica Neue"/>
                <a:sym typeface="Helvetica Neue"/>
              </a:endParaRPr>
            </a:p>
          </p:txBody>
        </p:sp>
        <p:sp>
          <p:nvSpPr>
            <p:cNvPr id="1740" name="Google Shape;1740;p60"/>
            <p:cNvSpPr txBox="1"/>
            <p:nvPr/>
          </p:nvSpPr>
          <p:spPr>
            <a:xfrm>
              <a:off x="9334563" y="2377638"/>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RiWalk</a:t>
              </a:r>
              <a:endParaRPr sz="1300">
                <a:solidFill>
                  <a:srgbClr val="FFFFFF"/>
                </a:solidFill>
                <a:latin typeface="Helvetica Neue"/>
                <a:ea typeface="Helvetica Neue"/>
                <a:cs typeface="Helvetica Neue"/>
                <a:sym typeface="Helvetica Neue"/>
              </a:endParaRPr>
            </a:p>
          </p:txBody>
        </p:sp>
        <p:sp>
          <p:nvSpPr>
            <p:cNvPr id="1741" name="Google Shape;1741;p60"/>
            <p:cNvSpPr txBox="1"/>
            <p:nvPr/>
          </p:nvSpPr>
          <p:spPr>
            <a:xfrm>
              <a:off x="10560422" y="2377650"/>
              <a:ext cx="9786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FFFFFF"/>
                  </a:solidFill>
                  <a:latin typeface="Helvetica Neue"/>
                  <a:ea typeface="Helvetica Neue"/>
                  <a:cs typeface="Helvetica Neue"/>
                  <a:sym typeface="Helvetica Neue"/>
                </a:rPr>
                <a:t>SEGK</a:t>
              </a:r>
              <a:endParaRPr sz="1300">
                <a:solidFill>
                  <a:srgbClr val="FFFFFF"/>
                </a:solidFill>
                <a:latin typeface="Helvetica Neue"/>
                <a:ea typeface="Helvetica Neue"/>
                <a:cs typeface="Helvetica Neue"/>
                <a:sym typeface="Helvetica Neue"/>
              </a:endParaRPr>
            </a:p>
          </p:txBody>
        </p:sp>
        <p:pic>
          <p:nvPicPr>
            <p:cNvPr id="1742" name="Google Shape;1742;p60"/>
            <p:cNvPicPr preferRelativeResize="0"/>
            <p:nvPr/>
          </p:nvPicPr>
          <p:blipFill>
            <a:blip r:embed="rId10">
              <a:alphaModFix/>
            </a:blip>
            <a:stretch>
              <a:fillRect/>
            </a:stretch>
          </p:blipFill>
          <p:spPr>
            <a:xfrm>
              <a:off x="9123438" y="1214175"/>
              <a:ext cx="213750" cy="213750"/>
            </a:xfrm>
            <a:prstGeom prst="rect">
              <a:avLst/>
            </a:prstGeom>
            <a:noFill/>
            <a:ln>
              <a:noFill/>
            </a:ln>
          </p:spPr>
        </p:pic>
        <p:pic>
          <p:nvPicPr>
            <p:cNvPr id="1743" name="Google Shape;1743;p60"/>
            <p:cNvPicPr preferRelativeResize="0"/>
            <p:nvPr/>
          </p:nvPicPr>
          <p:blipFill>
            <a:blip r:embed="rId10">
              <a:alphaModFix/>
            </a:blip>
            <a:stretch>
              <a:fillRect/>
            </a:stretch>
          </p:blipFill>
          <p:spPr>
            <a:xfrm>
              <a:off x="9123438" y="1513900"/>
              <a:ext cx="213750" cy="213750"/>
            </a:xfrm>
            <a:prstGeom prst="rect">
              <a:avLst/>
            </a:prstGeom>
            <a:noFill/>
            <a:ln>
              <a:noFill/>
            </a:ln>
          </p:spPr>
        </p:pic>
        <p:pic>
          <p:nvPicPr>
            <p:cNvPr id="1744" name="Google Shape;1744;p60"/>
            <p:cNvPicPr preferRelativeResize="0"/>
            <p:nvPr/>
          </p:nvPicPr>
          <p:blipFill>
            <a:blip r:embed="rId10">
              <a:alphaModFix/>
            </a:blip>
            <a:stretch>
              <a:fillRect/>
            </a:stretch>
          </p:blipFill>
          <p:spPr>
            <a:xfrm>
              <a:off x="9123438" y="1813638"/>
              <a:ext cx="213750" cy="213750"/>
            </a:xfrm>
            <a:prstGeom prst="rect">
              <a:avLst/>
            </a:prstGeom>
            <a:noFill/>
            <a:ln>
              <a:noFill/>
            </a:ln>
          </p:spPr>
        </p:pic>
        <p:pic>
          <p:nvPicPr>
            <p:cNvPr id="1745" name="Google Shape;1745;p60"/>
            <p:cNvPicPr preferRelativeResize="0"/>
            <p:nvPr/>
          </p:nvPicPr>
          <p:blipFill>
            <a:blip r:embed="rId10">
              <a:alphaModFix/>
            </a:blip>
            <a:stretch>
              <a:fillRect/>
            </a:stretch>
          </p:blipFill>
          <p:spPr>
            <a:xfrm>
              <a:off x="9123438" y="2113388"/>
              <a:ext cx="213750" cy="213750"/>
            </a:xfrm>
            <a:prstGeom prst="rect">
              <a:avLst/>
            </a:prstGeom>
            <a:noFill/>
            <a:ln>
              <a:noFill/>
            </a:ln>
          </p:spPr>
        </p:pic>
        <p:pic>
          <p:nvPicPr>
            <p:cNvPr id="1746" name="Google Shape;1746;p60"/>
            <p:cNvPicPr preferRelativeResize="0"/>
            <p:nvPr/>
          </p:nvPicPr>
          <p:blipFill>
            <a:blip r:embed="rId10">
              <a:alphaModFix/>
            </a:blip>
            <a:stretch>
              <a:fillRect/>
            </a:stretch>
          </p:blipFill>
          <p:spPr>
            <a:xfrm>
              <a:off x="9123438" y="2413100"/>
              <a:ext cx="213750" cy="213750"/>
            </a:xfrm>
            <a:prstGeom prst="rect">
              <a:avLst/>
            </a:prstGeom>
            <a:noFill/>
            <a:ln>
              <a:noFill/>
            </a:ln>
          </p:spPr>
        </p:pic>
        <p:pic>
          <p:nvPicPr>
            <p:cNvPr id="1747" name="Google Shape;1747;p60"/>
            <p:cNvPicPr preferRelativeResize="0"/>
            <p:nvPr/>
          </p:nvPicPr>
          <p:blipFill>
            <a:blip r:embed="rId10">
              <a:alphaModFix/>
            </a:blip>
            <a:stretch>
              <a:fillRect/>
            </a:stretch>
          </p:blipFill>
          <p:spPr>
            <a:xfrm>
              <a:off x="10346663" y="1249625"/>
              <a:ext cx="213750" cy="213750"/>
            </a:xfrm>
            <a:prstGeom prst="rect">
              <a:avLst/>
            </a:prstGeom>
            <a:noFill/>
            <a:ln>
              <a:noFill/>
            </a:ln>
          </p:spPr>
        </p:pic>
        <p:pic>
          <p:nvPicPr>
            <p:cNvPr id="1748" name="Google Shape;1748;p60"/>
            <p:cNvPicPr preferRelativeResize="0"/>
            <p:nvPr/>
          </p:nvPicPr>
          <p:blipFill>
            <a:blip r:embed="rId10">
              <a:alphaModFix/>
            </a:blip>
            <a:stretch>
              <a:fillRect/>
            </a:stretch>
          </p:blipFill>
          <p:spPr>
            <a:xfrm>
              <a:off x="10346663" y="1513913"/>
              <a:ext cx="213750" cy="213750"/>
            </a:xfrm>
            <a:prstGeom prst="rect">
              <a:avLst/>
            </a:prstGeom>
            <a:noFill/>
            <a:ln>
              <a:noFill/>
            </a:ln>
          </p:spPr>
        </p:pic>
        <p:pic>
          <p:nvPicPr>
            <p:cNvPr id="1749" name="Google Shape;1749;p60"/>
            <p:cNvPicPr preferRelativeResize="0"/>
            <p:nvPr/>
          </p:nvPicPr>
          <p:blipFill>
            <a:blip r:embed="rId10">
              <a:alphaModFix/>
            </a:blip>
            <a:stretch>
              <a:fillRect/>
            </a:stretch>
          </p:blipFill>
          <p:spPr>
            <a:xfrm>
              <a:off x="10346663" y="1813625"/>
              <a:ext cx="213750" cy="213750"/>
            </a:xfrm>
            <a:prstGeom prst="rect">
              <a:avLst/>
            </a:prstGeom>
            <a:noFill/>
            <a:ln>
              <a:noFill/>
            </a:ln>
          </p:spPr>
        </p:pic>
        <p:pic>
          <p:nvPicPr>
            <p:cNvPr id="1750" name="Google Shape;1750;p60"/>
            <p:cNvPicPr preferRelativeResize="0"/>
            <p:nvPr/>
          </p:nvPicPr>
          <p:blipFill>
            <a:blip r:embed="rId10">
              <a:alphaModFix/>
            </a:blip>
            <a:stretch>
              <a:fillRect/>
            </a:stretch>
          </p:blipFill>
          <p:spPr>
            <a:xfrm>
              <a:off x="10346663" y="2113375"/>
              <a:ext cx="213750" cy="213750"/>
            </a:xfrm>
            <a:prstGeom prst="rect">
              <a:avLst/>
            </a:prstGeom>
            <a:noFill/>
            <a:ln>
              <a:noFill/>
            </a:ln>
          </p:spPr>
        </p:pic>
        <p:pic>
          <p:nvPicPr>
            <p:cNvPr id="1751" name="Google Shape;1751;p60"/>
            <p:cNvPicPr preferRelativeResize="0"/>
            <p:nvPr/>
          </p:nvPicPr>
          <p:blipFill>
            <a:blip r:embed="rId10">
              <a:alphaModFix/>
            </a:blip>
            <a:stretch>
              <a:fillRect/>
            </a:stretch>
          </p:blipFill>
          <p:spPr>
            <a:xfrm>
              <a:off x="10346663" y="2413125"/>
              <a:ext cx="213750" cy="213750"/>
            </a:xfrm>
            <a:prstGeom prst="rect">
              <a:avLst/>
            </a:prstGeom>
            <a:noFill/>
            <a:ln>
              <a:noFill/>
            </a:ln>
          </p:spPr>
        </p:pic>
      </p:grpSp>
      <p:sp>
        <p:nvSpPr>
          <p:cNvPr id="1752" name="Google Shape;1752;p60"/>
          <p:cNvSpPr txBox="1"/>
          <p:nvPr/>
        </p:nvSpPr>
        <p:spPr>
          <a:xfrm>
            <a:off x="8804925" y="2999113"/>
            <a:ext cx="28728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999999"/>
                </a:solidFill>
                <a:latin typeface="Helvetica Neue"/>
                <a:ea typeface="Helvetica Neue"/>
                <a:cs typeface="Helvetica Neue"/>
                <a:sym typeface="Helvetica Neue"/>
              </a:rPr>
              <a:t>Structural Embedding Methods</a:t>
            </a:r>
            <a:endParaRPr>
              <a:solidFill>
                <a:srgbClr val="999999"/>
              </a:solidFill>
              <a:latin typeface="Helvetica Neue"/>
              <a:ea typeface="Helvetica Neue"/>
              <a:cs typeface="Helvetica Neue"/>
              <a:sym typeface="Helvetica Neue"/>
            </a:endParaRPr>
          </a:p>
        </p:txBody>
      </p:sp>
      <p:sp>
        <p:nvSpPr>
          <p:cNvPr id="1753" name="Google Shape;1753;p60"/>
          <p:cNvSpPr txBox="1"/>
          <p:nvPr/>
        </p:nvSpPr>
        <p:spPr>
          <a:xfrm>
            <a:off x="9182625" y="4300375"/>
            <a:ext cx="17016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INTRINSIC</a:t>
            </a:r>
            <a:endParaRPr>
              <a:solidFill>
                <a:srgbClr val="FFFFFF"/>
              </a:solidFill>
              <a:latin typeface="Helvetica Neue"/>
              <a:ea typeface="Helvetica Neue"/>
              <a:cs typeface="Helvetica Neue"/>
              <a:sym typeface="Helvetica Neue"/>
            </a:endParaRPr>
          </a:p>
        </p:txBody>
      </p:sp>
      <p:pic>
        <p:nvPicPr>
          <p:cNvPr id="1754" name="Google Shape;1754;p60"/>
          <p:cNvPicPr preferRelativeResize="0"/>
          <p:nvPr/>
        </p:nvPicPr>
        <p:blipFill>
          <a:blip r:embed="rId11">
            <a:alphaModFix/>
          </a:blip>
          <a:stretch>
            <a:fillRect/>
          </a:stretch>
        </p:blipFill>
        <p:spPr>
          <a:xfrm>
            <a:off x="8923438" y="4356488"/>
            <a:ext cx="259175" cy="259175"/>
          </a:xfrm>
          <a:prstGeom prst="rect">
            <a:avLst/>
          </a:prstGeom>
          <a:noFill/>
          <a:ln>
            <a:noFill/>
          </a:ln>
        </p:spPr>
      </p:pic>
      <p:sp>
        <p:nvSpPr>
          <p:cNvPr id="1755" name="Google Shape;1755;p60"/>
          <p:cNvSpPr txBox="1"/>
          <p:nvPr/>
        </p:nvSpPr>
        <p:spPr>
          <a:xfrm>
            <a:off x="10573275" y="4300375"/>
            <a:ext cx="17016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Helvetica Neue"/>
                <a:ea typeface="Helvetica Neue"/>
                <a:cs typeface="Helvetica Neue"/>
                <a:sym typeface="Helvetica Neue"/>
              </a:rPr>
              <a:t>EXTRINSIC</a:t>
            </a:r>
            <a:endParaRPr>
              <a:solidFill>
                <a:srgbClr val="FFFFFF"/>
              </a:solidFill>
              <a:latin typeface="Helvetica Neue"/>
              <a:ea typeface="Helvetica Neue"/>
              <a:cs typeface="Helvetica Neue"/>
              <a:sym typeface="Helvetica Neue"/>
            </a:endParaRPr>
          </a:p>
        </p:txBody>
      </p:sp>
      <p:pic>
        <p:nvPicPr>
          <p:cNvPr id="1756" name="Google Shape;1756;p60"/>
          <p:cNvPicPr preferRelativeResize="0"/>
          <p:nvPr/>
        </p:nvPicPr>
        <p:blipFill>
          <a:blip r:embed="rId11">
            <a:alphaModFix/>
          </a:blip>
          <a:stretch>
            <a:fillRect/>
          </a:stretch>
        </p:blipFill>
        <p:spPr>
          <a:xfrm>
            <a:off x="10314088" y="4356488"/>
            <a:ext cx="259175" cy="259175"/>
          </a:xfrm>
          <a:prstGeom prst="rect">
            <a:avLst/>
          </a:prstGeom>
          <a:noFill/>
          <a:ln>
            <a:noFill/>
          </a:ln>
        </p:spPr>
      </p:pic>
      <p:sp>
        <p:nvSpPr>
          <p:cNvPr id="1757" name="Google Shape;1757;p60"/>
          <p:cNvSpPr txBox="1"/>
          <p:nvPr/>
        </p:nvSpPr>
        <p:spPr>
          <a:xfrm>
            <a:off x="8798163" y="5844713"/>
            <a:ext cx="28728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999999"/>
                </a:solidFill>
                <a:latin typeface="Helvetica Neue"/>
                <a:ea typeface="Helvetica Neue"/>
                <a:cs typeface="Helvetica Neue"/>
                <a:sym typeface="Helvetica Neue"/>
              </a:rPr>
              <a:t>Evaluation</a:t>
            </a:r>
            <a:endParaRPr>
              <a:solidFill>
                <a:srgbClr val="999999"/>
              </a:solidFill>
              <a:latin typeface="Helvetica Neue"/>
              <a:ea typeface="Helvetica Neue"/>
              <a:cs typeface="Helvetica Neue"/>
              <a:sym typeface="Helvetica Neue"/>
            </a:endParaRPr>
          </a:p>
        </p:txBody>
      </p:sp>
      <p:pic>
        <p:nvPicPr>
          <p:cNvPr id="1758" name="Google Shape;1758;p60"/>
          <p:cNvPicPr preferRelativeResize="0"/>
          <p:nvPr/>
        </p:nvPicPr>
        <p:blipFill>
          <a:blip r:embed="rId12">
            <a:alphaModFix/>
          </a:blip>
          <a:stretch>
            <a:fillRect/>
          </a:stretch>
        </p:blipFill>
        <p:spPr>
          <a:xfrm>
            <a:off x="10372517" y="4757519"/>
            <a:ext cx="1180481" cy="1068732"/>
          </a:xfrm>
          <a:prstGeom prst="rect">
            <a:avLst/>
          </a:prstGeom>
          <a:noFill/>
          <a:ln>
            <a:noFill/>
          </a:ln>
        </p:spPr>
      </p:pic>
      <p:pic>
        <p:nvPicPr>
          <p:cNvPr id="1759" name="Google Shape;1759;p60"/>
          <p:cNvPicPr preferRelativeResize="0"/>
          <p:nvPr/>
        </p:nvPicPr>
        <p:blipFill>
          <a:blip r:embed="rId13">
            <a:alphaModFix/>
          </a:blip>
          <a:stretch>
            <a:fillRect/>
          </a:stretch>
        </p:blipFill>
        <p:spPr>
          <a:xfrm>
            <a:off x="8923450" y="4784628"/>
            <a:ext cx="1290682" cy="1014512"/>
          </a:xfrm>
          <a:prstGeom prst="rect">
            <a:avLst/>
          </a:prstGeom>
          <a:noFill/>
          <a:ln>
            <a:noFill/>
          </a:ln>
        </p:spPr>
      </p:pic>
      <p:sp>
        <p:nvSpPr>
          <p:cNvPr id="1760" name="Google Shape;1760;p6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61" name="Google Shape;1761;p60"/>
          <p:cNvSpPr txBox="1"/>
          <p:nvPr>
            <p:ph type="title"/>
          </p:nvPr>
        </p:nvSpPr>
        <p:spPr>
          <a:xfrm>
            <a:off x="207975" y="23400"/>
            <a:ext cx="117363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Connecting Network Embedding &amp; Sociology </a:t>
            </a:r>
            <a:endParaRPr/>
          </a:p>
        </p:txBody>
      </p:sp>
      <p:sp>
        <p:nvSpPr>
          <p:cNvPr id="1762" name="Google Shape;1762;p60"/>
          <p:cNvSpPr txBox="1"/>
          <p:nvPr/>
        </p:nvSpPr>
        <p:spPr>
          <a:xfrm>
            <a:off x="207975" y="64247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7"/>
                                        </p:tgtEl>
                                        <p:attrNameLst>
                                          <p:attrName>style.visibility</p:attrName>
                                        </p:attrNameLst>
                                      </p:cBhvr>
                                      <p:to>
                                        <p:strVal val="visible"/>
                                      </p:to>
                                    </p:set>
                                    <p:animEffect filter="fade" transition="in">
                                      <p:cBhvr>
                                        <p:cTn dur="1000"/>
                                        <p:tgtEl>
                                          <p:spTgt spid="1697"/>
                                        </p:tgtEl>
                                      </p:cBhvr>
                                    </p:animEffect>
                                  </p:childTnLst>
                                </p:cTn>
                              </p:par>
                              <p:par>
                                <p:cTn fill="hold" nodeType="withEffect" presetClass="entr" presetID="10" presetSubtype="0">
                                  <p:stCondLst>
                                    <p:cond delay="0"/>
                                  </p:stCondLst>
                                  <p:childTnLst>
                                    <p:set>
                                      <p:cBhvr>
                                        <p:cTn dur="1" fill="hold">
                                          <p:stCondLst>
                                            <p:cond delay="0"/>
                                          </p:stCondLst>
                                        </p:cTn>
                                        <p:tgtEl>
                                          <p:spTgt spid="1701"/>
                                        </p:tgtEl>
                                        <p:attrNameLst>
                                          <p:attrName>style.visibility</p:attrName>
                                        </p:attrNameLst>
                                      </p:cBhvr>
                                      <p:to>
                                        <p:strVal val="visible"/>
                                      </p:to>
                                    </p:set>
                                    <p:animEffect filter="fade" transition="in">
                                      <p:cBhvr>
                                        <p:cTn dur="1000"/>
                                        <p:tgtEl>
                                          <p:spTgt spid="1701"/>
                                        </p:tgtEl>
                                      </p:cBhvr>
                                    </p:animEffect>
                                  </p:childTnLst>
                                </p:cTn>
                              </p:par>
                              <p:par>
                                <p:cTn fill="hold" nodeType="withEffect" presetClass="entr" presetID="10" presetSubtype="0">
                                  <p:stCondLst>
                                    <p:cond delay="0"/>
                                  </p:stCondLst>
                                  <p:childTnLst>
                                    <p:set>
                                      <p:cBhvr>
                                        <p:cTn dur="1" fill="hold">
                                          <p:stCondLst>
                                            <p:cond delay="0"/>
                                          </p:stCondLst>
                                        </p:cTn>
                                        <p:tgtEl>
                                          <p:spTgt spid="1705"/>
                                        </p:tgtEl>
                                        <p:attrNameLst>
                                          <p:attrName>style.visibility</p:attrName>
                                        </p:attrNameLst>
                                      </p:cBhvr>
                                      <p:to>
                                        <p:strVal val="visible"/>
                                      </p:to>
                                    </p:set>
                                    <p:animEffect filter="fade" transition="in">
                                      <p:cBhvr>
                                        <p:cTn dur="1000"/>
                                        <p:tgtEl>
                                          <p:spTgt spid="1705"/>
                                        </p:tgtEl>
                                      </p:cBhvr>
                                    </p:animEffect>
                                  </p:childTnLst>
                                </p:cTn>
                              </p:par>
                              <p:par>
                                <p:cTn fill="hold" nodeType="withEffect" presetClass="entr" presetID="10" presetSubtype="0">
                                  <p:stCondLst>
                                    <p:cond delay="0"/>
                                  </p:stCondLst>
                                  <p:childTnLst>
                                    <p:set>
                                      <p:cBhvr>
                                        <p:cTn dur="1" fill="hold">
                                          <p:stCondLst>
                                            <p:cond delay="0"/>
                                          </p:stCondLst>
                                        </p:cTn>
                                        <p:tgtEl>
                                          <p:spTgt spid="1714"/>
                                        </p:tgtEl>
                                        <p:attrNameLst>
                                          <p:attrName>style.visibility</p:attrName>
                                        </p:attrNameLst>
                                      </p:cBhvr>
                                      <p:to>
                                        <p:strVal val="visible"/>
                                      </p:to>
                                    </p:set>
                                    <p:animEffect filter="fade" transition="in">
                                      <p:cBhvr>
                                        <p:cTn dur="1000"/>
                                        <p:tgtEl>
                                          <p:spTgt spid="17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9"/>
                                        </p:tgtEl>
                                        <p:attrNameLst>
                                          <p:attrName>style.visibility</p:attrName>
                                        </p:attrNameLst>
                                      </p:cBhvr>
                                      <p:to>
                                        <p:strVal val="visible"/>
                                      </p:to>
                                    </p:set>
                                    <p:animEffect filter="fade" transition="in">
                                      <p:cBhvr>
                                        <p:cTn dur="1000"/>
                                        <p:tgtEl>
                                          <p:spTgt spid="1709"/>
                                        </p:tgtEl>
                                      </p:cBhvr>
                                    </p:animEffect>
                                  </p:childTnLst>
                                </p:cTn>
                              </p:par>
                              <p:par>
                                <p:cTn fill="hold" nodeType="withEffect" presetClass="entr" presetID="10" presetSubtype="0">
                                  <p:stCondLst>
                                    <p:cond delay="0"/>
                                  </p:stCondLst>
                                  <p:childTnLst>
                                    <p:set>
                                      <p:cBhvr>
                                        <p:cTn dur="1" fill="hold">
                                          <p:stCondLst>
                                            <p:cond delay="0"/>
                                          </p:stCondLst>
                                        </p:cTn>
                                        <p:tgtEl>
                                          <p:spTgt spid="1710"/>
                                        </p:tgtEl>
                                        <p:attrNameLst>
                                          <p:attrName>style.visibility</p:attrName>
                                        </p:attrNameLst>
                                      </p:cBhvr>
                                      <p:to>
                                        <p:strVal val="visible"/>
                                      </p:to>
                                    </p:set>
                                    <p:animEffect filter="fade" transition="in">
                                      <p:cBhvr>
                                        <p:cTn dur="1000"/>
                                        <p:tgtEl>
                                          <p:spTgt spid="1710"/>
                                        </p:tgtEl>
                                      </p:cBhvr>
                                    </p:animEffect>
                                  </p:childTnLst>
                                </p:cTn>
                              </p:par>
                              <p:par>
                                <p:cTn fill="hold" nodeType="withEffect" presetClass="entr" presetID="10" presetSubtype="0">
                                  <p:stCondLst>
                                    <p:cond delay="0"/>
                                  </p:stCondLst>
                                  <p:childTnLst>
                                    <p:set>
                                      <p:cBhvr>
                                        <p:cTn dur="1" fill="hold">
                                          <p:stCondLst>
                                            <p:cond delay="0"/>
                                          </p:stCondLst>
                                        </p:cTn>
                                        <p:tgtEl>
                                          <p:spTgt spid="1711"/>
                                        </p:tgtEl>
                                        <p:attrNameLst>
                                          <p:attrName>style.visibility</p:attrName>
                                        </p:attrNameLst>
                                      </p:cBhvr>
                                      <p:to>
                                        <p:strVal val="visible"/>
                                      </p:to>
                                    </p:set>
                                    <p:animEffect filter="fade" transition="in">
                                      <p:cBhvr>
                                        <p:cTn dur="1000"/>
                                        <p:tgtEl>
                                          <p:spTgt spid="1711"/>
                                        </p:tgtEl>
                                      </p:cBhvr>
                                    </p:animEffect>
                                  </p:childTnLst>
                                </p:cTn>
                              </p:par>
                              <p:par>
                                <p:cTn fill="hold" nodeType="withEffect" presetClass="entr" presetID="10" presetSubtype="0">
                                  <p:stCondLst>
                                    <p:cond delay="0"/>
                                  </p:stCondLst>
                                  <p:childTnLst>
                                    <p:set>
                                      <p:cBhvr>
                                        <p:cTn dur="1" fill="hold">
                                          <p:stCondLst>
                                            <p:cond delay="0"/>
                                          </p:stCondLst>
                                        </p:cTn>
                                        <p:tgtEl>
                                          <p:spTgt spid="1712"/>
                                        </p:tgtEl>
                                        <p:attrNameLst>
                                          <p:attrName>style.visibility</p:attrName>
                                        </p:attrNameLst>
                                      </p:cBhvr>
                                      <p:to>
                                        <p:strVal val="visible"/>
                                      </p:to>
                                    </p:set>
                                    <p:animEffect filter="fade" transition="in">
                                      <p:cBhvr>
                                        <p:cTn dur="1000"/>
                                        <p:tgtEl>
                                          <p:spTgt spid="1712"/>
                                        </p:tgtEl>
                                      </p:cBhvr>
                                    </p:animEffect>
                                  </p:childTnLst>
                                </p:cTn>
                              </p:par>
                              <p:par>
                                <p:cTn fill="hold" nodeType="withEffect" presetClass="entr" presetID="10" presetSubtype="0">
                                  <p:stCondLst>
                                    <p:cond delay="0"/>
                                  </p:stCondLst>
                                  <p:childTnLst>
                                    <p:set>
                                      <p:cBhvr>
                                        <p:cTn dur="1" fill="hold">
                                          <p:stCondLst>
                                            <p:cond delay="0"/>
                                          </p:stCondLst>
                                        </p:cTn>
                                        <p:tgtEl>
                                          <p:spTgt spid="1713"/>
                                        </p:tgtEl>
                                        <p:attrNameLst>
                                          <p:attrName>style.visibility</p:attrName>
                                        </p:attrNameLst>
                                      </p:cBhvr>
                                      <p:to>
                                        <p:strVal val="visible"/>
                                      </p:to>
                                    </p:set>
                                    <p:animEffect filter="fade" transition="in">
                                      <p:cBhvr>
                                        <p:cTn dur="1000"/>
                                        <p:tgtEl>
                                          <p:spTgt spid="1713"/>
                                        </p:tgtEl>
                                      </p:cBhvr>
                                    </p:animEffect>
                                  </p:childTnLst>
                                </p:cTn>
                              </p:par>
                              <p:par>
                                <p:cTn fill="hold" nodeType="withEffect" presetClass="entr" presetID="10" presetSubtype="0">
                                  <p:stCondLst>
                                    <p:cond delay="0"/>
                                  </p:stCondLst>
                                  <p:childTnLst>
                                    <p:set>
                                      <p:cBhvr>
                                        <p:cTn dur="1" fill="hold">
                                          <p:stCondLst>
                                            <p:cond delay="0"/>
                                          </p:stCondLst>
                                        </p:cTn>
                                        <p:tgtEl>
                                          <p:spTgt spid="1715"/>
                                        </p:tgtEl>
                                        <p:attrNameLst>
                                          <p:attrName>style.visibility</p:attrName>
                                        </p:attrNameLst>
                                      </p:cBhvr>
                                      <p:to>
                                        <p:strVal val="visible"/>
                                      </p:to>
                                    </p:set>
                                    <p:animEffect filter="fade" transition="in">
                                      <p:cBhvr>
                                        <p:cTn dur="1000"/>
                                        <p:tgtEl>
                                          <p:spTgt spid="1715"/>
                                        </p:tgtEl>
                                      </p:cBhvr>
                                    </p:animEffect>
                                  </p:childTnLst>
                                </p:cTn>
                              </p:par>
                              <p:par>
                                <p:cTn fill="hold" nodeType="withEffect" presetClass="entr" presetID="10" presetSubtype="0">
                                  <p:stCondLst>
                                    <p:cond delay="0"/>
                                  </p:stCondLst>
                                  <p:childTnLst>
                                    <p:set>
                                      <p:cBhvr>
                                        <p:cTn dur="1" fill="hold">
                                          <p:stCondLst>
                                            <p:cond delay="0"/>
                                          </p:stCondLst>
                                        </p:cTn>
                                        <p:tgtEl>
                                          <p:spTgt spid="1730"/>
                                        </p:tgtEl>
                                        <p:attrNameLst>
                                          <p:attrName>style.visibility</p:attrName>
                                        </p:attrNameLst>
                                      </p:cBhvr>
                                      <p:to>
                                        <p:strVal val="visible"/>
                                      </p:to>
                                    </p:set>
                                    <p:animEffect filter="fade" transition="in">
                                      <p:cBhvr>
                                        <p:cTn dur="1000"/>
                                        <p:tgtEl>
                                          <p:spTgt spid="1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7"/>
                                        </p:tgtEl>
                                        <p:attrNameLst>
                                          <p:attrName>style.visibility</p:attrName>
                                        </p:attrNameLst>
                                      </p:cBhvr>
                                      <p:to>
                                        <p:strVal val="visible"/>
                                      </p:to>
                                    </p:set>
                                    <p:animEffect filter="fade" transition="in">
                                      <p:cBhvr>
                                        <p:cTn dur="1000"/>
                                        <p:tgtEl>
                                          <p:spTgt spid="1727"/>
                                        </p:tgtEl>
                                      </p:cBhvr>
                                    </p:animEffect>
                                  </p:childTnLst>
                                </p:cTn>
                              </p:par>
                              <p:par>
                                <p:cTn fill="hold" nodeType="withEffect" presetClass="entr" presetID="10" presetSubtype="0">
                                  <p:stCondLst>
                                    <p:cond delay="0"/>
                                  </p:stCondLst>
                                  <p:childTnLst>
                                    <p:set>
                                      <p:cBhvr>
                                        <p:cTn dur="1" fill="hold">
                                          <p:stCondLst>
                                            <p:cond delay="0"/>
                                          </p:stCondLst>
                                        </p:cTn>
                                        <p:tgtEl>
                                          <p:spTgt spid="1729"/>
                                        </p:tgtEl>
                                        <p:attrNameLst>
                                          <p:attrName>style.visibility</p:attrName>
                                        </p:attrNameLst>
                                      </p:cBhvr>
                                      <p:to>
                                        <p:strVal val="visible"/>
                                      </p:to>
                                    </p:set>
                                    <p:animEffect filter="fade" transition="in">
                                      <p:cBhvr>
                                        <p:cTn dur="1000"/>
                                        <p:tgtEl>
                                          <p:spTgt spid="1729"/>
                                        </p:tgtEl>
                                      </p:cBhvr>
                                    </p:animEffect>
                                  </p:childTnLst>
                                </p:cTn>
                              </p:par>
                              <p:par>
                                <p:cTn fill="hold" nodeType="withEffect" presetClass="entr" presetID="10" presetSubtype="0">
                                  <p:stCondLst>
                                    <p:cond delay="0"/>
                                  </p:stCondLst>
                                  <p:childTnLst>
                                    <p:set>
                                      <p:cBhvr>
                                        <p:cTn dur="1" fill="hold">
                                          <p:stCondLst>
                                            <p:cond delay="0"/>
                                          </p:stCondLst>
                                        </p:cTn>
                                        <p:tgtEl>
                                          <p:spTgt spid="1731"/>
                                        </p:tgtEl>
                                        <p:attrNameLst>
                                          <p:attrName>style.visibility</p:attrName>
                                        </p:attrNameLst>
                                      </p:cBhvr>
                                      <p:to>
                                        <p:strVal val="visible"/>
                                      </p:to>
                                    </p:set>
                                    <p:animEffect filter="fade" transition="in">
                                      <p:cBhvr>
                                        <p:cTn dur="1000"/>
                                        <p:tgtEl>
                                          <p:spTgt spid="1731"/>
                                        </p:tgtEl>
                                      </p:cBhvr>
                                    </p:animEffect>
                                  </p:childTnLst>
                                </p:cTn>
                              </p:par>
                              <p:par>
                                <p:cTn fill="hold" nodeType="withEffect" presetClass="entr" presetID="10" presetSubtype="0">
                                  <p:stCondLst>
                                    <p:cond delay="0"/>
                                  </p:stCondLst>
                                  <p:childTnLst>
                                    <p:set>
                                      <p:cBhvr>
                                        <p:cTn dur="1" fill="hold">
                                          <p:stCondLst>
                                            <p:cond delay="0"/>
                                          </p:stCondLst>
                                        </p:cTn>
                                        <p:tgtEl>
                                          <p:spTgt spid="1752"/>
                                        </p:tgtEl>
                                        <p:attrNameLst>
                                          <p:attrName>style.visibility</p:attrName>
                                        </p:attrNameLst>
                                      </p:cBhvr>
                                      <p:to>
                                        <p:strVal val="visible"/>
                                      </p:to>
                                    </p:set>
                                    <p:animEffect filter="fade" transition="in">
                                      <p:cBhvr>
                                        <p:cTn dur="1000"/>
                                        <p:tgtEl>
                                          <p:spTgt spid="1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gtEl>
                                        <p:attrNameLst>
                                          <p:attrName>style.visibility</p:attrName>
                                        </p:attrNameLst>
                                      </p:cBhvr>
                                      <p:to>
                                        <p:strVal val="visible"/>
                                      </p:to>
                                    </p:set>
                                    <p:animEffect filter="fade" transition="in">
                                      <p:cBhvr>
                                        <p:cTn dur="1000"/>
                                        <p:tgtEl>
                                          <p:spTgt spid="1728"/>
                                        </p:tgtEl>
                                      </p:cBhvr>
                                    </p:animEffect>
                                  </p:childTnLst>
                                </p:cTn>
                              </p:par>
                              <p:par>
                                <p:cTn fill="hold" nodeType="withEffect" presetClass="entr" presetID="10" presetSubtype="0">
                                  <p:stCondLst>
                                    <p:cond delay="0"/>
                                  </p:stCondLst>
                                  <p:childTnLst>
                                    <p:set>
                                      <p:cBhvr>
                                        <p:cTn dur="1" fill="hold">
                                          <p:stCondLst>
                                            <p:cond delay="0"/>
                                          </p:stCondLst>
                                        </p:cTn>
                                        <p:tgtEl>
                                          <p:spTgt spid="1753"/>
                                        </p:tgtEl>
                                        <p:attrNameLst>
                                          <p:attrName>style.visibility</p:attrName>
                                        </p:attrNameLst>
                                      </p:cBhvr>
                                      <p:to>
                                        <p:strVal val="visible"/>
                                      </p:to>
                                    </p:set>
                                    <p:animEffect filter="fade" transition="in">
                                      <p:cBhvr>
                                        <p:cTn dur="1000"/>
                                        <p:tgtEl>
                                          <p:spTgt spid="1753"/>
                                        </p:tgtEl>
                                      </p:cBhvr>
                                    </p:animEffect>
                                  </p:childTnLst>
                                </p:cTn>
                              </p:par>
                              <p:par>
                                <p:cTn fill="hold" nodeType="with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1000"/>
                                        <p:tgtEl>
                                          <p:spTgt spid="1754"/>
                                        </p:tgtEl>
                                      </p:cBhvr>
                                    </p:animEffect>
                                  </p:childTnLst>
                                </p:cTn>
                              </p:par>
                              <p:par>
                                <p:cTn fill="hold" nodeType="withEffect" presetClass="entr" presetID="10" presetSubtype="0">
                                  <p:stCondLst>
                                    <p:cond delay="0"/>
                                  </p:stCondLst>
                                  <p:childTnLst>
                                    <p:set>
                                      <p:cBhvr>
                                        <p:cTn dur="1" fill="hold">
                                          <p:stCondLst>
                                            <p:cond delay="0"/>
                                          </p:stCondLst>
                                        </p:cTn>
                                        <p:tgtEl>
                                          <p:spTgt spid="1755"/>
                                        </p:tgtEl>
                                        <p:attrNameLst>
                                          <p:attrName>style.visibility</p:attrName>
                                        </p:attrNameLst>
                                      </p:cBhvr>
                                      <p:to>
                                        <p:strVal val="visible"/>
                                      </p:to>
                                    </p:set>
                                    <p:animEffect filter="fade" transition="in">
                                      <p:cBhvr>
                                        <p:cTn dur="1000"/>
                                        <p:tgtEl>
                                          <p:spTgt spid="1755"/>
                                        </p:tgtEl>
                                      </p:cBhvr>
                                    </p:animEffect>
                                  </p:childTnLst>
                                </p:cTn>
                              </p:par>
                              <p:par>
                                <p:cTn fill="hold" nodeType="withEffect" presetClass="entr" presetID="10" presetSubtype="0">
                                  <p:stCondLst>
                                    <p:cond delay="0"/>
                                  </p:stCondLst>
                                  <p:childTnLst>
                                    <p:set>
                                      <p:cBhvr>
                                        <p:cTn dur="1" fill="hold">
                                          <p:stCondLst>
                                            <p:cond delay="0"/>
                                          </p:stCondLst>
                                        </p:cTn>
                                        <p:tgtEl>
                                          <p:spTgt spid="1756"/>
                                        </p:tgtEl>
                                        <p:attrNameLst>
                                          <p:attrName>style.visibility</p:attrName>
                                        </p:attrNameLst>
                                      </p:cBhvr>
                                      <p:to>
                                        <p:strVal val="visible"/>
                                      </p:to>
                                    </p:set>
                                    <p:animEffect filter="fade" transition="in">
                                      <p:cBhvr>
                                        <p:cTn dur="1000"/>
                                        <p:tgtEl>
                                          <p:spTgt spid="1756"/>
                                        </p:tgtEl>
                                      </p:cBhvr>
                                    </p:animEffect>
                                  </p:childTnLst>
                                </p:cTn>
                              </p:par>
                              <p:par>
                                <p:cTn fill="hold" nodeType="withEffect" presetClass="entr" presetID="10" presetSubtype="0">
                                  <p:stCondLst>
                                    <p:cond delay="0"/>
                                  </p:stCondLst>
                                  <p:childTnLst>
                                    <p:set>
                                      <p:cBhvr>
                                        <p:cTn dur="1" fill="hold">
                                          <p:stCondLst>
                                            <p:cond delay="0"/>
                                          </p:stCondLst>
                                        </p:cTn>
                                        <p:tgtEl>
                                          <p:spTgt spid="1758"/>
                                        </p:tgtEl>
                                        <p:attrNameLst>
                                          <p:attrName>style.visibility</p:attrName>
                                        </p:attrNameLst>
                                      </p:cBhvr>
                                      <p:to>
                                        <p:strVal val="visible"/>
                                      </p:to>
                                    </p:set>
                                    <p:animEffect filter="fade" transition="in">
                                      <p:cBhvr>
                                        <p:cTn dur="1000"/>
                                        <p:tgtEl>
                                          <p:spTgt spid="1758"/>
                                        </p:tgtEl>
                                      </p:cBhvr>
                                    </p:animEffect>
                                  </p:childTnLst>
                                </p:cTn>
                              </p:par>
                              <p:par>
                                <p:cTn fill="hold" nodeType="withEffect" presetClass="entr" presetID="10" presetSubtype="0">
                                  <p:stCondLst>
                                    <p:cond delay="0"/>
                                  </p:stCondLst>
                                  <p:childTnLst>
                                    <p:set>
                                      <p:cBhvr>
                                        <p:cTn dur="1" fill="hold">
                                          <p:stCondLst>
                                            <p:cond delay="0"/>
                                          </p:stCondLst>
                                        </p:cTn>
                                        <p:tgtEl>
                                          <p:spTgt spid="1759"/>
                                        </p:tgtEl>
                                        <p:attrNameLst>
                                          <p:attrName>style.visibility</p:attrName>
                                        </p:attrNameLst>
                                      </p:cBhvr>
                                      <p:to>
                                        <p:strVal val="visible"/>
                                      </p:to>
                                    </p:set>
                                    <p:animEffect filter="fade" transition="in">
                                      <p:cBhvr>
                                        <p:cTn dur="1000"/>
                                        <p:tgtEl>
                                          <p:spTgt spid="1759"/>
                                        </p:tgtEl>
                                      </p:cBhvr>
                                    </p:animEffect>
                                  </p:childTnLst>
                                </p:cTn>
                              </p:par>
                              <p:par>
                                <p:cTn fill="hold" nodeType="withEffect" presetClass="entr" presetID="10" presetSubtype="0">
                                  <p:stCondLst>
                                    <p:cond delay="0"/>
                                  </p:stCondLst>
                                  <p:childTnLst>
                                    <p:set>
                                      <p:cBhvr>
                                        <p:cTn dur="1" fill="hold">
                                          <p:stCondLst>
                                            <p:cond delay="0"/>
                                          </p:stCondLst>
                                        </p:cTn>
                                        <p:tgtEl>
                                          <p:spTgt spid="1757"/>
                                        </p:tgtEl>
                                        <p:attrNameLst>
                                          <p:attrName>style.visibility</p:attrName>
                                        </p:attrNameLst>
                                      </p:cBhvr>
                                      <p:to>
                                        <p:strVal val="visible"/>
                                      </p:to>
                                    </p:set>
                                    <p:animEffect filter="fade" transition="in">
                                      <p:cBhvr>
                                        <p:cTn dur="1000"/>
                                        <p:tgtEl>
                                          <p:spTgt spid="17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7" name="Shape 1767"/>
        <p:cNvGrpSpPr/>
        <p:nvPr/>
      </p:nvGrpSpPr>
      <p:grpSpPr>
        <a:xfrm>
          <a:off x="0" y="0"/>
          <a:ext cx="0" cy="0"/>
          <a:chOff x="0" y="0"/>
          <a:chExt cx="0" cy="0"/>
        </a:xfrm>
      </p:grpSpPr>
      <p:sp>
        <p:nvSpPr>
          <p:cNvPr id="1768" name="Google Shape;1768;p61"/>
          <p:cNvSpPr txBox="1"/>
          <p:nvPr>
            <p:ph type="title"/>
          </p:nvPr>
        </p:nvSpPr>
        <p:spPr>
          <a:xfrm>
            <a:off x="294300" y="175800"/>
            <a:ext cx="117717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Additional Structural “Embedding” Method: </a:t>
            </a:r>
            <a:endParaRPr/>
          </a:p>
          <a:p>
            <a:pPr indent="0" lvl="0" marL="0" rtl="0" algn="ctr">
              <a:spcBef>
                <a:spcPts val="0"/>
              </a:spcBef>
              <a:spcAft>
                <a:spcPts val="0"/>
              </a:spcAft>
              <a:buNone/>
            </a:pPr>
            <a:r>
              <a:rPr lang="en-US"/>
              <a:t>Degree Histograms</a:t>
            </a:r>
            <a:endParaRPr/>
          </a:p>
        </p:txBody>
      </p:sp>
      <p:sp>
        <p:nvSpPr>
          <p:cNvPr id="1769" name="Google Shape;1769;p61"/>
          <p:cNvSpPr txBox="1"/>
          <p:nvPr/>
        </p:nvSpPr>
        <p:spPr>
          <a:xfrm>
            <a:off x="2819400" y="2309400"/>
            <a:ext cx="28098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t/>
            </a:r>
            <a:endParaRPr sz="2000">
              <a:solidFill>
                <a:schemeClr val="accent6"/>
              </a:solidFill>
            </a:endParaRPr>
          </a:p>
        </p:txBody>
      </p:sp>
      <p:sp>
        <p:nvSpPr>
          <p:cNvPr id="1770" name="Google Shape;1770;p61"/>
          <p:cNvSpPr txBox="1"/>
          <p:nvPr/>
        </p:nvSpPr>
        <p:spPr>
          <a:xfrm>
            <a:off x="2679575" y="1740500"/>
            <a:ext cx="6618300" cy="9630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sz="2100">
                <a:solidFill>
                  <a:srgbClr val="FFFFFF"/>
                </a:solidFill>
                <a:latin typeface="Helvetica Neue"/>
                <a:ea typeface="Helvetica Neue"/>
                <a:cs typeface="Helvetica Neue"/>
                <a:sym typeface="Helvetica Neue"/>
              </a:rPr>
              <a:t>Degree-</a:t>
            </a:r>
            <a:r>
              <a:rPr i="1" lang="en-US" sz="2100">
                <a:solidFill>
                  <a:srgbClr val="FFFFFF"/>
                </a:solidFill>
                <a:latin typeface="Helvetica Neue"/>
                <a:ea typeface="Helvetica Neue"/>
                <a:cs typeface="Helvetica Neue"/>
                <a:sym typeface="Helvetica Neue"/>
              </a:rPr>
              <a:t>k</a:t>
            </a:r>
            <a:r>
              <a:rPr lang="en-US" sz="2100">
                <a:solidFill>
                  <a:srgbClr val="FFFFFF"/>
                </a:solidFill>
                <a:latin typeface="Helvetica Neue"/>
                <a:ea typeface="Helvetica Neue"/>
                <a:cs typeface="Helvetica Neue"/>
                <a:sym typeface="Helvetica Neue"/>
              </a:rPr>
              <a:t>: degree histogram of k-hop neighbors</a:t>
            </a:r>
            <a:endParaRPr sz="2100">
              <a:solidFill>
                <a:srgbClr val="FFFFFF"/>
              </a:solidFill>
              <a:latin typeface="Helvetica Neue"/>
              <a:ea typeface="Helvetica Neue"/>
              <a:cs typeface="Helvetica Neue"/>
              <a:sym typeface="Helvetica Neue"/>
            </a:endParaRPr>
          </a:p>
          <a:p>
            <a:pPr indent="-349250" lvl="0" marL="457200" rtl="0" algn="l">
              <a:lnSpc>
                <a:spcPct val="120000"/>
              </a:lnSpc>
              <a:spcBef>
                <a:spcPts val="0"/>
              </a:spcBef>
              <a:spcAft>
                <a:spcPts val="0"/>
              </a:spcAft>
              <a:buClr>
                <a:srgbClr val="FFFFFF"/>
              </a:buClr>
              <a:buSzPts val="1900"/>
              <a:buFont typeface="Helvetica Neue"/>
              <a:buChar char="●"/>
            </a:pPr>
            <a:r>
              <a:rPr lang="en-US" sz="1900">
                <a:solidFill>
                  <a:srgbClr val="FFFFFF"/>
                </a:solidFill>
                <a:latin typeface="Helvetica Neue"/>
                <a:ea typeface="Helvetica Neue"/>
                <a:cs typeface="Helvetica Neue"/>
                <a:sym typeface="Helvetica Neue"/>
              </a:rPr>
              <a:t>Degree, </a:t>
            </a:r>
            <a:r>
              <a:rPr lang="en-US" sz="1900">
                <a:solidFill>
                  <a:srgbClr val="FFFFFF"/>
                </a:solidFill>
                <a:latin typeface="Helvetica Neue"/>
                <a:ea typeface="Helvetica Neue"/>
                <a:cs typeface="Helvetica Neue"/>
                <a:sym typeface="Helvetica Neue"/>
              </a:rPr>
              <a:t>Degree1, Degree2 variants</a:t>
            </a:r>
            <a:endParaRPr sz="1500">
              <a:solidFill>
                <a:srgbClr val="CCCCCC"/>
              </a:solidFill>
              <a:latin typeface="Helvetica Neue"/>
              <a:ea typeface="Helvetica Neue"/>
              <a:cs typeface="Helvetica Neue"/>
              <a:sym typeface="Helvetica Neue"/>
            </a:endParaRPr>
          </a:p>
        </p:txBody>
      </p:sp>
      <p:cxnSp>
        <p:nvCxnSpPr>
          <p:cNvPr id="1771" name="Google Shape;1771;p61"/>
          <p:cNvCxnSpPr/>
          <p:nvPr/>
        </p:nvCxnSpPr>
        <p:spPr>
          <a:xfrm flipH="1" rot="10800000">
            <a:off x="3347896" y="3549550"/>
            <a:ext cx="572700" cy="472500"/>
          </a:xfrm>
          <a:prstGeom prst="straightConnector1">
            <a:avLst/>
          </a:prstGeom>
          <a:noFill/>
          <a:ln cap="flat" cmpd="sng" w="19050">
            <a:solidFill>
              <a:srgbClr val="D9D9D9"/>
            </a:solidFill>
            <a:prstDash val="solid"/>
            <a:round/>
            <a:headEnd len="med" w="med" type="none"/>
            <a:tailEnd len="med" w="med" type="none"/>
          </a:ln>
        </p:spPr>
      </p:cxnSp>
      <p:cxnSp>
        <p:nvCxnSpPr>
          <p:cNvPr id="1772" name="Google Shape;1772;p61"/>
          <p:cNvCxnSpPr/>
          <p:nvPr/>
        </p:nvCxnSpPr>
        <p:spPr>
          <a:xfrm rot="10800000">
            <a:off x="2696296" y="3635650"/>
            <a:ext cx="651600" cy="386400"/>
          </a:xfrm>
          <a:prstGeom prst="straightConnector1">
            <a:avLst/>
          </a:prstGeom>
          <a:noFill/>
          <a:ln cap="flat" cmpd="sng" w="19050">
            <a:solidFill>
              <a:srgbClr val="D9D9D9"/>
            </a:solidFill>
            <a:prstDash val="solid"/>
            <a:round/>
            <a:headEnd len="med" w="med" type="none"/>
            <a:tailEnd len="med" w="med" type="none"/>
          </a:ln>
        </p:spPr>
      </p:cxnSp>
      <p:cxnSp>
        <p:nvCxnSpPr>
          <p:cNvPr id="1773" name="Google Shape;1773;p61"/>
          <p:cNvCxnSpPr/>
          <p:nvPr/>
        </p:nvCxnSpPr>
        <p:spPr>
          <a:xfrm flipH="1">
            <a:off x="2603215" y="4014909"/>
            <a:ext cx="759000" cy="486900"/>
          </a:xfrm>
          <a:prstGeom prst="straightConnector1">
            <a:avLst/>
          </a:prstGeom>
          <a:noFill/>
          <a:ln cap="flat" cmpd="sng" w="19050">
            <a:solidFill>
              <a:srgbClr val="D9D9D9"/>
            </a:solidFill>
            <a:prstDash val="solid"/>
            <a:round/>
            <a:headEnd len="med" w="med" type="none"/>
            <a:tailEnd len="med" w="med" type="none"/>
          </a:ln>
        </p:spPr>
      </p:cxnSp>
      <p:cxnSp>
        <p:nvCxnSpPr>
          <p:cNvPr id="1774" name="Google Shape;1774;p61"/>
          <p:cNvCxnSpPr/>
          <p:nvPr/>
        </p:nvCxnSpPr>
        <p:spPr>
          <a:xfrm>
            <a:off x="3362215" y="4014909"/>
            <a:ext cx="680100" cy="286500"/>
          </a:xfrm>
          <a:prstGeom prst="straightConnector1">
            <a:avLst/>
          </a:prstGeom>
          <a:noFill/>
          <a:ln cap="flat" cmpd="sng" w="19050">
            <a:solidFill>
              <a:srgbClr val="D9D9D9"/>
            </a:solidFill>
            <a:prstDash val="solid"/>
            <a:round/>
            <a:headEnd len="med" w="med" type="none"/>
            <a:tailEnd len="med" w="med" type="none"/>
          </a:ln>
        </p:spPr>
      </p:cxnSp>
      <p:cxnSp>
        <p:nvCxnSpPr>
          <p:cNvPr id="1775" name="Google Shape;1775;p61"/>
          <p:cNvCxnSpPr/>
          <p:nvPr/>
        </p:nvCxnSpPr>
        <p:spPr>
          <a:xfrm flipH="1" rot="10800000">
            <a:off x="2617602" y="3635370"/>
            <a:ext cx="93000" cy="866400"/>
          </a:xfrm>
          <a:prstGeom prst="straightConnector1">
            <a:avLst/>
          </a:prstGeom>
          <a:noFill/>
          <a:ln cap="flat" cmpd="sng" w="19050">
            <a:solidFill>
              <a:srgbClr val="D9D9D9"/>
            </a:solidFill>
            <a:prstDash val="solid"/>
            <a:round/>
            <a:headEnd len="med" w="med" type="none"/>
            <a:tailEnd len="med" w="med" type="none"/>
          </a:ln>
        </p:spPr>
      </p:cxnSp>
      <p:cxnSp>
        <p:nvCxnSpPr>
          <p:cNvPr id="1776" name="Google Shape;1776;p61"/>
          <p:cNvCxnSpPr/>
          <p:nvPr/>
        </p:nvCxnSpPr>
        <p:spPr>
          <a:xfrm flipH="1" rot="10800000">
            <a:off x="2717838" y="3556584"/>
            <a:ext cx="1195500" cy="71700"/>
          </a:xfrm>
          <a:prstGeom prst="straightConnector1">
            <a:avLst/>
          </a:prstGeom>
          <a:noFill/>
          <a:ln cap="flat" cmpd="sng" w="19050">
            <a:solidFill>
              <a:srgbClr val="D9D9D9"/>
            </a:solidFill>
            <a:prstDash val="solid"/>
            <a:round/>
            <a:headEnd len="med" w="med" type="none"/>
            <a:tailEnd len="med" w="med" type="none"/>
          </a:ln>
        </p:spPr>
      </p:cxnSp>
      <p:cxnSp>
        <p:nvCxnSpPr>
          <p:cNvPr id="1777" name="Google Shape;1777;p61"/>
          <p:cNvCxnSpPr/>
          <p:nvPr/>
        </p:nvCxnSpPr>
        <p:spPr>
          <a:xfrm rot="10800000">
            <a:off x="3927508" y="3542255"/>
            <a:ext cx="752100" cy="336600"/>
          </a:xfrm>
          <a:prstGeom prst="straightConnector1">
            <a:avLst/>
          </a:prstGeom>
          <a:noFill/>
          <a:ln cap="flat" cmpd="sng" w="19050">
            <a:solidFill>
              <a:srgbClr val="D9D9D9"/>
            </a:solidFill>
            <a:prstDash val="solid"/>
            <a:round/>
            <a:headEnd len="med" w="med" type="none"/>
            <a:tailEnd len="med" w="med" type="none"/>
          </a:ln>
        </p:spPr>
      </p:cxnSp>
      <p:cxnSp>
        <p:nvCxnSpPr>
          <p:cNvPr id="1778" name="Google Shape;1778;p61"/>
          <p:cNvCxnSpPr/>
          <p:nvPr/>
        </p:nvCxnSpPr>
        <p:spPr>
          <a:xfrm flipH="1">
            <a:off x="2030597" y="3628284"/>
            <a:ext cx="680100" cy="86100"/>
          </a:xfrm>
          <a:prstGeom prst="straightConnector1">
            <a:avLst/>
          </a:prstGeom>
          <a:noFill/>
          <a:ln cap="flat" cmpd="sng" w="19050">
            <a:solidFill>
              <a:srgbClr val="D9D9D9"/>
            </a:solidFill>
            <a:prstDash val="solid"/>
            <a:round/>
            <a:headEnd len="med" w="med" type="none"/>
            <a:tailEnd len="med" w="med" type="none"/>
          </a:ln>
        </p:spPr>
      </p:cxnSp>
      <p:cxnSp>
        <p:nvCxnSpPr>
          <p:cNvPr id="1779" name="Google Shape;1779;p61"/>
          <p:cNvCxnSpPr/>
          <p:nvPr/>
        </p:nvCxnSpPr>
        <p:spPr>
          <a:xfrm flipH="1">
            <a:off x="3469731" y="4301298"/>
            <a:ext cx="565500" cy="644400"/>
          </a:xfrm>
          <a:prstGeom prst="straightConnector1">
            <a:avLst/>
          </a:prstGeom>
          <a:noFill/>
          <a:ln cap="flat" cmpd="sng" w="19050">
            <a:solidFill>
              <a:srgbClr val="D9D9D9"/>
            </a:solidFill>
            <a:prstDash val="solid"/>
            <a:round/>
            <a:headEnd len="med" w="med" type="none"/>
            <a:tailEnd len="med" w="med" type="none"/>
          </a:ln>
        </p:spPr>
      </p:cxnSp>
      <p:sp>
        <p:nvSpPr>
          <p:cNvPr id="1780" name="Google Shape;1780;p61"/>
          <p:cNvSpPr/>
          <p:nvPr/>
        </p:nvSpPr>
        <p:spPr>
          <a:xfrm>
            <a:off x="3177686" y="3845105"/>
            <a:ext cx="349200" cy="3492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81" name="Google Shape;1781;p61"/>
          <p:cNvSpPr/>
          <p:nvPr/>
        </p:nvSpPr>
        <p:spPr>
          <a:xfrm>
            <a:off x="3737913" y="3377750"/>
            <a:ext cx="349200" cy="349200"/>
          </a:xfrm>
          <a:prstGeom prst="ellipse">
            <a:avLst/>
          </a:prstGeom>
          <a:solidFill>
            <a:srgbClr val="4BACC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a:solidFill>
                  <a:srgbClr val="FFFFFF"/>
                </a:solidFill>
              </a:rPr>
              <a:t>3</a:t>
            </a:r>
            <a:endParaRPr>
              <a:solidFill>
                <a:srgbClr val="FFFFFF"/>
              </a:solidFill>
            </a:endParaRPr>
          </a:p>
        </p:txBody>
      </p:sp>
      <p:sp>
        <p:nvSpPr>
          <p:cNvPr id="1782" name="Google Shape;1782;p61"/>
          <p:cNvSpPr/>
          <p:nvPr/>
        </p:nvSpPr>
        <p:spPr>
          <a:xfrm>
            <a:off x="3846230" y="4119768"/>
            <a:ext cx="349200" cy="349200"/>
          </a:xfrm>
          <a:prstGeom prst="ellipse">
            <a:avLst/>
          </a:prstGeom>
          <a:solidFill>
            <a:srgbClr val="4BACC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a:solidFill>
                  <a:srgbClr val="FFFFFF"/>
                </a:solidFill>
              </a:rPr>
              <a:t>2</a:t>
            </a:r>
            <a:endParaRPr>
              <a:solidFill>
                <a:srgbClr val="FFFFFF"/>
              </a:solidFill>
            </a:endParaRPr>
          </a:p>
        </p:txBody>
      </p:sp>
      <p:sp>
        <p:nvSpPr>
          <p:cNvPr id="1783" name="Google Shape;1783;p61"/>
          <p:cNvSpPr/>
          <p:nvPr/>
        </p:nvSpPr>
        <p:spPr>
          <a:xfrm>
            <a:off x="2513465" y="3447769"/>
            <a:ext cx="349200" cy="349200"/>
          </a:xfrm>
          <a:prstGeom prst="ellipse">
            <a:avLst/>
          </a:prstGeom>
          <a:solidFill>
            <a:srgbClr val="4BACC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a:solidFill>
                  <a:srgbClr val="FFFFFF"/>
                </a:solidFill>
              </a:rPr>
              <a:t>4</a:t>
            </a:r>
            <a:endParaRPr>
              <a:solidFill>
                <a:srgbClr val="FFFFFF"/>
              </a:solidFill>
            </a:endParaRPr>
          </a:p>
        </p:txBody>
      </p:sp>
      <p:sp>
        <p:nvSpPr>
          <p:cNvPr id="1784" name="Google Shape;1784;p61"/>
          <p:cNvSpPr/>
          <p:nvPr/>
        </p:nvSpPr>
        <p:spPr>
          <a:xfrm>
            <a:off x="4503648" y="3693041"/>
            <a:ext cx="349200" cy="3492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85" name="Google Shape;1785;p61"/>
          <p:cNvSpPr/>
          <p:nvPr/>
        </p:nvSpPr>
        <p:spPr>
          <a:xfrm>
            <a:off x="3282734" y="4778199"/>
            <a:ext cx="349200" cy="3492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86" name="Google Shape;1786;p61"/>
          <p:cNvSpPr/>
          <p:nvPr/>
        </p:nvSpPr>
        <p:spPr>
          <a:xfrm>
            <a:off x="1851725" y="3530867"/>
            <a:ext cx="349200" cy="3492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1787" name="Google Shape;1787;p61"/>
          <p:cNvCxnSpPr/>
          <p:nvPr/>
        </p:nvCxnSpPr>
        <p:spPr>
          <a:xfrm flipH="1">
            <a:off x="2202461" y="4501770"/>
            <a:ext cx="408000" cy="343500"/>
          </a:xfrm>
          <a:prstGeom prst="straightConnector1">
            <a:avLst/>
          </a:prstGeom>
          <a:noFill/>
          <a:ln cap="flat" cmpd="sng" w="19050">
            <a:solidFill>
              <a:srgbClr val="D9D9D9"/>
            </a:solidFill>
            <a:prstDash val="solid"/>
            <a:round/>
            <a:headEnd len="med" w="med" type="none"/>
            <a:tailEnd len="med" w="med" type="none"/>
          </a:ln>
        </p:spPr>
      </p:cxnSp>
      <p:sp>
        <p:nvSpPr>
          <p:cNvPr id="1788" name="Google Shape;1788;p61"/>
          <p:cNvSpPr/>
          <p:nvPr/>
        </p:nvSpPr>
        <p:spPr>
          <a:xfrm>
            <a:off x="2450024" y="4329147"/>
            <a:ext cx="349200" cy="349200"/>
          </a:xfrm>
          <a:prstGeom prst="ellipse">
            <a:avLst/>
          </a:prstGeom>
          <a:solidFill>
            <a:srgbClr val="4BACC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a:solidFill>
                  <a:srgbClr val="FFFFFF"/>
                </a:solidFill>
              </a:rPr>
              <a:t>3</a:t>
            </a:r>
            <a:endParaRPr>
              <a:solidFill>
                <a:srgbClr val="FFFFFF"/>
              </a:solidFill>
            </a:endParaRPr>
          </a:p>
        </p:txBody>
      </p:sp>
      <p:sp>
        <p:nvSpPr>
          <p:cNvPr id="1789" name="Google Shape;1789;p61"/>
          <p:cNvSpPr/>
          <p:nvPr/>
        </p:nvSpPr>
        <p:spPr>
          <a:xfrm>
            <a:off x="2030587" y="4674543"/>
            <a:ext cx="349200" cy="3492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pic>
        <p:nvPicPr>
          <p:cNvPr id="1790" name="Google Shape;1790;p61"/>
          <p:cNvPicPr preferRelativeResize="0"/>
          <p:nvPr/>
        </p:nvPicPr>
        <p:blipFill>
          <a:blip r:embed="rId3">
            <a:alphaModFix/>
          </a:blip>
          <a:stretch>
            <a:fillRect/>
          </a:stretch>
        </p:blipFill>
        <p:spPr>
          <a:xfrm>
            <a:off x="5269369" y="3304275"/>
            <a:ext cx="576299" cy="576299"/>
          </a:xfrm>
          <a:prstGeom prst="rect">
            <a:avLst/>
          </a:prstGeom>
          <a:noFill/>
          <a:ln>
            <a:noFill/>
          </a:ln>
        </p:spPr>
      </p:pic>
      <p:grpSp>
        <p:nvGrpSpPr>
          <p:cNvPr id="1791" name="Google Shape;1791;p61"/>
          <p:cNvGrpSpPr/>
          <p:nvPr/>
        </p:nvGrpSpPr>
        <p:grpSpPr>
          <a:xfrm>
            <a:off x="6333750" y="4242346"/>
            <a:ext cx="1615700" cy="324004"/>
            <a:chOff x="2932725" y="6196396"/>
            <a:chExt cx="1615700" cy="324004"/>
          </a:xfrm>
        </p:grpSpPr>
        <p:sp>
          <p:nvSpPr>
            <p:cNvPr id="1792" name="Google Shape;1792;p61"/>
            <p:cNvSpPr/>
            <p:nvPr/>
          </p:nvSpPr>
          <p:spPr>
            <a:xfrm>
              <a:off x="2932725" y="6196400"/>
              <a:ext cx="452400" cy="3240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solidFill>
                    <a:srgbClr val="FFFFFF"/>
                  </a:solidFill>
                </a:rPr>
                <a:t>0</a:t>
              </a:r>
              <a:endParaRPr sz="1900">
                <a:solidFill>
                  <a:srgbClr val="FFFFFF"/>
                </a:solidFill>
              </a:endParaRPr>
            </a:p>
          </p:txBody>
        </p:sp>
        <p:sp>
          <p:nvSpPr>
            <p:cNvPr id="1793" name="Google Shape;1793;p61"/>
            <p:cNvSpPr/>
            <p:nvPr/>
          </p:nvSpPr>
          <p:spPr>
            <a:xfrm>
              <a:off x="3368382" y="6196400"/>
              <a:ext cx="433500" cy="3240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900">
                  <a:solidFill>
                    <a:srgbClr val="FFFFFF"/>
                  </a:solidFill>
                </a:rPr>
                <a:t>1</a:t>
              </a:r>
              <a:endParaRPr sz="1900">
                <a:solidFill>
                  <a:srgbClr val="FFFFFF"/>
                </a:solidFill>
              </a:endParaRPr>
            </a:p>
          </p:txBody>
        </p:sp>
        <p:sp>
          <p:nvSpPr>
            <p:cNvPr id="1794" name="Google Shape;1794;p61"/>
            <p:cNvSpPr/>
            <p:nvPr/>
          </p:nvSpPr>
          <p:spPr>
            <a:xfrm>
              <a:off x="3806647" y="6196396"/>
              <a:ext cx="376200" cy="3240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900">
                  <a:solidFill>
                    <a:srgbClr val="FFFFFF"/>
                  </a:solidFill>
                </a:rPr>
                <a:t>2</a:t>
              </a:r>
              <a:endParaRPr sz="1900">
                <a:solidFill>
                  <a:srgbClr val="FFFFFF"/>
                </a:solidFill>
              </a:endParaRPr>
            </a:p>
          </p:txBody>
        </p:sp>
        <p:sp>
          <p:nvSpPr>
            <p:cNvPr id="1795" name="Google Shape;1795;p61"/>
            <p:cNvSpPr/>
            <p:nvPr/>
          </p:nvSpPr>
          <p:spPr>
            <a:xfrm>
              <a:off x="4167425" y="6196400"/>
              <a:ext cx="381000" cy="3240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900">
                  <a:solidFill>
                    <a:srgbClr val="FFFFFF"/>
                  </a:solidFill>
                </a:rPr>
                <a:t>1</a:t>
              </a:r>
              <a:endParaRPr sz="1900">
                <a:solidFill>
                  <a:srgbClr val="FFFFFF"/>
                </a:solidFill>
              </a:endParaRPr>
            </a:p>
          </p:txBody>
        </p:sp>
      </p:grpSp>
      <p:sp>
        <p:nvSpPr>
          <p:cNvPr id="1796" name="Google Shape;1796;p61"/>
          <p:cNvSpPr txBox="1"/>
          <p:nvPr/>
        </p:nvSpPr>
        <p:spPr>
          <a:xfrm>
            <a:off x="5077050" y="4151900"/>
            <a:ext cx="1342200" cy="286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sz="2100">
                <a:solidFill>
                  <a:srgbClr val="CCCCCC"/>
                </a:solidFill>
                <a:latin typeface="Helvetica Neue"/>
                <a:ea typeface="Helvetica Neue"/>
                <a:cs typeface="Helvetica Neue"/>
                <a:sym typeface="Helvetica Neue"/>
              </a:rPr>
              <a:t>Degree1</a:t>
            </a:r>
            <a:endParaRPr sz="2100"/>
          </a:p>
        </p:txBody>
      </p:sp>
      <p:sp>
        <p:nvSpPr>
          <p:cNvPr id="1797" name="Google Shape;1797;p6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98" name="Google Shape;1798;p61"/>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
        <p:nvSpPr>
          <p:cNvPr id="1799" name="Google Shape;1799;p61"/>
          <p:cNvSpPr txBox="1"/>
          <p:nvPr/>
        </p:nvSpPr>
        <p:spPr>
          <a:xfrm>
            <a:off x="6269000" y="4803525"/>
            <a:ext cx="3175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0 neighbors of degree 1</a:t>
            </a:r>
            <a:endParaRPr sz="1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1 neighbor of degree 2</a:t>
            </a:r>
            <a:endParaRPr sz="1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2 neighbors of degree 3</a:t>
            </a:r>
            <a:endParaRPr sz="1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1 neighbor of degree 4</a:t>
            </a:r>
            <a:endParaRPr sz="18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9"/>
                                        </p:tgtEl>
                                        <p:attrNameLst>
                                          <p:attrName>style.visibility</p:attrName>
                                        </p:attrNameLst>
                                      </p:cBhvr>
                                      <p:to>
                                        <p:strVal val="visible"/>
                                      </p:to>
                                    </p:set>
                                    <p:animEffect filter="fade" transition="in">
                                      <p:cBhvr>
                                        <p:cTn dur="1000"/>
                                        <p:tgtEl>
                                          <p:spTgt spid="1769"/>
                                        </p:tgtEl>
                                      </p:cBhvr>
                                    </p:animEffect>
                                  </p:childTnLst>
                                </p:cTn>
                              </p:par>
                              <p:par>
                                <p:cTn fill="hold" nodeType="withEffect" presetClass="entr" presetID="10" presetSubtype="0">
                                  <p:stCondLst>
                                    <p:cond delay="0"/>
                                  </p:stCondLst>
                                  <p:childTnLst>
                                    <p:set>
                                      <p:cBhvr>
                                        <p:cTn dur="1" fill="hold">
                                          <p:stCondLst>
                                            <p:cond delay="0"/>
                                          </p:stCondLst>
                                        </p:cTn>
                                        <p:tgtEl>
                                          <p:spTgt spid="1770"/>
                                        </p:tgtEl>
                                        <p:attrNameLst>
                                          <p:attrName>style.visibility</p:attrName>
                                        </p:attrNameLst>
                                      </p:cBhvr>
                                      <p:to>
                                        <p:strVal val="visible"/>
                                      </p:to>
                                    </p:set>
                                    <p:animEffect filter="fade" transition="in">
                                      <p:cBhvr>
                                        <p:cTn dur="1000"/>
                                        <p:tgtEl>
                                          <p:spTgt spid="1770"/>
                                        </p:tgtEl>
                                      </p:cBhvr>
                                    </p:animEffect>
                                  </p:childTnLst>
                                </p:cTn>
                              </p:par>
                              <p:par>
                                <p:cTn fill="hold" nodeType="withEffect" presetClass="entr" presetID="10" presetSubtype="0">
                                  <p:stCondLst>
                                    <p:cond delay="0"/>
                                  </p:stCondLst>
                                  <p:childTnLst>
                                    <p:set>
                                      <p:cBhvr>
                                        <p:cTn dur="1" fill="hold">
                                          <p:stCondLst>
                                            <p:cond delay="0"/>
                                          </p:stCondLst>
                                        </p:cTn>
                                        <p:tgtEl>
                                          <p:spTgt spid="1771"/>
                                        </p:tgtEl>
                                        <p:attrNameLst>
                                          <p:attrName>style.visibility</p:attrName>
                                        </p:attrNameLst>
                                      </p:cBhvr>
                                      <p:to>
                                        <p:strVal val="visible"/>
                                      </p:to>
                                    </p:set>
                                    <p:animEffect filter="fade" transition="in">
                                      <p:cBhvr>
                                        <p:cTn dur="1000"/>
                                        <p:tgtEl>
                                          <p:spTgt spid="1771"/>
                                        </p:tgtEl>
                                      </p:cBhvr>
                                    </p:animEffect>
                                  </p:childTnLst>
                                </p:cTn>
                              </p:par>
                              <p:par>
                                <p:cTn fill="hold" nodeType="withEffect" presetClass="entr" presetID="10" presetSubtype="0">
                                  <p:stCondLst>
                                    <p:cond delay="0"/>
                                  </p:stCondLst>
                                  <p:childTnLst>
                                    <p:set>
                                      <p:cBhvr>
                                        <p:cTn dur="1" fill="hold">
                                          <p:stCondLst>
                                            <p:cond delay="0"/>
                                          </p:stCondLst>
                                        </p:cTn>
                                        <p:tgtEl>
                                          <p:spTgt spid="1772"/>
                                        </p:tgtEl>
                                        <p:attrNameLst>
                                          <p:attrName>style.visibility</p:attrName>
                                        </p:attrNameLst>
                                      </p:cBhvr>
                                      <p:to>
                                        <p:strVal val="visible"/>
                                      </p:to>
                                    </p:set>
                                    <p:animEffect filter="fade" transition="in">
                                      <p:cBhvr>
                                        <p:cTn dur="1000"/>
                                        <p:tgtEl>
                                          <p:spTgt spid="1772"/>
                                        </p:tgtEl>
                                      </p:cBhvr>
                                    </p:animEffect>
                                  </p:childTnLst>
                                </p:cTn>
                              </p:par>
                              <p:par>
                                <p:cTn fill="hold" nodeType="withEffect" presetClass="entr" presetID="10" presetSubtype="0">
                                  <p:stCondLst>
                                    <p:cond delay="0"/>
                                  </p:stCondLst>
                                  <p:childTnLst>
                                    <p:set>
                                      <p:cBhvr>
                                        <p:cTn dur="1" fill="hold">
                                          <p:stCondLst>
                                            <p:cond delay="0"/>
                                          </p:stCondLst>
                                        </p:cTn>
                                        <p:tgtEl>
                                          <p:spTgt spid="1773"/>
                                        </p:tgtEl>
                                        <p:attrNameLst>
                                          <p:attrName>style.visibility</p:attrName>
                                        </p:attrNameLst>
                                      </p:cBhvr>
                                      <p:to>
                                        <p:strVal val="visible"/>
                                      </p:to>
                                    </p:set>
                                    <p:animEffect filter="fade" transition="in">
                                      <p:cBhvr>
                                        <p:cTn dur="1000"/>
                                        <p:tgtEl>
                                          <p:spTgt spid="1773"/>
                                        </p:tgtEl>
                                      </p:cBhvr>
                                    </p:animEffect>
                                  </p:childTnLst>
                                </p:cTn>
                              </p:par>
                              <p:par>
                                <p:cTn fill="hold" nodeType="withEffect" presetClass="entr" presetID="10" presetSubtype="0">
                                  <p:stCondLst>
                                    <p:cond delay="0"/>
                                  </p:stCondLst>
                                  <p:childTnLst>
                                    <p:set>
                                      <p:cBhvr>
                                        <p:cTn dur="1" fill="hold">
                                          <p:stCondLst>
                                            <p:cond delay="0"/>
                                          </p:stCondLst>
                                        </p:cTn>
                                        <p:tgtEl>
                                          <p:spTgt spid="1774"/>
                                        </p:tgtEl>
                                        <p:attrNameLst>
                                          <p:attrName>style.visibility</p:attrName>
                                        </p:attrNameLst>
                                      </p:cBhvr>
                                      <p:to>
                                        <p:strVal val="visible"/>
                                      </p:to>
                                    </p:set>
                                    <p:animEffect filter="fade" transition="in">
                                      <p:cBhvr>
                                        <p:cTn dur="1000"/>
                                        <p:tgtEl>
                                          <p:spTgt spid="1774"/>
                                        </p:tgtEl>
                                      </p:cBhvr>
                                    </p:animEffect>
                                  </p:childTnLst>
                                </p:cTn>
                              </p:par>
                              <p:par>
                                <p:cTn fill="hold" nodeType="withEffect" presetClass="entr" presetID="10" presetSubtype="0">
                                  <p:stCondLst>
                                    <p:cond delay="0"/>
                                  </p:stCondLst>
                                  <p:childTnLst>
                                    <p:set>
                                      <p:cBhvr>
                                        <p:cTn dur="1" fill="hold">
                                          <p:stCondLst>
                                            <p:cond delay="0"/>
                                          </p:stCondLst>
                                        </p:cTn>
                                        <p:tgtEl>
                                          <p:spTgt spid="1775"/>
                                        </p:tgtEl>
                                        <p:attrNameLst>
                                          <p:attrName>style.visibility</p:attrName>
                                        </p:attrNameLst>
                                      </p:cBhvr>
                                      <p:to>
                                        <p:strVal val="visible"/>
                                      </p:to>
                                    </p:set>
                                    <p:animEffect filter="fade" transition="in">
                                      <p:cBhvr>
                                        <p:cTn dur="1000"/>
                                        <p:tgtEl>
                                          <p:spTgt spid="1775"/>
                                        </p:tgtEl>
                                      </p:cBhvr>
                                    </p:animEffect>
                                  </p:childTnLst>
                                </p:cTn>
                              </p:par>
                              <p:par>
                                <p:cTn fill="hold" nodeType="withEffect" presetClass="entr" presetID="10" presetSubtype="0">
                                  <p:stCondLst>
                                    <p:cond delay="0"/>
                                  </p:stCondLst>
                                  <p:childTnLst>
                                    <p:set>
                                      <p:cBhvr>
                                        <p:cTn dur="1" fill="hold">
                                          <p:stCondLst>
                                            <p:cond delay="0"/>
                                          </p:stCondLst>
                                        </p:cTn>
                                        <p:tgtEl>
                                          <p:spTgt spid="1776"/>
                                        </p:tgtEl>
                                        <p:attrNameLst>
                                          <p:attrName>style.visibility</p:attrName>
                                        </p:attrNameLst>
                                      </p:cBhvr>
                                      <p:to>
                                        <p:strVal val="visible"/>
                                      </p:to>
                                    </p:set>
                                    <p:animEffect filter="fade" transition="in">
                                      <p:cBhvr>
                                        <p:cTn dur="1000"/>
                                        <p:tgtEl>
                                          <p:spTgt spid="1776"/>
                                        </p:tgtEl>
                                      </p:cBhvr>
                                    </p:animEffect>
                                  </p:childTnLst>
                                </p:cTn>
                              </p:par>
                              <p:par>
                                <p:cTn fill="hold" nodeType="withEffect" presetClass="entr" presetID="10" presetSubtype="0">
                                  <p:stCondLst>
                                    <p:cond delay="0"/>
                                  </p:stCondLst>
                                  <p:childTnLst>
                                    <p:set>
                                      <p:cBhvr>
                                        <p:cTn dur="1" fill="hold">
                                          <p:stCondLst>
                                            <p:cond delay="0"/>
                                          </p:stCondLst>
                                        </p:cTn>
                                        <p:tgtEl>
                                          <p:spTgt spid="1777"/>
                                        </p:tgtEl>
                                        <p:attrNameLst>
                                          <p:attrName>style.visibility</p:attrName>
                                        </p:attrNameLst>
                                      </p:cBhvr>
                                      <p:to>
                                        <p:strVal val="visible"/>
                                      </p:to>
                                    </p:set>
                                    <p:animEffect filter="fade" transition="in">
                                      <p:cBhvr>
                                        <p:cTn dur="1000"/>
                                        <p:tgtEl>
                                          <p:spTgt spid="1777"/>
                                        </p:tgtEl>
                                      </p:cBhvr>
                                    </p:animEffect>
                                  </p:childTnLst>
                                </p:cTn>
                              </p:par>
                              <p:par>
                                <p:cTn fill="hold" nodeType="withEffect" presetClass="entr" presetID="10" presetSubtype="0">
                                  <p:stCondLst>
                                    <p:cond delay="0"/>
                                  </p:stCondLst>
                                  <p:childTnLst>
                                    <p:set>
                                      <p:cBhvr>
                                        <p:cTn dur="1" fill="hold">
                                          <p:stCondLst>
                                            <p:cond delay="0"/>
                                          </p:stCondLst>
                                        </p:cTn>
                                        <p:tgtEl>
                                          <p:spTgt spid="1778"/>
                                        </p:tgtEl>
                                        <p:attrNameLst>
                                          <p:attrName>style.visibility</p:attrName>
                                        </p:attrNameLst>
                                      </p:cBhvr>
                                      <p:to>
                                        <p:strVal val="visible"/>
                                      </p:to>
                                    </p:set>
                                    <p:animEffect filter="fade" transition="in">
                                      <p:cBhvr>
                                        <p:cTn dur="1000"/>
                                        <p:tgtEl>
                                          <p:spTgt spid="1778"/>
                                        </p:tgtEl>
                                      </p:cBhvr>
                                    </p:animEffect>
                                  </p:childTnLst>
                                </p:cTn>
                              </p:par>
                              <p:par>
                                <p:cTn fill="hold" nodeType="with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1000"/>
                                        <p:tgtEl>
                                          <p:spTgt spid="1779"/>
                                        </p:tgtEl>
                                      </p:cBhvr>
                                    </p:animEffect>
                                  </p:childTnLst>
                                </p:cTn>
                              </p:par>
                              <p:par>
                                <p:cTn fill="hold" nodeType="withEffect" presetClass="entr" presetID="10" presetSubtype="0">
                                  <p:stCondLst>
                                    <p:cond delay="0"/>
                                  </p:stCondLst>
                                  <p:childTnLst>
                                    <p:set>
                                      <p:cBhvr>
                                        <p:cTn dur="1" fill="hold">
                                          <p:stCondLst>
                                            <p:cond delay="0"/>
                                          </p:stCondLst>
                                        </p:cTn>
                                        <p:tgtEl>
                                          <p:spTgt spid="1780"/>
                                        </p:tgtEl>
                                        <p:attrNameLst>
                                          <p:attrName>style.visibility</p:attrName>
                                        </p:attrNameLst>
                                      </p:cBhvr>
                                      <p:to>
                                        <p:strVal val="visible"/>
                                      </p:to>
                                    </p:set>
                                    <p:animEffect filter="fade" transition="in">
                                      <p:cBhvr>
                                        <p:cTn dur="1000"/>
                                        <p:tgtEl>
                                          <p:spTgt spid="1780"/>
                                        </p:tgtEl>
                                      </p:cBhvr>
                                    </p:animEffect>
                                  </p:childTnLst>
                                </p:cTn>
                              </p:par>
                              <p:par>
                                <p:cTn fill="hold" nodeType="withEffect" presetClass="entr" presetID="10" presetSubtype="0">
                                  <p:stCondLst>
                                    <p:cond delay="0"/>
                                  </p:stCondLst>
                                  <p:childTnLst>
                                    <p:set>
                                      <p:cBhvr>
                                        <p:cTn dur="1" fill="hold">
                                          <p:stCondLst>
                                            <p:cond delay="0"/>
                                          </p:stCondLst>
                                        </p:cTn>
                                        <p:tgtEl>
                                          <p:spTgt spid="1781"/>
                                        </p:tgtEl>
                                        <p:attrNameLst>
                                          <p:attrName>style.visibility</p:attrName>
                                        </p:attrNameLst>
                                      </p:cBhvr>
                                      <p:to>
                                        <p:strVal val="visible"/>
                                      </p:to>
                                    </p:set>
                                    <p:animEffect filter="fade" transition="in">
                                      <p:cBhvr>
                                        <p:cTn dur="1000"/>
                                        <p:tgtEl>
                                          <p:spTgt spid="1781"/>
                                        </p:tgtEl>
                                      </p:cBhvr>
                                    </p:animEffect>
                                  </p:childTnLst>
                                </p:cTn>
                              </p:par>
                              <p:par>
                                <p:cTn fill="hold" nodeType="withEffect" presetClass="entr" presetID="10" presetSubtype="0">
                                  <p:stCondLst>
                                    <p:cond delay="0"/>
                                  </p:stCondLst>
                                  <p:childTnLst>
                                    <p:set>
                                      <p:cBhvr>
                                        <p:cTn dur="1" fill="hold">
                                          <p:stCondLst>
                                            <p:cond delay="0"/>
                                          </p:stCondLst>
                                        </p:cTn>
                                        <p:tgtEl>
                                          <p:spTgt spid="1782"/>
                                        </p:tgtEl>
                                        <p:attrNameLst>
                                          <p:attrName>style.visibility</p:attrName>
                                        </p:attrNameLst>
                                      </p:cBhvr>
                                      <p:to>
                                        <p:strVal val="visible"/>
                                      </p:to>
                                    </p:set>
                                    <p:animEffect filter="fade" transition="in">
                                      <p:cBhvr>
                                        <p:cTn dur="1000"/>
                                        <p:tgtEl>
                                          <p:spTgt spid="1782"/>
                                        </p:tgtEl>
                                      </p:cBhvr>
                                    </p:animEffect>
                                  </p:childTnLst>
                                </p:cTn>
                              </p:par>
                              <p:par>
                                <p:cTn fill="hold" nodeType="withEffect" presetClass="entr" presetID="10" presetSubtype="0">
                                  <p:stCondLst>
                                    <p:cond delay="0"/>
                                  </p:stCondLst>
                                  <p:childTnLst>
                                    <p:set>
                                      <p:cBhvr>
                                        <p:cTn dur="1" fill="hold">
                                          <p:stCondLst>
                                            <p:cond delay="0"/>
                                          </p:stCondLst>
                                        </p:cTn>
                                        <p:tgtEl>
                                          <p:spTgt spid="1783"/>
                                        </p:tgtEl>
                                        <p:attrNameLst>
                                          <p:attrName>style.visibility</p:attrName>
                                        </p:attrNameLst>
                                      </p:cBhvr>
                                      <p:to>
                                        <p:strVal val="visible"/>
                                      </p:to>
                                    </p:set>
                                    <p:animEffect filter="fade" transition="in">
                                      <p:cBhvr>
                                        <p:cTn dur="1000"/>
                                        <p:tgtEl>
                                          <p:spTgt spid="1783"/>
                                        </p:tgtEl>
                                      </p:cBhvr>
                                    </p:animEffect>
                                  </p:childTnLst>
                                </p:cTn>
                              </p:par>
                              <p:par>
                                <p:cTn fill="hold" nodeType="withEffect" presetClass="entr" presetID="10" presetSubtype="0">
                                  <p:stCondLst>
                                    <p:cond delay="0"/>
                                  </p:stCondLst>
                                  <p:childTnLst>
                                    <p:set>
                                      <p:cBhvr>
                                        <p:cTn dur="1" fill="hold">
                                          <p:stCondLst>
                                            <p:cond delay="0"/>
                                          </p:stCondLst>
                                        </p:cTn>
                                        <p:tgtEl>
                                          <p:spTgt spid="1784"/>
                                        </p:tgtEl>
                                        <p:attrNameLst>
                                          <p:attrName>style.visibility</p:attrName>
                                        </p:attrNameLst>
                                      </p:cBhvr>
                                      <p:to>
                                        <p:strVal val="visible"/>
                                      </p:to>
                                    </p:set>
                                    <p:animEffect filter="fade" transition="in">
                                      <p:cBhvr>
                                        <p:cTn dur="1000"/>
                                        <p:tgtEl>
                                          <p:spTgt spid="1784"/>
                                        </p:tgtEl>
                                      </p:cBhvr>
                                    </p:animEffect>
                                  </p:childTnLst>
                                </p:cTn>
                              </p:par>
                              <p:par>
                                <p:cTn fill="hold" nodeType="withEffect" presetClass="entr" presetID="10" presetSubtype="0">
                                  <p:stCondLst>
                                    <p:cond delay="0"/>
                                  </p:stCondLst>
                                  <p:childTnLst>
                                    <p:set>
                                      <p:cBhvr>
                                        <p:cTn dur="1" fill="hold">
                                          <p:stCondLst>
                                            <p:cond delay="0"/>
                                          </p:stCondLst>
                                        </p:cTn>
                                        <p:tgtEl>
                                          <p:spTgt spid="1785"/>
                                        </p:tgtEl>
                                        <p:attrNameLst>
                                          <p:attrName>style.visibility</p:attrName>
                                        </p:attrNameLst>
                                      </p:cBhvr>
                                      <p:to>
                                        <p:strVal val="visible"/>
                                      </p:to>
                                    </p:set>
                                    <p:animEffect filter="fade" transition="in">
                                      <p:cBhvr>
                                        <p:cTn dur="1000"/>
                                        <p:tgtEl>
                                          <p:spTgt spid="1785"/>
                                        </p:tgtEl>
                                      </p:cBhvr>
                                    </p:animEffect>
                                  </p:childTnLst>
                                </p:cTn>
                              </p:par>
                              <p:par>
                                <p:cTn fill="hold" nodeType="withEffect" presetClass="entr" presetID="10" presetSubtype="0">
                                  <p:stCondLst>
                                    <p:cond delay="0"/>
                                  </p:stCondLst>
                                  <p:childTnLst>
                                    <p:set>
                                      <p:cBhvr>
                                        <p:cTn dur="1" fill="hold">
                                          <p:stCondLst>
                                            <p:cond delay="0"/>
                                          </p:stCondLst>
                                        </p:cTn>
                                        <p:tgtEl>
                                          <p:spTgt spid="1786"/>
                                        </p:tgtEl>
                                        <p:attrNameLst>
                                          <p:attrName>style.visibility</p:attrName>
                                        </p:attrNameLst>
                                      </p:cBhvr>
                                      <p:to>
                                        <p:strVal val="visible"/>
                                      </p:to>
                                    </p:set>
                                    <p:animEffect filter="fade" transition="in">
                                      <p:cBhvr>
                                        <p:cTn dur="1000"/>
                                        <p:tgtEl>
                                          <p:spTgt spid="1786"/>
                                        </p:tgtEl>
                                      </p:cBhvr>
                                    </p:animEffect>
                                  </p:childTnLst>
                                </p:cTn>
                              </p:par>
                              <p:par>
                                <p:cTn fill="hold" nodeType="withEffect" presetClass="entr" presetID="10" presetSubtype="0">
                                  <p:stCondLst>
                                    <p:cond delay="0"/>
                                  </p:stCondLst>
                                  <p:childTnLst>
                                    <p:set>
                                      <p:cBhvr>
                                        <p:cTn dur="1" fill="hold">
                                          <p:stCondLst>
                                            <p:cond delay="0"/>
                                          </p:stCondLst>
                                        </p:cTn>
                                        <p:tgtEl>
                                          <p:spTgt spid="1787"/>
                                        </p:tgtEl>
                                        <p:attrNameLst>
                                          <p:attrName>style.visibility</p:attrName>
                                        </p:attrNameLst>
                                      </p:cBhvr>
                                      <p:to>
                                        <p:strVal val="visible"/>
                                      </p:to>
                                    </p:set>
                                    <p:animEffect filter="fade" transition="in">
                                      <p:cBhvr>
                                        <p:cTn dur="1000"/>
                                        <p:tgtEl>
                                          <p:spTgt spid="1787"/>
                                        </p:tgtEl>
                                      </p:cBhvr>
                                    </p:animEffect>
                                  </p:childTnLst>
                                </p:cTn>
                              </p:par>
                              <p:par>
                                <p:cTn fill="hold" nodeType="withEffect" presetClass="entr" presetID="10" presetSubtype="0">
                                  <p:stCondLst>
                                    <p:cond delay="0"/>
                                  </p:stCondLst>
                                  <p:childTnLst>
                                    <p:set>
                                      <p:cBhvr>
                                        <p:cTn dur="1" fill="hold">
                                          <p:stCondLst>
                                            <p:cond delay="0"/>
                                          </p:stCondLst>
                                        </p:cTn>
                                        <p:tgtEl>
                                          <p:spTgt spid="1788"/>
                                        </p:tgtEl>
                                        <p:attrNameLst>
                                          <p:attrName>style.visibility</p:attrName>
                                        </p:attrNameLst>
                                      </p:cBhvr>
                                      <p:to>
                                        <p:strVal val="visible"/>
                                      </p:to>
                                    </p:set>
                                    <p:animEffect filter="fade" transition="in">
                                      <p:cBhvr>
                                        <p:cTn dur="1000"/>
                                        <p:tgtEl>
                                          <p:spTgt spid="1788"/>
                                        </p:tgtEl>
                                      </p:cBhvr>
                                    </p:animEffect>
                                  </p:childTnLst>
                                </p:cTn>
                              </p:par>
                              <p:par>
                                <p:cTn fill="hold" nodeType="withEffect" presetClass="entr" presetID="10" presetSubtype="0">
                                  <p:stCondLst>
                                    <p:cond delay="0"/>
                                  </p:stCondLst>
                                  <p:childTnLst>
                                    <p:set>
                                      <p:cBhvr>
                                        <p:cTn dur="1" fill="hold">
                                          <p:stCondLst>
                                            <p:cond delay="0"/>
                                          </p:stCondLst>
                                        </p:cTn>
                                        <p:tgtEl>
                                          <p:spTgt spid="1789"/>
                                        </p:tgtEl>
                                        <p:attrNameLst>
                                          <p:attrName>style.visibility</p:attrName>
                                        </p:attrNameLst>
                                      </p:cBhvr>
                                      <p:to>
                                        <p:strVal val="visible"/>
                                      </p:to>
                                    </p:set>
                                    <p:animEffect filter="fade" transition="in">
                                      <p:cBhvr>
                                        <p:cTn dur="1000"/>
                                        <p:tgtEl>
                                          <p:spTgt spid="1789"/>
                                        </p:tgtEl>
                                      </p:cBhvr>
                                    </p:animEffect>
                                  </p:childTnLst>
                                </p:cTn>
                              </p:par>
                              <p:par>
                                <p:cTn fill="hold" nodeType="withEffect" presetClass="entr" presetID="10" presetSubtype="0">
                                  <p:stCondLst>
                                    <p:cond delay="0"/>
                                  </p:stCondLst>
                                  <p:childTnLst>
                                    <p:set>
                                      <p:cBhvr>
                                        <p:cTn dur="1" fill="hold">
                                          <p:stCondLst>
                                            <p:cond delay="0"/>
                                          </p:stCondLst>
                                        </p:cTn>
                                        <p:tgtEl>
                                          <p:spTgt spid="1790"/>
                                        </p:tgtEl>
                                        <p:attrNameLst>
                                          <p:attrName>style.visibility</p:attrName>
                                        </p:attrNameLst>
                                      </p:cBhvr>
                                      <p:to>
                                        <p:strVal val="visible"/>
                                      </p:to>
                                    </p:set>
                                    <p:animEffect filter="fade" transition="in">
                                      <p:cBhvr>
                                        <p:cTn dur="1000"/>
                                        <p:tgtEl>
                                          <p:spTgt spid="1790"/>
                                        </p:tgtEl>
                                      </p:cBhvr>
                                    </p:animEffect>
                                  </p:childTnLst>
                                </p:cTn>
                              </p:par>
                              <p:par>
                                <p:cTn fill="hold" nodeType="withEffect" presetClass="entr" presetID="10" presetSubtype="0">
                                  <p:stCondLst>
                                    <p:cond delay="0"/>
                                  </p:stCondLst>
                                  <p:childTnLst>
                                    <p:set>
                                      <p:cBhvr>
                                        <p:cTn dur="1" fill="hold">
                                          <p:stCondLst>
                                            <p:cond delay="0"/>
                                          </p:stCondLst>
                                        </p:cTn>
                                        <p:tgtEl>
                                          <p:spTgt spid="1791"/>
                                        </p:tgtEl>
                                        <p:attrNameLst>
                                          <p:attrName>style.visibility</p:attrName>
                                        </p:attrNameLst>
                                      </p:cBhvr>
                                      <p:to>
                                        <p:strVal val="visible"/>
                                      </p:to>
                                    </p:set>
                                    <p:animEffect filter="fade" transition="in">
                                      <p:cBhvr>
                                        <p:cTn dur="1000"/>
                                        <p:tgtEl>
                                          <p:spTgt spid="1791"/>
                                        </p:tgtEl>
                                      </p:cBhvr>
                                    </p:animEffect>
                                  </p:childTnLst>
                                </p:cTn>
                              </p:par>
                              <p:par>
                                <p:cTn fill="hold" nodeType="with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1000"/>
                                        <p:tgtEl>
                                          <p:spTgt spid="1796"/>
                                        </p:tgtEl>
                                      </p:cBhvr>
                                    </p:animEffect>
                                  </p:childTnLst>
                                </p:cTn>
                              </p:par>
                              <p:par>
                                <p:cTn fill="hold" nodeType="withEffect" presetClass="entr" presetID="10" presetSubtype="0">
                                  <p:stCondLst>
                                    <p:cond delay="0"/>
                                  </p:stCondLst>
                                  <p:childTnLst>
                                    <p:set>
                                      <p:cBhvr>
                                        <p:cTn dur="1" fill="hold">
                                          <p:stCondLst>
                                            <p:cond delay="0"/>
                                          </p:stCondLst>
                                        </p:cTn>
                                        <p:tgtEl>
                                          <p:spTgt spid="1797"/>
                                        </p:tgtEl>
                                        <p:attrNameLst>
                                          <p:attrName>style.visibility</p:attrName>
                                        </p:attrNameLst>
                                      </p:cBhvr>
                                      <p:to>
                                        <p:strVal val="visible"/>
                                      </p:to>
                                    </p:set>
                                    <p:animEffect filter="fade" transition="in">
                                      <p:cBhvr>
                                        <p:cTn dur="1000"/>
                                        <p:tgtEl>
                                          <p:spTgt spid="1797"/>
                                        </p:tgtEl>
                                      </p:cBhvr>
                                    </p:animEffect>
                                  </p:childTnLst>
                                </p:cTn>
                              </p:par>
                              <p:par>
                                <p:cTn fill="hold" nodeType="withEffect" presetClass="entr" presetID="10" presetSubtype="0">
                                  <p:stCondLst>
                                    <p:cond delay="0"/>
                                  </p:stCondLst>
                                  <p:childTnLst>
                                    <p:set>
                                      <p:cBhvr>
                                        <p:cTn dur="1" fill="hold">
                                          <p:stCondLst>
                                            <p:cond delay="0"/>
                                          </p:stCondLst>
                                        </p:cTn>
                                        <p:tgtEl>
                                          <p:spTgt spid="1799"/>
                                        </p:tgtEl>
                                        <p:attrNameLst>
                                          <p:attrName>style.visibility</p:attrName>
                                        </p:attrNameLst>
                                      </p:cBhvr>
                                      <p:to>
                                        <p:strVal val="visible"/>
                                      </p:to>
                                    </p:set>
                                    <p:animEffect filter="fade" transition="in">
                                      <p:cBhvr>
                                        <p:cTn dur="1000"/>
                                        <p:tgtEl>
                                          <p:spTgt spid="17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135" name="Google Shape;135;p17"/>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chemeClr val="lt1"/>
              </a:buClr>
              <a:buSzPts val="1820"/>
              <a:buChar char="✧"/>
            </a:pPr>
            <a:r>
              <a:rPr lang="en-US"/>
              <a:t>Introduction</a:t>
            </a:r>
            <a:endParaRPr/>
          </a:p>
          <a:p>
            <a:pPr indent="-344169" lvl="1" marL="914400" rtl="0" algn="l">
              <a:spcBef>
                <a:spcPts val="0"/>
              </a:spcBef>
              <a:spcAft>
                <a:spcPts val="0"/>
              </a:spcAft>
              <a:buClr>
                <a:schemeClr val="lt1"/>
              </a:buClr>
              <a:buSzPts val="1820"/>
              <a:buChar char="✧"/>
            </a:pPr>
            <a:r>
              <a:rPr lang="en-US"/>
              <a:t>Structural roles in </a:t>
            </a:r>
            <a:endParaRPr/>
          </a:p>
          <a:p>
            <a:pPr indent="-381000" lvl="2" marL="1371600" rtl="0" algn="l">
              <a:spcBef>
                <a:spcPts val="0"/>
              </a:spcBef>
              <a:spcAft>
                <a:spcPts val="0"/>
              </a:spcAft>
              <a:buClr>
                <a:schemeClr val="lt1"/>
              </a:buClr>
              <a:buSzPts val="2400"/>
              <a:buChar char="▪"/>
            </a:pPr>
            <a:r>
              <a:rPr lang="en-US"/>
              <a:t>network science</a:t>
            </a:r>
            <a:endParaRPr/>
          </a:p>
          <a:p>
            <a:pPr indent="-381000" lvl="2" marL="1371600" rtl="0" algn="l">
              <a:spcBef>
                <a:spcPts val="0"/>
              </a:spcBef>
              <a:spcAft>
                <a:spcPts val="0"/>
              </a:spcAft>
              <a:buClr>
                <a:schemeClr val="lt1"/>
              </a:buClr>
              <a:buSzPts val="2400"/>
              <a:buChar char="▪"/>
            </a:pPr>
            <a:r>
              <a:rPr lang="en-US"/>
              <a:t>mathematical sociology</a:t>
            </a:r>
            <a:endParaRPr/>
          </a:p>
          <a:p>
            <a:pPr indent="-344169" lvl="1" marL="914400" rtl="0" algn="l">
              <a:spcBef>
                <a:spcPts val="0"/>
              </a:spcBef>
              <a:spcAft>
                <a:spcPts val="0"/>
              </a:spcAft>
              <a:buClr>
                <a:schemeClr val="lt1"/>
              </a:buClr>
              <a:buSzPts val="1820"/>
              <a:buChar char="✧"/>
            </a:pPr>
            <a:r>
              <a:rPr lang="en-US"/>
              <a:t>Structural or role-based embedding methods</a:t>
            </a:r>
            <a:endParaRPr/>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accent6"/>
              </a:buClr>
              <a:buSzPts val="2800"/>
              <a:buChar char="•"/>
            </a:pPr>
            <a:r>
              <a:rPr lang="en-US">
                <a:solidFill>
                  <a:schemeClr val="accent6"/>
                </a:solidFill>
              </a:rPr>
              <a:t>Part II: Demo</a:t>
            </a:r>
            <a:endParaRPr>
              <a:solidFill>
                <a:schemeClr val="accent6"/>
              </a:solidFill>
            </a:endParaRPr>
          </a:p>
          <a:p>
            <a:pPr indent="-344169" lvl="1" marL="914400" rtl="0" algn="l">
              <a:spcBef>
                <a:spcPts val="0"/>
              </a:spcBef>
              <a:spcAft>
                <a:spcPts val="0"/>
              </a:spcAft>
              <a:buClr>
                <a:schemeClr val="lt1"/>
              </a:buClr>
              <a:buSzPts val="1820"/>
              <a:buChar char="✧"/>
            </a:pPr>
            <a:r>
              <a:rPr lang="en-US"/>
              <a:t>Hands-on demo</a:t>
            </a:r>
            <a:endParaRPr/>
          </a:p>
        </p:txBody>
      </p:sp>
      <p:sp>
        <p:nvSpPr>
          <p:cNvPr id="136" name="Google Shape;136;p1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7" name="Google Shape;137;p17"/>
          <p:cNvPicPr preferRelativeResize="0"/>
          <p:nvPr/>
        </p:nvPicPr>
        <p:blipFill>
          <a:blip r:embed="rId3">
            <a:alphaModFix/>
          </a:blip>
          <a:stretch>
            <a:fillRect/>
          </a:stretch>
        </p:blipFill>
        <p:spPr>
          <a:xfrm>
            <a:off x="9121425" y="1785925"/>
            <a:ext cx="1361074" cy="1360508"/>
          </a:xfrm>
          <a:prstGeom prst="rect">
            <a:avLst/>
          </a:prstGeom>
          <a:noFill/>
          <a:ln>
            <a:noFill/>
          </a:ln>
          <a:effectLst>
            <a:reflection blurRad="0" dir="5400000" dist="38100" endA="0" endPos="30000" fadeDir="5400012" kx="0" rotWithShape="0" algn="bl" stA="52000" stPos="0" sy="-100000" ky="0"/>
          </a:effectLst>
        </p:spPr>
      </p:pic>
      <p:pic>
        <p:nvPicPr>
          <p:cNvPr id="138" name="Google Shape;138;p17"/>
          <p:cNvPicPr preferRelativeResize="0"/>
          <p:nvPr/>
        </p:nvPicPr>
        <p:blipFill>
          <a:blip r:embed="rId4">
            <a:alphaModFix/>
          </a:blip>
          <a:stretch>
            <a:fillRect/>
          </a:stretch>
        </p:blipFill>
        <p:spPr>
          <a:xfrm>
            <a:off x="9091228" y="4988924"/>
            <a:ext cx="1421475" cy="1421475"/>
          </a:xfrm>
          <a:prstGeom prst="rect">
            <a:avLst/>
          </a:prstGeom>
          <a:noFill/>
          <a:ln>
            <a:noFill/>
          </a:ln>
          <a:effectLst>
            <a:reflection blurRad="0" dir="5400000" dist="38100" endA="0" endPos="30000" fadeDir="5400012" kx="0" rotWithShape="0" algn="bl" stA="52000" stPos="0" sy="-100000" ky="0"/>
          </a:effectLst>
        </p:spPr>
      </p:pic>
      <p:sp>
        <p:nvSpPr>
          <p:cNvPr id="139" name="Google Shape;139;p17"/>
          <p:cNvSpPr/>
          <p:nvPr/>
        </p:nvSpPr>
        <p:spPr>
          <a:xfrm>
            <a:off x="8710575" y="1719750"/>
            <a:ext cx="265800" cy="1509900"/>
          </a:xfrm>
          <a:prstGeom prst="rightBrace">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p:nvPr/>
        </p:nvSpPr>
        <p:spPr>
          <a:xfrm>
            <a:off x="8710575" y="3434650"/>
            <a:ext cx="265800" cy="2004300"/>
          </a:xfrm>
          <a:prstGeom prst="rightBrace">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8786775" y="4988925"/>
            <a:ext cx="265800" cy="936900"/>
          </a:xfrm>
          <a:prstGeom prst="rightBrace">
            <a:avLst>
              <a:gd fmla="val 50000" name="adj1"/>
              <a:gd fmla="val 50000" name="adj2"/>
            </a:avLst>
          </a:prstGeom>
          <a:noFill/>
          <a:ln cap="flat" cmpd="sng" w="19050">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17"/>
          <p:cNvPicPr preferRelativeResize="0"/>
          <p:nvPr/>
        </p:nvPicPr>
        <p:blipFill>
          <a:blip r:embed="rId5">
            <a:alphaModFix/>
          </a:blip>
          <a:stretch>
            <a:fillRect/>
          </a:stretch>
        </p:blipFill>
        <p:spPr>
          <a:xfrm>
            <a:off x="9121431" y="3577125"/>
            <a:ext cx="1361074" cy="12120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62"/>
          <p:cNvSpPr txBox="1"/>
          <p:nvPr>
            <p:ph idx="1" type="body"/>
          </p:nvPr>
        </p:nvSpPr>
        <p:spPr>
          <a:xfrm>
            <a:off x="618175" y="2055900"/>
            <a:ext cx="3770700" cy="4223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2700"/>
          </a:p>
          <a:p>
            <a:pPr indent="0" lvl="0" marL="0" rtl="0" algn="l">
              <a:spcBef>
                <a:spcPts val="0"/>
              </a:spcBef>
              <a:spcAft>
                <a:spcPts val="0"/>
              </a:spcAft>
              <a:buNone/>
            </a:pPr>
            <a:r>
              <a:rPr lang="en-US" sz="2100" u="sng">
                <a:solidFill>
                  <a:srgbClr val="4082FF"/>
                </a:solidFill>
                <a:latin typeface="Arial"/>
                <a:ea typeface="Arial"/>
                <a:cs typeface="Arial"/>
                <a:sym typeface="Arial"/>
                <a:hlinkClick r:id="rId3">
                  <a:extLst>
                    <a:ext uri="{A12FA001-AC4F-418D-AE19-62706E023703}">
                      <ahyp:hlinkClr val="tx"/>
                    </a:ext>
                  </a:extLst>
                </a:hlinkClick>
              </a:rPr>
              <a:t>https://github.com/GemsLab/StrucEmbedding-GraphLibrary</a:t>
            </a:r>
            <a:r>
              <a:rPr lang="en-US" sz="2100">
                <a:solidFill>
                  <a:srgbClr val="4082FF"/>
                </a:solidFill>
                <a:latin typeface="Arial"/>
                <a:ea typeface="Arial"/>
                <a:cs typeface="Arial"/>
                <a:sym typeface="Arial"/>
              </a:rPr>
              <a:t> </a:t>
            </a:r>
            <a:endParaRPr sz="2100">
              <a:solidFill>
                <a:srgbClr val="4082FF"/>
              </a:solidFill>
              <a:latin typeface="Arial"/>
              <a:ea typeface="Arial"/>
              <a:cs typeface="Arial"/>
              <a:sym typeface="Arial"/>
            </a:endParaRPr>
          </a:p>
          <a:p>
            <a:pPr indent="0" lvl="0" marL="0" rtl="0" algn="l">
              <a:spcBef>
                <a:spcPts val="0"/>
              </a:spcBef>
              <a:spcAft>
                <a:spcPts val="0"/>
              </a:spcAft>
              <a:buNone/>
            </a:pPr>
            <a:r>
              <a:t/>
            </a:r>
            <a:endParaRPr sz="2100">
              <a:solidFill>
                <a:srgbClr val="4082FF"/>
              </a:solidFill>
              <a:latin typeface="Arial"/>
              <a:ea typeface="Arial"/>
              <a:cs typeface="Arial"/>
              <a:sym typeface="Arial"/>
            </a:endParaRPr>
          </a:p>
          <a:p>
            <a:pPr indent="0" lvl="0" marL="0" rtl="0" algn="l">
              <a:spcBef>
                <a:spcPts val="0"/>
              </a:spcBef>
              <a:spcAft>
                <a:spcPts val="0"/>
              </a:spcAft>
              <a:buNone/>
            </a:pPr>
            <a:r>
              <a:t/>
            </a:r>
            <a:endParaRPr sz="1500">
              <a:latin typeface="Arial"/>
              <a:ea typeface="Arial"/>
              <a:cs typeface="Arial"/>
              <a:sym typeface="Arial"/>
            </a:endParaRPr>
          </a:p>
          <a:p>
            <a:pPr indent="0" lvl="0" marL="0" rtl="0" algn="ctr">
              <a:spcBef>
                <a:spcPts val="0"/>
              </a:spcBef>
              <a:spcAft>
                <a:spcPts val="0"/>
              </a:spcAft>
              <a:buNone/>
            </a:pPr>
            <a:r>
              <a:rPr lang="en-US" sz="2100">
                <a:latin typeface="Arial"/>
                <a:ea typeface="Arial"/>
                <a:cs typeface="Arial"/>
                <a:sym typeface="Arial"/>
              </a:rPr>
              <a:t>We’ll use this graph library during the </a:t>
            </a:r>
            <a:r>
              <a:rPr lang="en-US" sz="2100">
                <a:solidFill>
                  <a:schemeClr val="accent6"/>
                </a:solidFill>
                <a:latin typeface="Arial"/>
                <a:ea typeface="Arial"/>
                <a:cs typeface="Arial"/>
                <a:sym typeface="Arial"/>
              </a:rPr>
              <a:t>hands-on</a:t>
            </a:r>
            <a:r>
              <a:rPr lang="en-US" sz="2100">
                <a:latin typeface="Arial"/>
                <a:ea typeface="Arial"/>
                <a:cs typeface="Arial"/>
                <a:sym typeface="Arial"/>
              </a:rPr>
              <a:t> part of this tutorial!</a:t>
            </a:r>
            <a:endParaRPr sz="2100">
              <a:latin typeface="Arial"/>
              <a:ea typeface="Arial"/>
              <a:cs typeface="Arial"/>
              <a:sym typeface="Arial"/>
            </a:endParaRPr>
          </a:p>
          <a:p>
            <a:pPr indent="0" lvl="0" marL="0" rtl="0" algn="ctr">
              <a:spcBef>
                <a:spcPts val="560"/>
              </a:spcBef>
              <a:spcAft>
                <a:spcPts val="0"/>
              </a:spcAft>
              <a:buNone/>
            </a:pPr>
            <a:r>
              <a:t/>
            </a:r>
            <a:endParaRPr sz="2900">
              <a:solidFill>
                <a:schemeClr val="accent6"/>
              </a:solidFill>
              <a:latin typeface="Arial"/>
              <a:ea typeface="Arial"/>
              <a:cs typeface="Arial"/>
              <a:sym typeface="Arial"/>
            </a:endParaRPr>
          </a:p>
        </p:txBody>
      </p:sp>
      <p:sp>
        <p:nvSpPr>
          <p:cNvPr id="1806" name="Google Shape;1806;p6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07" name="Google Shape;1807;p62"/>
          <p:cNvPicPr preferRelativeResize="0"/>
          <p:nvPr/>
        </p:nvPicPr>
        <p:blipFill>
          <a:blip r:embed="rId4">
            <a:alphaModFix/>
          </a:blip>
          <a:stretch>
            <a:fillRect/>
          </a:stretch>
        </p:blipFill>
        <p:spPr>
          <a:xfrm>
            <a:off x="5495892" y="0"/>
            <a:ext cx="6696117" cy="6858001"/>
          </a:xfrm>
          <a:prstGeom prst="rect">
            <a:avLst/>
          </a:prstGeom>
          <a:noFill/>
          <a:ln>
            <a:noFill/>
          </a:ln>
        </p:spPr>
      </p:pic>
      <p:sp>
        <p:nvSpPr>
          <p:cNvPr id="1808" name="Google Shape;1808;p62"/>
          <p:cNvSpPr txBox="1"/>
          <p:nvPr>
            <p:ph type="title"/>
          </p:nvPr>
        </p:nvSpPr>
        <p:spPr>
          <a:xfrm>
            <a:off x="0" y="175800"/>
            <a:ext cx="54960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100"/>
              <a:t>Structural Embedding Graph Library</a:t>
            </a:r>
            <a:endParaRPr sz="4100"/>
          </a:p>
        </p:txBody>
      </p:sp>
      <p:pic>
        <p:nvPicPr>
          <p:cNvPr id="1809" name="Google Shape;1809;p62"/>
          <p:cNvPicPr preferRelativeResize="0"/>
          <p:nvPr/>
        </p:nvPicPr>
        <p:blipFill>
          <a:blip r:embed="rId5">
            <a:alphaModFix/>
          </a:blip>
          <a:stretch>
            <a:fillRect/>
          </a:stretch>
        </p:blipFill>
        <p:spPr>
          <a:xfrm>
            <a:off x="4457673" y="2463098"/>
            <a:ext cx="697250" cy="697250"/>
          </a:xfrm>
          <a:prstGeom prst="rect">
            <a:avLst/>
          </a:prstGeom>
          <a:noFill/>
          <a:ln>
            <a:noFill/>
          </a:ln>
        </p:spPr>
      </p:pic>
      <p:sp>
        <p:nvSpPr>
          <p:cNvPr id="1810" name="Google Shape;1810;p62"/>
          <p:cNvSpPr/>
          <p:nvPr/>
        </p:nvSpPr>
        <p:spPr>
          <a:xfrm>
            <a:off x="6021600" y="2072075"/>
            <a:ext cx="5560800" cy="183300"/>
          </a:xfrm>
          <a:prstGeom prst="rect">
            <a:avLst/>
          </a:prstGeom>
          <a:noFill/>
          <a:ln cap="flat" cmpd="sng" w="9525">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5" name="Shape 1815"/>
        <p:cNvGrpSpPr/>
        <p:nvPr/>
      </p:nvGrpSpPr>
      <p:grpSpPr>
        <a:xfrm>
          <a:off x="0" y="0"/>
          <a:ext cx="0" cy="0"/>
          <a:chOff x="0" y="0"/>
          <a:chExt cx="0" cy="0"/>
        </a:xfrm>
      </p:grpSpPr>
      <p:sp>
        <p:nvSpPr>
          <p:cNvPr id="1816" name="Google Shape;1816;p63"/>
          <p:cNvSpPr/>
          <p:nvPr/>
        </p:nvSpPr>
        <p:spPr>
          <a:xfrm>
            <a:off x="4541825" y="2332750"/>
            <a:ext cx="1384500" cy="1403100"/>
          </a:xfrm>
          <a:prstGeom prst="rect">
            <a:avLst/>
          </a:prstGeom>
          <a:noFill/>
          <a:ln cap="flat" cmpd="sng" w="9525">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US">
                <a:solidFill>
                  <a:srgbClr val="FFFFFF"/>
                </a:solidFill>
              </a:rPr>
              <a:t>Kendall Rank Correlation</a:t>
            </a:r>
            <a:endParaRPr>
              <a:solidFill>
                <a:srgbClr val="FFFFFF"/>
              </a:solidFill>
            </a:endParaRPr>
          </a:p>
        </p:txBody>
      </p:sp>
      <p:sp>
        <p:nvSpPr>
          <p:cNvPr id="1817" name="Google Shape;1817;p63"/>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Intrinsic and Extrinsic Evaluation</a:t>
            </a:r>
            <a:endParaRPr/>
          </a:p>
        </p:txBody>
      </p:sp>
      <p:cxnSp>
        <p:nvCxnSpPr>
          <p:cNvPr id="1818" name="Google Shape;1818;p63"/>
          <p:cNvCxnSpPr/>
          <p:nvPr/>
        </p:nvCxnSpPr>
        <p:spPr>
          <a:xfrm>
            <a:off x="6689025" y="1113225"/>
            <a:ext cx="0" cy="5449200"/>
          </a:xfrm>
          <a:prstGeom prst="straightConnector1">
            <a:avLst/>
          </a:prstGeom>
          <a:noFill/>
          <a:ln cap="flat" cmpd="sng" w="19050">
            <a:solidFill>
              <a:srgbClr val="999999"/>
            </a:solidFill>
            <a:prstDash val="solid"/>
            <a:round/>
            <a:headEnd len="med" w="med" type="none"/>
            <a:tailEnd len="med" w="med" type="none"/>
          </a:ln>
        </p:spPr>
      </p:cxnSp>
      <p:sp>
        <p:nvSpPr>
          <p:cNvPr id="1819" name="Google Shape;1819;p63"/>
          <p:cNvSpPr txBox="1"/>
          <p:nvPr/>
        </p:nvSpPr>
        <p:spPr>
          <a:xfrm>
            <a:off x="6900650" y="2662275"/>
            <a:ext cx="1936800" cy="3039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1000">
                <a:solidFill>
                  <a:schemeClr val="accent5"/>
                </a:solidFill>
                <a:latin typeface="Helvetica Neue"/>
                <a:ea typeface="Helvetica Neue"/>
                <a:cs typeface="Helvetica Neue"/>
                <a:sym typeface="Helvetica Neue"/>
              </a:rPr>
              <a:t>CONCOR / MAXSIM / CatRege</a:t>
            </a:r>
            <a:endParaRPr sz="1000">
              <a:solidFill>
                <a:schemeClr val="accent5"/>
              </a:solidFill>
              <a:latin typeface="Helvetica Neue"/>
              <a:ea typeface="Helvetica Neue"/>
              <a:cs typeface="Helvetica Neue"/>
              <a:sym typeface="Helvetica Neue"/>
            </a:endParaRPr>
          </a:p>
        </p:txBody>
      </p:sp>
      <p:grpSp>
        <p:nvGrpSpPr>
          <p:cNvPr id="1820" name="Google Shape;1820;p63"/>
          <p:cNvGrpSpPr/>
          <p:nvPr/>
        </p:nvGrpSpPr>
        <p:grpSpPr>
          <a:xfrm>
            <a:off x="7276850" y="1504063"/>
            <a:ext cx="1184400" cy="1154400"/>
            <a:chOff x="327750" y="4363800"/>
            <a:chExt cx="1184400" cy="1154400"/>
          </a:xfrm>
        </p:grpSpPr>
        <p:sp>
          <p:nvSpPr>
            <p:cNvPr id="1821" name="Google Shape;1821;p63"/>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822" name="Google Shape;1822;p63"/>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823" name="Google Shape;1823;p63"/>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824" name="Google Shape;1824;p63"/>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25" name="Google Shape;1825;p63"/>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826" name="Google Shape;1826;p63"/>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827" name="Google Shape;1827;p63"/>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828" name="Google Shape;1828;p63"/>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29" name="Google Shape;1829;p63"/>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830" name="Google Shape;1830;p63"/>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831" name="Google Shape;1831;p63"/>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832" name="Google Shape;1832;p63"/>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33" name="Google Shape;1833;p63"/>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34" name="Google Shape;1834;p63"/>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35" name="Google Shape;1835;p63"/>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36" name="Google Shape;1836;p63"/>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1837" name="Google Shape;1837;p63"/>
          <p:cNvSpPr txBox="1"/>
          <p:nvPr/>
        </p:nvSpPr>
        <p:spPr>
          <a:xfrm>
            <a:off x="7276850" y="1113213"/>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 Matrix</a:t>
            </a:r>
            <a:endParaRPr>
              <a:solidFill>
                <a:srgbClr val="FFFFFF"/>
              </a:solidFill>
              <a:latin typeface="Helvetica Neue"/>
              <a:ea typeface="Helvetica Neue"/>
              <a:cs typeface="Helvetica Neue"/>
              <a:sym typeface="Helvetica Neue"/>
            </a:endParaRPr>
          </a:p>
        </p:txBody>
      </p:sp>
      <p:grpSp>
        <p:nvGrpSpPr>
          <p:cNvPr id="1838" name="Google Shape;1838;p63"/>
          <p:cNvGrpSpPr/>
          <p:nvPr/>
        </p:nvGrpSpPr>
        <p:grpSpPr>
          <a:xfrm>
            <a:off x="7276850" y="3600688"/>
            <a:ext cx="1184400" cy="1154400"/>
            <a:chOff x="327750" y="4363800"/>
            <a:chExt cx="1184400" cy="1154400"/>
          </a:xfrm>
        </p:grpSpPr>
        <p:sp>
          <p:nvSpPr>
            <p:cNvPr id="1839" name="Google Shape;1839;p63"/>
            <p:cNvSpPr/>
            <p:nvPr/>
          </p:nvSpPr>
          <p:spPr>
            <a:xfrm>
              <a:off x="327750" y="43638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0" name="Google Shape;1840;p63"/>
            <p:cNvSpPr/>
            <p:nvPr/>
          </p:nvSpPr>
          <p:spPr>
            <a:xfrm>
              <a:off x="6238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1" name="Google Shape;1841;p63"/>
            <p:cNvSpPr/>
            <p:nvPr/>
          </p:nvSpPr>
          <p:spPr>
            <a:xfrm>
              <a:off x="9199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2" name="Google Shape;1842;p63"/>
            <p:cNvSpPr/>
            <p:nvPr/>
          </p:nvSpPr>
          <p:spPr>
            <a:xfrm>
              <a:off x="1216050" y="43638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43" name="Google Shape;1843;p63"/>
            <p:cNvSpPr/>
            <p:nvPr/>
          </p:nvSpPr>
          <p:spPr>
            <a:xfrm>
              <a:off x="327750" y="46524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4" name="Google Shape;1844;p63"/>
            <p:cNvSpPr/>
            <p:nvPr/>
          </p:nvSpPr>
          <p:spPr>
            <a:xfrm>
              <a:off x="6238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5" name="Google Shape;1845;p63"/>
            <p:cNvSpPr/>
            <p:nvPr/>
          </p:nvSpPr>
          <p:spPr>
            <a:xfrm>
              <a:off x="9199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6" name="Google Shape;1846;p63"/>
            <p:cNvSpPr/>
            <p:nvPr/>
          </p:nvSpPr>
          <p:spPr>
            <a:xfrm>
              <a:off x="1216050" y="46524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47" name="Google Shape;1847;p63"/>
            <p:cNvSpPr/>
            <p:nvPr/>
          </p:nvSpPr>
          <p:spPr>
            <a:xfrm>
              <a:off x="327750" y="49410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8" name="Google Shape;1848;p63"/>
            <p:cNvSpPr/>
            <p:nvPr/>
          </p:nvSpPr>
          <p:spPr>
            <a:xfrm>
              <a:off x="6238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49" name="Google Shape;1849;p63"/>
            <p:cNvSpPr/>
            <p:nvPr/>
          </p:nvSpPr>
          <p:spPr>
            <a:xfrm>
              <a:off x="9199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50" name="Google Shape;1850;p63"/>
            <p:cNvSpPr/>
            <p:nvPr/>
          </p:nvSpPr>
          <p:spPr>
            <a:xfrm>
              <a:off x="1216050" y="49410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51" name="Google Shape;1851;p63"/>
            <p:cNvSpPr/>
            <p:nvPr/>
          </p:nvSpPr>
          <p:spPr>
            <a:xfrm>
              <a:off x="3277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52" name="Google Shape;1852;p63"/>
            <p:cNvSpPr/>
            <p:nvPr/>
          </p:nvSpPr>
          <p:spPr>
            <a:xfrm>
              <a:off x="6238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53" name="Google Shape;1853;p63"/>
            <p:cNvSpPr/>
            <p:nvPr/>
          </p:nvSpPr>
          <p:spPr>
            <a:xfrm>
              <a:off x="9199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854" name="Google Shape;1854;p63"/>
            <p:cNvSpPr/>
            <p:nvPr/>
          </p:nvSpPr>
          <p:spPr>
            <a:xfrm>
              <a:off x="12160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1855" name="Google Shape;1855;p63"/>
          <p:cNvSpPr txBox="1"/>
          <p:nvPr/>
        </p:nvSpPr>
        <p:spPr>
          <a:xfrm>
            <a:off x="7276850" y="3255913"/>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4BACC6"/>
                </a:solidFill>
                <a:latin typeface="Helvetica Neue"/>
                <a:ea typeface="Helvetica Neue"/>
                <a:cs typeface="Helvetica Neue"/>
                <a:sym typeface="Helvetica Neue"/>
              </a:rPr>
              <a:t>Similarity Matrix</a:t>
            </a:r>
            <a:endParaRPr>
              <a:solidFill>
                <a:srgbClr val="4BACC6"/>
              </a:solidFill>
              <a:latin typeface="Helvetica Neue"/>
              <a:ea typeface="Helvetica Neue"/>
              <a:cs typeface="Helvetica Neue"/>
              <a:sym typeface="Helvetica Neue"/>
            </a:endParaRPr>
          </a:p>
        </p:txBody>
      </p:sp>
      <p:sp>
        <p:nvSpPr>
          <p:cNvPr id="1856" name="Google Shape;1856;p63"/>
          <p:cNvSpPr/>
          <p:nvPr/>
        </p:nvSpPr>
        <p:spPr>
          <a:xfrm>
            <a:off x="7268900" y="5125988"/>
            <a:ext cx="1200300" cy="531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accent5"/>
                </a:solidFill>
              </a:rPr>
              <a:t>Hierarchical</a:t>
            </a:r>
            <a:r>
              <a:rPr lang="en-US">
                <a:solidFill>
                  <a:schemeClr val="accent5"/>
                </a:solidFill>
              </a:rPr>
              <a:t> Clustering</a:t>
            </a:r>
            <a:endParaRPr>
              <a:solidFill>
                <a:schemeClr val="accent5"/>
              </a:solidFill>
            </a:endParaRPr>
          </a:p>
        </p:txBody>
      </p:sp>
      <p:grpSp>
        <p:nvGrpSpPr>
          <p:cNvPr id="1857" name="Google Shape;1857;p63"/>
          <p:cNvGrpSpPr/>
          <p:nvPr/>
        </p:nvGrpSpPr>
        <p:grpSpPr>
          <a:xfrm>
            <a:off x="10330675" y="4132756"/>
            <a:ext cx="1041960" cy="208500"/>
            <a:chOff x="10374150" y="4330969"/>
            <a:chExt cx="1041960" cy="208500"/>
          </a:xfrm>
        </p:grpSpPr>
        <p:sp>
          <p:nvSpPr>
            <p:cNvPr id="1858" name="Google Shape;1858;p63"/>
            <p:cNvSpPr/>
            <p:nvPr/>
          </p:nvSpPr>
          <p:spPr>
            <a:xfrm>
              <a:off x="1037415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63"/>
            <p:cNvSpPr/>
            <p:nvPr/>
          </p:nvSpPr>
          <p:spPr>
            <a:xfrm>
              <a:off x="1058251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63"/>
            <p:cNvSpPr/>
            <p:nvPr/>
          </p:nvSpPr>
          <p:spPr>
            <a:xfrm>
              <a:off x="1079088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3"/>
            <p:cNvSpPr/>
            <p:nvPr/>
          </p:nvSpPr>
          <p:spPr>
            <a:xfrm>
              <a:off x="1099924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3"/>
            <p:cNvSpPr/>
            <p:nvPr/>
          </p:nvSpPr>
          <p:spPr>
            <a:xfrm>
              <a:off x="1120761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3" name="Google Shape;1863;p63"/>
          <p:cNvGrpSpPr/>
          <p:nvPr/>
        </p:nvGrpSpPr>
        <p:grpSpPr>
          <a:xfrm>
            <a:off x="10330675" y="4495275"/>
            <a:ext cx="1041960" cy="208500"/>
            <a:chOff x="10374150" y="4653125"/>
            <a:chExt cx="1041960" cy="208500"/>
          </a:xfrm>
        </p:grpSpPr>
        <p:sp>
          <p:nvSpPr>
            <p:cNvPr id="1864" name="Google Shape;1864;p63"/>
            <p:cNvSpPr/>
            <p:nvPr/>
          </p:nvSpPr>
          <p:spPr>
            <a:xfrm>
              <a:off x="1037415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63"/>
            <p:cNvSpPr/>
            <p:nvPr/>
          </p:nvSpPr>
          <p:spPr>
            <a:xfrm>
              <a:off x="1058251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63"/>
            <p:cNvSpPr/>
            <p:nvPr/>
          </p:nvSpPr>
          <p:spPr>
            <a:xfrm>
              <a:off x="1079088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3"/>
            <p:cNvSpPr/>
            <p:nvPr/>
          </p:nvSpPr>
          <p:spPr>
            <a:xfrm>
              <a:off x="1099924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3"/>
            <p:cNvSpPr/>
            <p:nvPr/>
          </p:nvSpPr>
          <p:spPr>
            <a:xfrm>
              <a:off x="1120761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9" name="Google Shape;1869;p63"/>
          <p:cNvSpPr/>
          <p:nvPr/>
        </p:nvSpPr>
        <p:spPr>
          <a:xfrm>
            <a:off x="7268900" y="6112988"/>
            <a:ext cx="1200300" cy="431700"/>
          </a:xfrm>
          <a:prstGeom prst="rect">
            <a:avLst/>
          </a:prstGeom>
          <a:no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D5A6BD"/>
                </a:solidFill>
              </a:rPr>
              <a:t>Pre-defined Labels</a:t>
            </a:r>
            <a:endParaRPr>
              <a:solidFill>
                <a:srgbClr val="D5A6BD"/>
              </a:solidFill>
            </a:endParaRPr>
          </a:p>
        </p:txBody>
      </p:sp>
      <p:grpSp>
        <p:nvGrpSpPr>
          <p:cNvPr id="1870" name="Google Shape;1870;p63"/>
          <p:cNvGrpSpPr/>
          <p:nvPr/>
        </p:nvGrpSpPr>
        <p:grpSpPr>
          <a:xfrm>
            <a:off x="10330675" y="4857794"/>
            <a:ext cx="1041960" cy="208500"/>
            <a:chOff x="10374150" y="4975319"/>
            <a:chExt cx="1041960" cy="208500"/>
          </a:xfrm>
        </p:grpSpPr>
        <p:sp>
          <p:nvSpPr>
            <p:cNvPr id="1871" name="Google Shape;1871;p63"/>
            <p:cNvSpPr/>
            <p:nvPr/>
          </p:nvSpPr>
          <p:spPr>
            <a:xfrm>
              <a:off x="1037415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3"/>
            <p:cNvSpPr/>
            <p:nvPr/>
          </p:nvSpPr>
          <p:spPr>
            <a:xfrm>
              <a:off x="1058251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3"/>
            <p:cNvSpPr/>
            <p:nvPr/>
          </p:nvSpPr>
          <p:spPr>
            <a:xfrm>
              <a:off x="1079088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3"/>
            <p:cNvSpPr/>
            <p:nvPr/>
          </p:nvSpPr>
          <p:spPr>
            <a:xfrm>
              <a:off x="1099924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3"/>
            <p:cNvSpPr/>
            <p:nvPr/>
          </p:nvSpPr>
          <p:spPr>
            <a:xfrm>
              <a:off x="1120761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6" name="Google Shape;1876;p63"/>
          <p:cNvSpPr/>
          <p:nvPr/>
        </p:nvSpPr>
        <p:spPr>
          <a:xfrm>
            <a:off x="8779575" y="5659100"/>
            <a:ext cx="751800" cy="3954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Labels</a:t>
            </a:r>
            <a:endParaRPr>
              <a:solidFill>
                <a:srgbClr val="FFFFFF"/>
              </a:solidFill>
            </a:endParaRPr>
          </a:p>
        </p:txBody>
      </p:sp>
      <p:sp>
        <p:nvSpPr>
          <p:cNvPr id="1877" name="Google Shape;1877;p63"/>
          <p:cNvSpPr/>
          <p:nvPr/>
        </p:nvSpPr>
        <p:spPr>
          <a:xfrm>
            <a:off x="10187150" y="5639150"/>
            <a:ext cx="1329000" cy="431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Clustering / </a:t>
            </a:r>
            <a:endParaRPr>
              <a:solidFill>
                <a:srgbClr val="FFFFFF"/>
              </a:solidFill>
            </a:endParaRPr>
          </a:p>
          <a:p>
            <a:pPr indent="0" lvl="0" marL="0" rtl="0" algn="ctr">
              <a:spcBef>
                <a:spcPts val="0"/>
              </a:spcBef>
              <a:spcAft>
                <a:spcPts val="0"/>
              </a:spcAft>
              <a:buNone/>
            </a:pPr>
            <a:r>
              <a:rPr lang="en-US">
                <a:solidFill>
                  <a:srgbClr val="FFFFFF"/>
                </a:solidFill>
              </a:rPr>
              <a:t>Classification</a:t>
            </a:r>
            <a:endParaRPr>
              <a:solidFill>
                <a:srgbClr val="FFFFFF"/>
              </a:solidFill>
            </a:endParaRPr>
          </a:p>
        </p:txBody>
      </p:sp>
      <p:sp>
        <p:nvSpPr>
          <p:cNvPr id="1878" name="Google Shape;1878;p63"/>
          <p:cNvSpPr/>
          <p:nvPr/>
        </p:nvSpPr>
        <p:spPr>
          <a:xfrm>
            <a:off x="10159400" y="3115800"/>
            <a:ext cx="1384500" cy="5313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Embedding Methods</a:t>
            </a:r>
            <a:endParaRPr>
              <a:solidFill>
                <a:srgbClr val="FFFFFF"/>
              </a:solidFill>
            </a:endParaRPr>
          </a:p>
        </p:txBody>
      </p:sp>
      <p:cxnSp>
        <p:nvCxnSpPr>
          <p:cNvPr id="1879" name="Google Shape;1879;p63"/>
          <p:cNvCxnSpPr>
            <a:stCxn id="1832" idx="3"/>
            <a:endCxn id="1878" idx="0"/>
          </p:cNvCxnSpPr>
          <p:nvPr/>
        </p:nvCxnSpPr>
        <p:spPr>
          <a:xfrm>
            <a:off x="8461250" y="2225563"/>
            <a:ext cx="2390400" cy="890100"/>
          </a:xfrm>
          <a:prstGeom prst="bentConnector2">
            <a:avLst/>
          </a:prstGeom>
          <a:noFill/>
          <a:ln cap="flat" cmpd="sng" w="19050">
            <a:solidFill>
              <a:srgbClr val="FFFFFF"/>
            </a:solidFill>
            <a:prstDash val="solid"/>
            <a:round/>
            <a:headEnd len="med" w="med" type="none"/>
            <a:tailEnd len="med" w="med" type="stealth"/>
          </a:ln>
        </p:spPr>
      </p:cxnSp>
      <p:cxnSp>
        <p:nvCxnSpPr>
          <p:cNvPr id="1880" name="Google Shape;1880;p63"/>
          <p:cNvCxnSpPr>
            <a:stCxn id="1856" idx="3"/>
            <a:endCxn id="1876" idx="0"/>
          </p:cNvCxnSpPr>
          <p:nvPr/>
        </p:nvCxnSpPr>
        <p:spPr>
          <a:xfrm>
            <a:off x="8469200" y="5391638"/>
            <a:ext cx="686400" cy="267600"/>
          </a:xfrm>
          <a:prstGeom prst="bentConnector2">
            <a:avLst/>
          </a:prstGeom>
          <a:noFill/>
          <a:ln cap="flat" cmpd="sng" w="19050">
            <a:solidFill>
              <a:schemeClr val="accent5"/>
            </a:solidFill>
            <a:prstDash val="solid"/>
            <a:round/>
            <a:headEnd len="med" w="med" type="none"/>
            <a:tailEnd len="med" w="med" type="stealth"/>
          </a:ln>
        </p:spPr>
      </p:cxnSp>
      <p:cxnSp>
        <p:nvCxnSpPr>
          <p:cNvPr id="1881" name="Google Shape;1881;p63"/>
          <p:cNvCxnSpPr>
            <a:stCxn id="1869" idx="3"/>
            <a:endCxn id="1876" idx="2"/>
          </p:cNvCxnSpPr>
          <p:nvPr/>
        </p:nvCxnSpPr>
        <p:spPr>
          <a:xfrm flipH="1" rot="10800000">
            <a:off x="8469200" y="6054638"/>
            <a:ext cx="686400" cy="274200"/>
          </a:xfrm>
          <a:prstGeom prst="bentConnector2">
            <a:avLst/>
          </a:prstGeom>
          <a:noFill/>
          <a:ln cap="flat" cmpd="sng" w="19050">
            <a:solidFill>
              <a:srgbClr val="D5A6BD"/>
            </a:solidFill>
            <a:prstDash val="solid"/>
            <a:round/>
            <a:headEnd len="med" w="med" type="none"/>
            <a:tailEnd len="med" w="med" type="stealth"/>
          </a:ln>
        </p:spPr>
      </p:cxnSp>
      <p:cxnSp>
        <p:nvCxnSpPr>
          <p:cNvPr id="1882" name="Google Shape;1882;p63"/>
          <p:cNvCxnSpPr>
            <a:stCxn id="1878" idx="2"/>
          </p:cNvCxnSpPr>
          <p:nvPr/>
        </p:nvCxnSpPr>
        <p:spPr>
          <a:xfrm>
            <a:off x="10851650" y="3647100"/>
            <a:ext cx="1200" cy="469800"/>
          </a:xfrm>
          <a:prstGeom prst="straightConnector1">
            <a:avLst/>
          </a:prstGeom>
          <a:noFill/>
          <a:ln cap="flat" cmpd="sng" w="19050">
            <a:solidFill>
              <a:srgbClr val="FFFFFF"/>
            </a:solidFill>
            <a:prstDash val="solid"/>
            <a:round/>
            <a:headEnd len="med" w="med" type="none"/>
            <a:tailEnd len="med" w="med" type="stealth"/>
          </a:ln>
        </p:spPr>
      </p:cxnSp>
      <p:cxnSp>
        <p:nvCxnSpPr>
          <p:cNvPr id="1883" name="Google Shape;1883;p63"/>
          <p:cNvCxnSpPr>
            <a:stCxn id="1873" idx="2"/>
            <a:endCxn id="1877" idx="0"/>
          </p:cNvCxnSpPr>
          <p:nvPr/>
        </p:nvCxnSpPr>
        <p:spPr>
          <a:xfrm>
            <a:off x="10851655" y="5066294"/>
            <a:ext cx="0" cy="573000"/>
          </a:xfrm>
          <a:prstGeom prst="straightConnector1">
            <a:avLst/>
          </a:prstGeom>
          <a:noFill/>
          <a:ln cap="flat" cmpd="sng" w="19050">
            <a:solidFill>
              <a:srgbClr val="FFFFFF"/>
            </a:solidFill>
            <a:prstDash val="solid"/>
            <a:round/>
            <a:headEnd len="med" w="med" type="none"/>
            <a:tailEnd len="med" w="med" type="stealth"/>
          </a:ln>
        </p:spPr>
      </p:cxnSp>
      <p:cxnSp>
        <p:nvCxnSpPr>
          <p:cNvPr id="1884" name="Google Shape;1884;p63"/>
          <p:cNvCxnSpPr/>
          <p:nvPr/>
        </p:nvCxnSpPr>
        <p:spPr>
          <a:xfrm>
            <a:off x="7869050" y="3042375"/>
            <a:ext cx="0" cy="289800"/>
          </a:xfrm>
          <a:prstGeom prst="straightConnector1">
            <a:avLst/>
          </a:prstGeom>
          <a:noFill/>
          <a:ln cap="flat" cmpd="sng" w="19050">
            <a:solidFill>
              <a:schemeClr val="accent5"/>
            </a:solidFill>
            <a:prstDash val="solid"/>
            <a:round/>
            <a:headEnd len="med" w="med" type="none"/>
            <a:tailEnd len="med" w="med" type="stealth"/>
          </a:ln>
        </p:spPr>
      </p:cxnSp>
      <p:cxnSp>
        <p:nvCxnSpPr>
          <p:cNvPr id="1885" name="Google Shape;1885;p63"/>
          <p:cNvCxnSpPr/>
          <p:nvPr/>
        </p:nvCxnSpPr>
        <p:spPr>
          <a:xfrm>
            <a:off x="7864850" y="4804338"/>
            <a:ext cx="8400" cy="272400"/>
          </a:xfrm>
          <a:prstGeom prst="straightConnector1">
            <a:avLst/>
          </a:prstGeom>
          <a:noFill/>
          <a:ln cap="flat" cmpd="sng" w="19050">
            <a:solidFill>
              <a:schemeClr val="accent5"/>
            </a:solidFill>
            <a:prstDash val="solid"/>
            <a:round/>
            <a:headEnd len="med" w="med" type="none"/>
            <a:tailEnd len="med" w="med" type="stealth"/>
          </a:ln>
        </p:spPr>
      </p:cxnSp>
      <p:cxnSp>
        <p:nvCxnSpPr>
          <p:cNvPr id="1886" name="Google Shape;1886;p63"/>
          <p:cNvCxnSpPr>
            <a:stCxn id="1876" idx="3"/>
            <a:endCxn id="1877" idx="1"/>
          </p:cNvCxnSpPr>
          <p:nvPr/>
        </p:nvCxnSpPr>
        <p:spPr>
          <a:xfrm flipH="1" rot="10800000">
            <a:off x="9531375" y="5855000"/>
            <a:ext cx="655800" cy="1800"/>
          </a:xfrm>
          <a:prstGeom prst="straightConnector1">
            <a:avLst/>
          </a:prstGeom>
          <a:noFill/>
          <a:ln cap="flat" cmpd="sng" w="19050">
            <a:solidFill>
              <a:srgbClr val="FFFFFF"/>
            </a:solidFill>
            <a:prstDash val="solid"/>
            <a:round/>
            <a:headEnd len="med" w="med" type="none"/>
            <a:tailEnd len="med" w="med" type="stealth"/>
          </a:ln>
        </p:spPr>
      </p:cxnSp>
      <p:sp>
        <p:nvSpPr>
          <p:cNvPr id="1887" name="Google Shape;1887;p63"/>
          <p:cNvSpPr/>
          <p:nvPr/>
        </p:nvSpPr>
        <p:spPr>
          <a:xfrm>
            <a:off x="548475" y="3320100"/>
            <a:ext cx="1184400" cy="5313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Embedding Methods</a:t>
            </a:r>
            <a:endParaRPr>
              <a:solidFill>
                <a:srgbClr val="FFFFFF"/>
              </a:solidFill>
            </a:endParaRPr>
          </a:p>
        </p:txBody>
      </p:sp>
      <p:grpSp>
        <p:nvGrpSpPr>
          <p:cNvPr id="1888" name="Google Shape;1888;p63"/>
          <p:cNvGrpSpPr/>
          <p:nvPr/>
        </p:nvGrpSpPr>
        <p:grpSpPr>
          <a:xfrm>
            <a:off x="619700" y="4284831"/>
            <a:ext cx="1041960" cy="208500"/>
            <a:chOff x="10374150" y="4330969"/>
            <a:chExt cx="1041960" cy="208500"/>
          </a:xfrm>
        </p:grpSpPr>
        <p:sp>
          <p:nvSpPr>
            <p:cNvPr id="1889" name="Google Shape;1889;p63"/>
            <p:cNvSpPr/>
            <p:nvPr/>
          </p:nvSpPr>
          <p:spPr>
            <a:xfrm>
              <a:off x="1037415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63"/>
            <p:cNvSpPr/>
            <p:nvPr/>
          </p:nvSpPr>
          <p:spPr>
            <a:xfrm>
              <a:off x="1058251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63"/>
            <p:cNvSpPr/>
            <p:nvPr/>
          </p:nvSpPr>
          <p:spPr>
            <a:xfrm>
              <a:off x="1079088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63"/>
            <p:cNvSpPr/>
            <p:nvPr/>
          </p:nvSpPr>
          <p:spPr>
            <a:xfrm>
              <a:off x="1099924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3"/>
            <p:cNvSpPr/>
            <p:nvPr/>
          </p:nvSpPr>
          <p:spPr>
            <a:xfrm>
              <a:off x="1120761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4" name="Google Shape;1894;p63"/>
          <p:cNvGrpSpPr/>
          <p:nvPr/>
        </p:nvGrpSpPr>
        <p:grpSpPr>
          <a:xfrm>
            <a:off x="619700" y="4647350"/>
            <a:ext cx="1041960" cy="208500"/>
            <a:chOff x="10374150" y="4653125"/>
            <a:chExt cx="1041960" cy="208500"/>
          </a:xfrm>
        </p:grpSpPr>
        <p:sp>
          <p:nvSpPr>
            <p:cNvPr id="1895" name="Google Shape;1895;p63"/>
            <p:cNvSpPr/>
            <p:nvPr/>
          </p:nvSpPr>
          <p:spPr>
            <a:xfrm>
              <a:off x="1037415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3"/>
            <p:cNvSpPr/>
            <p:nvPr/>
          </p:nvSpPr>
          <p:spPr>
            <a:xfrm>
              <a:off x="1058251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63"/>
            <p:cNvSpPr/>
            <p:nvPr/>
          </p:nvSpPr>
          <p:spPr>
            <a:xfrm>
              <a:off x="1079088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63"/>
            <p:cNvSpPr/>
            <p:nvPr/>
          </p:nvSpPr>
          <p:spPr>
            <a:xfrm>
              <a:off x="1099924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3"/>
            <p:cNvSpPr/>
            <p:nvPr/>
          </p:nvSpPr>
          <p:spPr>
            <a:xfrm>
              <a:off x="1120761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0" name="Google Shape;1900;p63"/>
          <p:cNvGrpSpPr/>
          <p:nvPr/>
        </p:nvGrpSpPr>
        <p:grpSpPr>
          <a:xfrm>
            <a:off x="619700" y="5009869"/>
            <a:ext cx="1041960" cy="208500"/>
            <a:chOff x="10374150" y="4975319"/>
            <a:chExt cx="1041960" cy="208500"/>
          </a:xfrm>
        </p:grpSpPr>
        <p:sp>
          <p:nvSpPr>
            <p:cNvPr id="1901" name="Google Shape;1901;p63"/>
            <p:cNvSpPr/>
            <p:nvPr/>
          </p:nvSpPr>
          <p:spPr>
            <a:xfrm>
              <a:off x="1037415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3"/>
            <p:cNvSpPr/>
            <p:nvPr/>
          </p:nvSpPr>
          <p:spPr>
            <a:xfrm>
              <a:off x="1058251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63"/>
            <p:cNvSpPr/>
            <p:nvPr/>
          </p:nvSpPr>
          <p:spPr>
            <a:xfrm>
              <a:off x="1079088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63"/>
            <p:cNvSpPr/>
            <p:nvPr/>
          </p:nvSpPr>
          <p:spPr>
            <a:xfrm>
              <a:off x="1099924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3"/>
            <p:cNvSpPr/>
            <p:nvPr/>
          </p:nvSpPr>
          <p:spPr>
            <a:xfrm>
              <a:off x="1120761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06" name="Google Shape;1906;p63"/>
          <p:cNvCxnSpPr/>
          <p:nvPr/>
        </p:nvCxnSpPr>
        <p:spPr>
          <a:xfrm>
            <a:off x="1892675" y="4753450"/>
            <a:ext cx="471000" cy="0"/>
          </a:xfrm>
          <a:prstGeom prst="straightConnector1">
            <a:avLst/>
          </a:prstGeom>
          <a:noFill/>
          <a:ln cap="flat" cmpd="sng" w="19050">
            <a:solidFill>
              <a:srgbClr val="FFFFFF"/>
            </a:solidFill>
            <a:prstDash val="solid"/>
            <a:round/>
            <a:headEnd len="med" w="med" type="none"/>
            <a:tailEnd len="med" w="med" type="stealth"/>
          </a:ln>
        </p:spPr>
      </p:cxnSp>
      <p:grpSp>
        <p:nvGrpSpPr>
          <p:cNvPr id="1907" name="Google Shape;1907;p63"/>
          <p:cNvGrpSpPr/>
          <p:nvPr/>
        </p:nvGrpSpPr>
        <p:grpSpPr>
          <a:xfrm>
            <a:off x="2594700" y="4176238"/>
            <a:ext cx="1184400" cy="1154400"/>
            <a:chOff x="327750" y="4363800"/>
            <a:chExt cx="1184400" cy="1154400"/>
          </a:xfrm>
        </p:grpSpPr>
        <p:sp>
          <p:nvSpPr>
            <p:cNvPr id="1908" name="Google Shape;1908;p63"/>
            <p:cNvSpPr/>
            <p:nvPr/>
          </p:nvSpPr>
          <p:spPr>
            <a:xfrm>
              <a:off x="327750" y="43638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09" name="Google Shape;1909;p63"/>
            <p:cNvSpPr/>
            <p:nvPr/>
          </p:nvSpPr>
          <p:spPr>
            <a:xfrm>
              <a:off x="623850" y="43638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0" name="Google Shape;1910;p63"/>
            <p:cNvSpPr/>
            <p:nvPr/>
          </p:nvSpPr>
          <p:spPr>
            <a:xfrm>
              <a:off x="919950" y="43638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1" name="Google Shape;1911;p63"/>
            <p:cNvSpPr/>
            <p:nvPr/>
          </p:nvSpPr>
          <p:spPr>
            <a:xfrm>
              <a:off x="1216050" y="43638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12" name="Google Shape;1912;p63"/>
            <p:cNvSpPr/>
            <p:nvPr/>
          </p:nvSpPr>
          <p:spPr>
            <a:xfrm>
              <a:off x="327750" y="4652400"/>
              <a:ext cx="296100" cy="288600"/>
            </a:xfrm>
            <a:prstGeom prst="rect">
              <a:avLst/>
            </a:prstGeom>
            <a:solidFill>
              <a:srgbClr val="B45F0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3" name="Google Shape;1913;p63"/>
            <p:cNvSpPr/>
            <p:nvPr/>
          </p:nvSpPr>
          <p:spPr>
            <a:xfrm>
              <a:off x="623850" y="46524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4" name="Google Shape;1914;p63"/>
            <p:cNvSpPr/>
            <p:nvPr/>
          </p:nvSpPr>
          <p:spPr>
            <a:xfrm>
              <a:off x="919950" y="46524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5" name="Google Shape;1915;p63"/>
            <p:cNvSpPr/>
            <p:nvPr/>
          </p:nvSpPr>
          <p:spPr>
            <a:xfrm>
              <a:off x="1216050" y="46524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16" name="Google Shape;1916;p63"/>
            <p:cNvSpPr/>
            <p:nvPr/>
          </p:nvSpPr>
          <p:spPr>
            <a:xfrm>
              <a:off x="327750" y="4941000"/>
              <a:ext cx="296100" cy="288600"/>
            </a:xfrm>
            <a:prstGeom prst="rect">
              <a:avLst/>
            </a:prstGeom>
            <a:solidFill>
              <a:srgbClr val="B45F0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7" name="Google Shape;1917;p63"/>
            <p:cNvSpPr/>
            <p:nvPr/>
          </p:nvSpPr>
          <p:spPr>
            <a:xfrm>
              <a:off x="623850" y="49410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8" name="Google Shape;1918;p63"/>
            <p:cNvSpPr/>
            <p:nvPr/>
          </p:nvSpPr>
          <p:spPr>
            <a:xfrm>
              <a:off x="919950" y="49410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19" name="Google Shape;1919;p63"/>
            <p:cNvSpPr/>
            <p:nvPr/>
          </p:nvSpPr>
          <p:spPr>
            <a:xfrm>
              <a:off x="1216050" y="49410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20" name="Google Shape;1920;p63"/>
            <p:cNvSpPr/>
            <p:nvPr/>
          </p:nvSpPr>
          <p:spPr>
            <a:xfrm>
              <a:off x="3277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21" name="Google Shape;1921;p63"/>
            <p:cNvSpPr/>
            <p:nvPr/>
          </p:nvSpPr>
          <p:spPr>
            <a:xfrm>
              <a:off x="6238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22" name="Google Shape;1922;p63"/>
            <p:cNvSpPr/>
            <p:nvPr/>
          </p:nvSpPr>
          <p:spPr>
            <a:xfrm>
              <a:off x="9199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23" name="Google Shape;1923;p63"/>
            <p:cNvSpPr/>
            <p:nvPr/>
          </p:nvSpPr>
          <p:spPr>
            <a:xfrm>
              <a:off x="12160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1924" name="Google Shape;1924;p63"/>
          <p:cNvSpPr txBox="1"/>
          <p:nvPr/>
        </p:nvSpPr>
        <p:spPr>
          <a:xfrm>
            <a:off x="2594700" y="3831463"/>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FF9900"/>
                </a:solidFill>
                <a:latin typeface="Helvetica Neue"/>
                <a:ea typeface="Helvetica Neue"/>
                <a:cs typeface="Helvetica Neue"/>
                <a:sym typeface="Helvetica Neue"/>
              </a:rPr>
              <a:t>Similarity Matrix</a:t>
            </a:r>
            <a:endParaRPr>
              <a:solidFill>
                <a:srgbClr val="FF9900"/>
              </a:solidFill>
              <a:latin typeface="Helvetica Neue"/>
              <a:ea typeface="Helvetica Neue"/>
              <a:cs typeface="Helvetica Neue"/>
              <a:sym typeface="Helvetica Neue"/>
            </a:endParaRPr>
          </a:p>
        </p:txBody>
      </p:sp>
      <p:cxnSp>
        <p:nvCxnSpPr>
          <p:cNvPr id="1925" name="Google Shape;1925;p63"/>
          <p:cNvCxnSpPr>
            <a:stCxn id="1887" idx="2"/>
            <a:endCxn id="1891" idx="0"/>
          </p:cNvCxnSpPr>
          <p:nvPr/>
        </p:nvCxnSpPr>
        <p:spPr>
          <a:xfrm>
            <a:off x="1140675" y="3851400"/>
            <a:ext cx="0" cy="433500"/>
          </a:xfrm>
          <a:prstGeom prst="straightConnector1">
            <a:avLst/>
          </a:prstGeom>
          <a:noFill/>
          <a:ln cap="flat" cmpd="sng" w="19050">
            <a:solidFill>
              <a:srgbClr val="FFFFFF"/>
            </a:solidFill>
            <a:prstDash val="solid"/>
            <a:round/>
            <a:headEnd len="med" w="med" type="none"/>
            <a:tailEnd len="med" w="med" type="stealth"/>
          </a:ln>
        </p:spPr>
      </p:cxnSp>
      <p:sp>
        <p:nvSpPr>
          <p:cNvPr id="1926" name="Google Shape;1926;p63"/>
          <p:cNvSpPr/>
          <p:nvPr/>
        </p:nvSpPr>
        <p:spPr>
          <a:xfrm>
            <a:off x="2522400" y="4114275"/>
            <a:ext cx="1329000" cy="395400"/>
          </a:xfrm>
          <a:prstGeom prst="roundRect">
            <a:avLst>
              <a:gd fmla="val 16667"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63"/>
          <p:cNvSpPr/>
          <p:nvPr/>
        </p:nvSpPr>
        <p:spPr>
          <a:xfrm>
            <a:off x="4641863" y="2454088"/>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28" name="Google Shape;1928;p63"/>
          <p:cNvSpPr/>
          <p:nvPr/>
        </p:nvSpPr>
        <p:spPr>
          <a:xfrm>
            <a:off x="4937963" y="2454088"/>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29" name="Google Shape;1929;p63"/>
          <p:cNvSpPr/>
          <p:nvPr/>
        </p:nvSpPr>
        <p:spPr>
          <a:xfrm>
            <a:off x="5234063" y="2454088"/>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30" name="Google Shape;1930;p63"/>
          <p:cNvSpPr/>
          <p:nvPr/>
        </p:nvSpPr>
        <p:spPr>
          <a:xfrm>
            <a:off x="5530163" y="2454088"/>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nvGrpSpPr>
          <p:cNvPr id="1931" name="Google Shape;1931;p63"/>
          <p:cNvGrpSpPr/>
          <p:nvPr/>
        </p:nvGrpSpPr>
        <p:grpSpPr>
          <a:xfrm>
            <a:off x="4655550" y="2864100"/>
            <a:ext cx="1184400" cy="288600"/>
            <a:chOff x="4641875" y="3412500"/>
            <a:chExt cx="1184400" cy="288600"/>
          </a:xfrm>
        </p:grpSpPr>
        <p:sp>
          <p:nvSpPr>
            <p:cNvPr id="1932" name="Google Shape;1932;p63"/>
            <p:cNvSpPr/>
            <p:nvPr/>
          </p:nvSpPr>
          <p:spPr>
            <a:xfrm>
              <a:off x="4641875" y="34125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33" name="Google Shape;1933;p63"/>
            <p:cNvSpPr/>
            <p:nvPr/>
          </p:nvSpPr>
          <p:spPr>
            <a:xfrm>
              <a:off x="4937975" y="34125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34" name="Google Shape;1934;p63"/>
            <p:cNvSpPr/>
            <p:nvPr/>
          </p:nvSpPr>
          <p:spPr>
            <a:xfrm>
              <a:off x="5234075" y="34125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35" name="Google Shape;1935;p63"/>
            <p:cNvSpPr/>
            <p:nvPr/>
          </p:nvSpPr>
          <p:spPr>
            <a:xfrm>
              <a:off x="5530175" y="34125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cxnSp>
        <p:nvCxnSpPr>
          <p:cNvPr id="1936" name="Google Shape;1936;p63"/>
          <p:cNvCxnSpPr>
            <a:stCxn id="1937" idx="3"/>
            <a:endCxn id="1816" idx="0"/>
          </p:cNvCxnSpPr>
          <p:nvPr/>
        </p:nvCxnSpPr>
        <p:spPr>
          <a:xfrm>
            <a:off x="3851400" y="1730900"/>
            <a:ext cx="1382700" cy="601800"/>
          </a:xfrm>
          <a:prstGeom prst="bentConnector2">
            <a:avLst/>
          </a:prstGeom>
          <a:noFill/>
          <a:ln cap="flat" cmpd="sng" w="19050">
            <a:solidFill>
              <a:srgbClr val="FFFFFF"/>
            </a:solidFill>
            <a:prstDash val="solid"/>
            <a:round/>
            <a:headEnd len="med" w="med" type="none"/>
            <a:tailEnd len="med" w="med" type="stealth"/>
          </a:ln>
        </p:spPr>
      </p:cxnSp>
      <p:grpSp>
        <p:nvGrpSpPr>
          <p:cNvPr id="1938" name="Google Shape;1938;p63"/>
          <p:cNvGrpSpPr/>
          <p:nvPr/>
        </p:nvGrpSpPr>
        <p:grpSpPr>
          <a:xfrm>
            <a:off x="548475" y="1594875"/>
            <a:ext cx="1184400" cy="1154400"/>
            <a:chOff x="327750" y="4363800"/>
            <a:chExt cx="1184400" cy="1154400"/>
          </a:xfrm>
        </p:grpSpPr>
        <p:sp>
          <p:nvSpPr>
            <p:cNvPr id="1939" name="Google Shape;1939;p63"/>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940" name="Google Shape;1940;p63"/>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941" name="Google Shape;1941;p63"/>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942" name="Google Shape;1942;p63"/>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43" name="Google Shape;1943;p63"/>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944" name="Google Shape;1944;p63"/>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945" name="Google Shape;1945;p63"/>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946" name="Google Shape;1946;p63"/>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47" name="Google Shape;1947;p63"/>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1948" name="Google Shape;1948;p63"/>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949" name="Google Shape;1949;p63"/>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1950" name="Google Shape;1950;p63"/>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51" name="Google Shape;1951;p63"/>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52" name="Google Shape;1952;p63"/>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53" name="Google Shape;1953;p63"/>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54" name="Google Shape;1954;p63"/>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1955" name="Google Shape;1955;p63"/>
          <p:cNvSpPr txBox="1"/>
          <p:nvPr/>
        </p:nvSpPr>
        <p:spPr>
          <a:xfrm>
            <a:off x="548475" y="1204025"/>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 Matrix</a:t>
            </a:r>
            <a:endParaRPr>
              <a:solidFill>
                <a:srgbClr val="FFFFFF"/>
              </a:solidFill>
              <a:latin typeface="Helvetica Neue"/>
              <a:ea typeface="Helvetica Neue"/>
              <a:cs typeface="Helvetica Neue"/>
              <a:sym typeface="Helvetica Neue"/>
            </a:endParaRPr>
          </a:p>
        </p:txBody>
      </p:sp>
      <p:grpSp>
        <p:nvGrpSpPr>
          <p:cNvPr id="1956" name="Google Shape;1956;p63"/>
          <p:cNvGrpSpPr/>
          <p:nvPr/>
        </p:nvGrpSpPr>
        <p:grpSpPr>
          <a:xfrm>
            <a:off x="2594700" y="1594875"/>
            <a:ext cx="1184400" cy="1154400"/>
            <a:chOff x="327750" y="4363800"/>
            <a:chExt cx="1184400" cy="1154400"/>
          </a:xfrm>
        </p:grpSpPr>
        <p:sp>
          <p:nvSpPr>
            <p:cNvPr id="1957" name="Google Shape;1957;p63"/>
            <p:cNvSpPr/>
            <p:nvPr/>
          </p:nvSpPr>
          <p:spPr>
            <a:xfrm>
              <a:off x="327750" y="43638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58" name="Google Shape;1958;p63"/>
            <p:cNvSpPr/>
            <p:nvPr/>
          </p:nvSpPr>
          <p:spPr>
            <a:xfrm>
              <a:off x="6238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59" name="Google Shape;1959;p63"/>
            <p:cNvSpPr/>
            <p:nvPr/>
          </p:nvSpPr>
          <p:spPr>
            <a:xfrm>
              <a:off x="9199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0" name="Google Shape;1960;p63"/>
            <p:cNvSpPr/>
            <p:nvPr/>
          </p:nvSpPr>
          <p:spPr>
            <a:xfrm>
              <a:off x="1216050" y="43638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61" name="Google Shape;1961;p63"/>
            <p:cNvSpPr/>
            <p:nvPr/>
          </p:nvSpPr>
          <p:spPr>
            <a:xfrm>
              <a:off x="327750" y="46524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2" name="Google Shape;1962;p63"/>
            <p:cNvSpPr/>
            <p:nvPr/>
          </p:nvSpPr>
          <p:spPr>
            <a:xfrm>
              <a:off x="6238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3" name="Google Shape;1963;p63"/>
            <p:cNvSpPr/>
            <p:nvPr/>
          </p:nvSpPr>
          <p:spPr>
            <a:xfrm>
              <a:off x="9199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4" name="Google Shape;1964;p63"/>
            <p:cNvSpPr/>
            <p:nvPr/>
          </p:nvSpPr>
          <p:spPr>
            <a:xfrm>
              <a:off x="1216050" y="46524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65" name="Google Shape;1965;p63"/>
            <p:cNvSpPr/>
            <p:nvPr/>
          </p:nvSpPr>
          <p:spPr>
            <a:xfrm>
              <a:off x="327750" y="49410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6" name="Google Shape;1966;p63"/>
            <p:cNvSpPr/>
            <p:nvPr/>
          </p:nvSpPr>
          <p:spPr>
            <a:xfrm>
              <a:off x="6238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7" name="Google Shape;1967;p63"/>
            <p:cNvSpPr/>
            <p:nvPr/>
          </p:nvSpPr>
          <p:spPr>
            <a:xfrm>
              <a:off x="9199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68" name="Google Shape;1968;p63"/>
            <p:cNvSpPr/>
            <p:nvPr/>
          </p:nvSpPr>
          <p:spPr>
            <a:xfrm>
              <a:off x="1216050" y="49410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69" name="Google Shape;1969;p63"/>
            <p:cNvSpPr/>
            <p:nvPr/>
          </p:nvSpPr>
          <p:spPr>
            <a:xfrm>
              <a:off x="3277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70" name="Google Shape;1970;p63"/>
            <p:cNvSpPr/>
            <p:nvPr/>
          </p:nvSpPr>
          <p:spPr>
            <a:xfrm>
              <a:off x="6238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71" name="Google Shape;1971;p63"/>
            <p:cNvSpPr/>
            <p:nvPr/>
          </p:nvSpPr>
          <p:spPr>
            <a:xfrm>
              <a:off x="9199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1972" name="Google Shape;1972;p63"/>
            <p:cNvSpPr/>
            <p:nvPr/>
          </p:nvSpPr>
          <p:spPr>
            <a:xfrm>
              <a:off x="12160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1973" name="Google Shape;1973;p63"/>
          <p:cNvSpPr txBox="1"/>
          <p:nvPr/>
        </p:nvSpPr>
        <p:spPr>
          <a:xfrm>
            <a:off x="2594700" y="1250100"/>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4BACC6"/>
                </a:solidFill>
                <a:latin typeface="Helvetica Neue"/>
                <a:ea typeface="Helvetica Neue"/>
                <a:cs typeface="Helvetica Neue"/>
                <a:sym typeface="Helvetica Neue"/>
              </a:rPr>
              <a:t>Similarity Matrix</a:t>
            </a:r>
            <a:endParaRPr>
              <a:solidFill>
                <a:srgbClr val="4BACC6"/>
              </a:solidFill>
              <a:latin typeface="Helvetica Neue"/>
              <a:ea typeface="Helvetica Neue"/>
              <a:cs typeface="Helvetica Neue"/>
              <a:sym typeface="Helvetica Neue"/>
            </a:endParaRPr>
          </a:p>
        </p:txBody>
      </p:sp>
      <p:cxnSp>
        <p:nvCxnSpPr>
          <p:cNvPr id="1974" name="Google Shape;1974;p63"/>
          <p:cNvCxnSpPr>
            <a:stCxn id="1926" idx="3"/>
            <a:endCxn id="1816" idx="2"/>
          </p:cNvCxnSpPr>
          <p:nvPr/>
        </p:nvCxnSpPr>
        <p:spPr>
          <a:xfrm flipH="1" rot="10800000">
            <a:off x="3851400" y="3735975"/>
            <a:ext cx="1382700" cy="576000"/>
          </a:xfrm>
          <a:prstGeom prst="bentConnector2">
            <a:avLst/>
          </a:prstGeom>
          <a:noFill/>
          <a:ln cap="flat" cmpd="sng" w="19050">
            <a:solidFill>
              <a:srgbClr val="FFFFFF"/>
            </a:solidFill>
            <a:prstDash val="solid"/>
            <a:round/>
            <a:headEnd len="med" w="med" type="none"/>
            <a:tailEnd len="med" w="med" type="stealth"/>
          </a:ln>
        </p:spPr>
      </p:cxnSp>
      <p:cxnSp>
        <p:nvCxnSpPr>
          <p:cNvPr id="1975" name="Google Shape;1975;p63"/>
          <p:cNvCxnSpPr/>
          <p:nvPr/>
        </p:nvCxnSpPr>
        <p:spPr>
          <a:xfrm>
            <a:off x="1133575" y="2817938"/>
            <a:ext cx="0" cy="433500"/>
          </a:xfrm>
          <a:prstGeom prst="straightConnector1">
            <a:avLst/>
          </a:prstGeom>
          <a:noFill/>
          <a:ln cap="flat" cmpd="sng" w="19050">
            <a:solidFill>
              <a:srgbClr val="FFFFFF"/>
            </a:solidFill>
            <a:prstDash val="solid"/>
            <a:round/>
            <a:headEnd len="med" w="med" type="none"/>
            <a:tailEnd len="med" w="med" type="stealth"/>
          </a:ln>
        </p:spPr>
      </p:cxnSp>
      <p:sp>
        <p:nvSpPr>
          <p:cNvPr id="1976" name="Google Shape;1976;p63"/>
          <p:cNvSpPr/>
          <p:nvPr/>
        </p:nvSpPr>
        <p:spPr>
          <a:xfrm>
            <a:off x="548475" y="5855000"/>
            <a:ext cx="56565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1977" name="Google Shape;1977;p63"/>
          <p:cNvPicPr preferRelativeResize="0"/>
          <p:nvPr/>
        </p:nvPicPr>
        <p:blipFill rotWithShape="1">
          <a:blip r:embed="rId3">
            <a:alphaModFix/>
          </a:blip>
          <a:srcRect b="0" l="0" r="0" t="0"/>
          <a:stretch/>
        </p:blipFill>
        <p:spPr>
          <a:xfrm>
            <a:off x="693778" y="5955798"/>
            <a:ext cx="329205" cy="469800"/>
          </a:xfrm>
          <a:prstGeom prst="rect">
            <a:avLst/>
          </a:prstGeom>
          <a:noFill/>
          <a:ln>
            <a:noFill/>
          </a:ln>
        </p:spPr>
      </p:pic>
      <p:sp>
        <p:nvSpPr>
          <p:cNvPr id="1978" name="Google Shape;1978;p63"/>
          <p:cNvSpPr txBox="1"/>
          <p:nvPr/>
        </p:nvSpPr>
        <p:spPr>
          <a:xfrm>
            <a:off x="1083850" y="5855000"/>
            <a:ext cx="5025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Intrinsic Evaluation doesn’t involve any downstream machine learning model</a:t>
            </a:r>
            <a:endParaRPr sz="1900">
              <a:solidFill>
                <a:schemeClr val="lt1"/>
              </a:solidFill>
              <a:latin typeface="Helvetica Neue"/>
              <a:ea typeface="Helvetica Neue"/>
              <a:cs typeface="Helvetica Neue"/>
              <a:sym typeface="Helvetica Neue"/>
            </a:endParaRPr>
          </a:p>
        </p:txBody>
      </p:sp>
      <p:sp>
        <p:nvSpPr>
          <p:cNvPr id="1979" name="Google Shape;1979;p6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cxnSp>
        <p:nvCxnSpPr>
          <p:cNvPr id="1980" name="Google Shape;1980;p63"/>
          <p:cNvCxnSpPr/>
          <p:nvPr/>
        </p:nvCxnSpPr>
        <p:spPr>
          <a:xfrm>
            <a:off x="1913725" y="1927525"/>
            <a:ext cx="471000" cy="0"/>
          </a:xfrm>
          <a:prstGeom prst="straightConnector1">
            <a:avLst/>
          </a:prstGeom>
          <a:noFill/>
          <a:ln cap="flat" cmpd="sng" w="19050">
            <a:solidFill>
              <a:schemeClr val="accent5"/>
            </a:solidFill>
            <a:prstDash val="solid"/>
            <a:round/>
            <a:headEnd len="med" w="med" type="none"/>
            <a:tailEnd len="med" w="med" type="stealth"/>
          </a:ln>
        </p:spPr>
      </p:cxnSp>
      <p:sp>
        <p:nvSpPr>
          <p:cNvPr id="1981" name="Google Shape;1981;p63"/>
          <p:cNvSpPr txBox="1"/>
          <p:nvPr/>
        </p:nvSpPr>
        <p:spPr>
          <a:xfrm>
            <a:off x="1749925" y="2066800"/>
            <a:ext cx="951000" cy="3039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1000">
                <a:solidFill>
                  <a:schemeClr val="accent5"/>
                </a:solidFill>
                <a:latin typeface="Helvetica Neue"/>
                <a:ea typeface="Helvetica Neue"/>
                <a:cs typeface="Helvetica Neue"/>
                <a:sym typeface="Helvetica Neue"/>
              </a:rPr>
              <a:t>CONCOR / MAXSIM / CatRege</a:t>
            </a:r>
            <a:endParaRPr sz="1000">
              <a:solidFill>
                <a:schemeClr val="accent5"/>
              </a:solidFill>
              <a:latin typeface="Helvetica Neue"/>
              <a:ea typeface="Helvetica Neue"/>
              <a:cs typeface="Helvetica Neue"/>
              <a:sym typeface="Helvetica Neue"/>
            </a:endParaRPr>
          </a:p>
        </p:txBody>
      </p:sp>
      <p:sp>
        <p:nvSpPr>
          <p:cNvPr id="1937" name="Google Shape;1937;p63"/>
          <p:cNvSpPr/>
          <p:nvPr/>
        </p:nvSpPr>
        <p:spPr>
          <a:xfrm>
            <a:off x="2522400" y="1533200"/>
            <a:ext cx="1329000" cy="395400"/>
          </a:xfrm>
          <a:prstGeom prst="roundRect">
            <a:avLst>
              <a:gd fmla="val 16667"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63"/>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8"/>
                                        </p:tgtEl>
                                        <p:attrNameLst>
                                          <p:attrName>style.visibility</p:attrName>
                                        </p:attrNameLst>
                                      </p:cBhvr>
                                      <p:to>
                                        <p:strVal val="visible"/>
                                      </p:to>
                                    </p:set>
                                    <p:animEffect filter="fade" transition="in">
                                      <p:cBhvr>
                                        <p:cTn dur="1000"/>
                                        <p:tgtEl>
                                          <p:spTgt spid="1938"/>
                                        </p:tgtEl>
                                      </p:cBhvr>
                                    </p:animEffect>
                                  </p:childTnLst>
                                </p:cTn>
                              </p:par>
                              <p:par>
                                <p:cTn fill="hold" nodeType="withEffect" presetClass="entr" presetID="10" presetSubtype="0">
                                  <p:stCondLst>
                                    <p:cond delay="0"/>
                                  </p:stCondLst>
                                  <p:childTnLst>
                                    <p:set>
                                      <p:cBhvr>
                                        <p:cTn dur="1" fill="hold">
                                          <p:stCondLst>
                                            <p:cond delay="0"/>
                                          </p:stCondLst>
                                        </p:cTn>
                                        <p:tgtEl>
                                          <p:spTgt spid="1955"/>
                                        </p:tgtEl>
                                        <p:attrNameLst>
                                          <p:attrName>style.visibility</p:attrName>
                                        </p:attrNameLst>
                                      </p:cBhvr>
                                      <p:to>
                                        <p:strVal val="visible"/>
                                      </p:to>
                                    </p:set>
                                    <p:animEffect filter="fade" transition="in">
                                      <p:cBhvr>
                                        <p:cTn dur="1000"/>
                                        <p:tgtEl>
                                          <p:spTgt spid="1955"/>
                                        </p:tgtEl>
                                      </p:cBhvr>
                                    </p:animEffect>
                                  </p:childTnLst>
                                </p:cTn>
                              </p:par>
                              <p:par>
                                <p:cTn fill="hold" nodeType="withEffect" presetClass="entr" presetID="10" presetSubtype="0">
                                  <p:stCondLst>
                                    <p:cond delay="0"/>
                                  </p:stCondLst>
                                  <p:childTnLst>
                                    <p:set>
                                      <p:cBhvr>
                                        <p:cTn dur="1" fill="hold">
                                          <p:stCondLst>
                                            <p:cond delay="0"/>
                                          </p:stCondLst>
                                        </p:cTn>
                                        <p:tgtEl>
                                          <p:spTgt spid="1973"/>
                                        </p:tgtEl>
                                        <p:attrNameLst>
                                          <p:attrName>style.visibility</p:attrName>
                                        </p:attrNameLst>
                                      </p:cBhvr>
                                      <p:to>
                                        <p:strVal val="visible"/>
                                      </p:to>
                                    </p:set>
                                    <p:animEffect filter="fade" transition="in">
                                      <p:cBhvr>
                                        <p:cTn dur="1000"/>
                                        <p:tgtEl>
                                          <p:spTgt spid="1973"/>
                                        </p:tgtEl>
                                      </p:cBhvr>
                                    </p:animEffect>
                                  </p:childTnLst>
                                </p:cTn>
                              </p:par>
                              <p:par>
                                <p:cTn fill="hold" nodeType="withEffect" presetClass="entr" presetID="10" presetSubtype="0">
                                  <p:stCondLst>
                                    <p:cond delay="0"/>
                                  </p:stCondLst>
                                  <p:childTnLst>
                                    <p:set>
                                      <p:cBhvr>
                                        <p:cTn dur="1" fill="hold">
                                          <p:stCondLst>
                                            <p:cond delay="0"/>
                                          </p:stCondLst>
                                        </p:cTn>
                                        <p:tgtEl>
                                          <p:spTgt spid="1980"/>
                                        </p:tgtEl>
                                        <p:attrNameLst>
                                          <p:attrName>style.visibility</p:attrName>
                                        </p:attrNameLst>
                                      </p:cBhvr>
                                      <p:to>
                                        <p:strVal val="visible"/>
                                      </p:to>
                                    </p:set>
                                    <p:animEffect filter="fade" transition="in">
                                      <p:cBhvr>
                                        <p:cTn dur="1000"/>
                                        <p:tgtEl>
                                          <p:spTgt spid="1980"/>
                                        </p:tgtEl>
                                      </p:cBhvr>
                                    </p:animEffect>
                                  </p:childTnLst>
                                </p:cTn>
                              </p:par>
                              <p:par>
                                <p:cTn fill="hold" nodeType="withEffect" presetClass="entr" presetID="10" presetSubtype="0">
                                  <p:stCondLst>
                                    <p:cond delay="0"/>
                                  </p:stCondLst>
                                  <p:childTnLst>
                                    <p:set>
                                      <p:cBhvr>
                                        <p:cTn dur="1" fill="hold">
                                          <p:stCondLst>
                                            <p:cond delay="0"/>
                                          </p:stCondLst>
                                        </p:cTn>
                                        <p:tgtEl>
                                          <p:spTgt spid="1981"/>
                                        </p:tgtEl>
                                        <p:attrNameLst>
                                          <p:attrName>style.visibility</p:attrName>
                                        </p:attrNameLst>
                                      </p:cBhvr>
                                      <p:to>
                                        <p:strVal val="visible"/>
                                      </p:to>
                                    </p:set>
                                    <p:animEffect filter="fade" transition="in">
                                      <p:cBhvr>
                                        <p:cTn dur="1000"/>
                                        <p:tgtEl>
                                          <p:spTgt spid="1981"/>
                                        </p:tgtEl>
                                      </p:cBhvr>
                                    </p:animEffect>
                                  </p:childTnLst>
                                </p:cTn>
                              </p:par>
                              <p:par>
                                <p:cTn fill="hold" nodeType="withEffect" presetClass="entr" presetID="10" presetSubtype="0">
                                  <p:stCondLst>
                                    <p:cond delay="0"/>
                                  </p:stCondLst>
                                  <p:childTnLst>
                                    <p:set>
                                      <p:cBhvr>
                                        <p:cTn dur="1" fill="hold">
                                          <p:stCondLst>
                                            <p:cond delay="0"/>
                                          </p:stCondLst>
                                        </p:cTn>
                                        <p:tgtEl>
                                          <p:spTgt spid="1956"/>
                                        </p:tgtEl>
                                        <p:attrNameLst>
                                          <p:attrName>style.visibility</p:attrName>
                                        </p:attrNameLst>
                                      </p:cBhvr>
                                      <p:to>
                                        <p:strVal val="visible"/>
                                      </p:to>
                                    </p:set>
                                    <p:animEffect filter="fade" transition="in">
                                      <p:cBhvr>
                                        <p:cTn dur="1000"/>
                                        <p:tgtEl>
                                          <p:spTgt spid="1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7"/>
                                        </p:tgtEl>
                                        <p:attrNameLst>
                                          <p:attrName>style.visibility</p:attrName>
                                        </p:attrNameLst>
                                      </p:cBhvr>
                                      <p:to>
                                        <p:strVal val="visible"/>
                                      </p:to>
                                    </p:set>
                                    <p:animEffect filter="fade" transition="in">
                                      <p:cBhvr>
                                        <p:cTn dur="1000"/>
                                        <p:tgtEl>
                                          <p:spTgt spid="1887"/>
                                        </p:tgtEl>
                                      </p:cBhvr>
                                    </p:animEffect>
                                  </p:childTnLst>
                                </p:cTn>
                              </p:par>
                              <p:par>
                                <p:cTn fill="hold" nodeType="withEffect" presetClass="entr" presetID="10" presetSubtype="0">
                                  <p:stCondLst>
                                    <p:cond delay="0"/>
                                  </p:stCondLst>
                                  <p:childTnLst>
                                    <p:set>
                                      <p:cBhvr>
                                        <p:cTn dur="1" fill="hold">
                                          <p:stCondLst>
                                            <p:cond delay="0"/>
                                          </p:stCondLst>
                                        </p:cTn>
                                        <p:tgtEl>
                                          <p:spTgt spid="1888"/>
                                        </p:tgtEl>
                                        <p:attrNameLst>
                                          <p:attrName>style.visibility</p:attrName>
                                        </p:attrNameLst>
                                      </p:cBhvr>
                                      <p:to>
                                        <p:strVal val="visible"/>
                                      </p:to>
                                    </p:set>
                                    <p:animEffect filter="fade" transition="in">
                                      <p:cBhvr>
                                        <p:cTn dur="1000"/>
                                        <p:tgtEl>
                                          <p:spTgt spid="1888"/>
                                        </p:tgtEl>
                                      </p:cBhvr>
                                    </p:animEffect>
                                  </p:childTnLst>
                                </p:cTn>
                              </p:par>
                              <p:par>
                                <p:cTn fill="hold" nodeType="withEffect" presetClass="entr" presetID="10" presetSubtype="0">
                                  <p:stCondLst>
                                    <p:cond delay="0"/>
                                  </p:stCondLst>
                                  <p:childTnLst>
                                    <p:set>
                                      <p:cBhvr>
                                        <p:cTn dur="1" fill="hold">
                                          <p:stCondLst>
                                            <p:cond delay="0"/>
                                          </p:stCondLst>
                                        </p:cTn>
                                        <p:tgtEl>
                                          <p:spTgt spid="1894"/>
                                        </p:tgtEl>
                                        <p:attrNameLst>
                                          <p:attrName>style.visibility</p:attrName>
                                        </p:attrNameLst>
                                      </p:cBhvr>
                                      <p:to>
                                        <p:strVal val="visible"/>
                                      </p:to>
                                    </p:set>
                                    <p:animEffect filter="fade" transition="in">
                                      <p:cBhvr>
                                        <p:cTn dur="1000"/>
                                        <p:tgtEl>
                                          <p:spTgt spid="1894"/>
                                        </p:tgtEl>
                                      </p:cBhvr>
                                    </p:animEffect>
                                  </p:childTnLst>
                                </p:cTn>
                              </p:par>
                              <p:par>
                                <p:cTn fill="hold" nodeType="withEffect" presetClass="entr" presetID="10" presetSubtype="0">
                                  <p:stCondLst>
                                    <p:cond delay="0"/>
                                  </p:stCondLst>
                                  <p:childTnLst>
                                    <p:set>
                                      <p:cBhvr>
                                        <p:cTn dur="1" fill="hold">
                                          <p:stCondLst>
                                            <p:cond delay="0"/>
                                          </p:stCondLst>
                                        </p:cTn>
                                        <p:tgtEl>
                                          <p:spTgt spid="1900"/>
                                        </p:tgtEl>
                                        <p:attrNameLst>
                                          <p:attrName>style.visibility</p:attrName>
                                        </p:attrNameLst>
                                      </p:cBhvr>
                                      <p:to>
                                        <p:strVal val="visible"/>
                                      </p:to>
                                    </p:set>
                                    <p:animEffect filter="fade" transition="in">
                                      <p:cBhvr>
                                        <p:cTn dur="1000"/>
                                        <p:tgtEl>
                                          <p:spTgt spid="1900"/>
                                        </p:tgtEl>
                                      </p:cBhvr>
                                    </p:animEffect>
                                  </p:childTnLst>
                                </p:cTn>
                              </p:par>
                              <p:par>
                                <p:cTn fill="hold" nodeType="withEffect" presetClass="entr" presetID="10" presetSubtype="0">
                                  <p:stCondLst>
                                    <p:cond delay="0"/>
                                  </p:stCondLst>
                                  <p:childTnLst>
                                    <p:set>
                                      <p:cBhvr>
                                        <p:cTn dur="1" fill="hold">
                                          <p:stCondLst>
                                            <p:cond delay="0"/>
                                          </p:stCondLst>
                                        </p:cTn>
                                        <p:tgtEl>
                                          <p:spTgt spid="1906"/>
                                        </p:tgtEl>
                                        <p:attrNameLst>
                                          <p:attrName>style.visibility</p:attrName>
                                        </p:attrNameLst>
                                      </p:cBhvr>
                                      <p:to>
                                        <p:strVal val="visible"/>
                                      </p:to>
                                    </p:set>
                                    <p:animEffect filter="fade" transition="in">
                                      <p:cBhvr>
                                        <p:cTn dur="1000"/>
                                        <p:tgtEl>
                                          <p:spTgt spid="1906"/>
                                        </p:tgtEl>
                                      </p:cBhvr>
                                    </p:animEffect>
                                  </p:childTnLst>
                                </p:cTn>
                              </p:par>
                              <p:par>
                                <p:cTn fill="hold" nodeType="withEffect" presetClass="entr" presetID="10" presetSubtype="0">
                                  <p:stCondLst>
                                    <p:cond delay="0"/>
                                  </p:stCondLst>
                                  <p:childTnLst>
                                    <p:set>
                                      <p:cBhvr>
                                        <p:cTn dur="1" fill="hold">
                                          <p:stCondLst>
                                            <p:cond delay="0"/>
                                          </p:stCondLst>
                                        </p:cTn>
                                        <p:tgtEl>
                                          <p:spTgt spid="1907"/>
                                        </p:tgtEl>
                                        <p:attrNameLst>
                                          <p:attrName>style.visibility</p:attrName>
                                        </p:attrNameLst>
                                      </p:cBhvr>
                                      <p:to>
                                        <p:strVal val="visible"/>
                                      </p:to>
                                    </p:set>
                                    <p:animEffect filter="fade" transition="in">
                                      <p:cBhvr>
                                        <p:cTn dur="1000"/>
                                        <p:tgtEl>
                                          <p:spTgt spid="1907"/>
                                        </p:tgtEl>
                                      </p:cBhvr>
                                    </p:animEffect>
                                  </p:childTnLst>
                                </p:cTn>
                              </p:par>
                              <p:par>
                                <p:cTn fill="hold" nodeType="withEffect" presetClass="entr" presetID="10" presetSubtype="0">
                                  <p:stCondLst>
                                    <p:cond delay="0"/>
                                  </p:stCondLst>
                                  <p:childTnLst>
                                    <p:set>
                                      <p:cBhvr>
                                        <p:cTn dur="1" fill="hold">
                                          <p:stCondLst>
                                            <p:cond delay="0"/>
                                          </p:stCondLst>
                                        </p:cTn>
                                        <p:tgtEl>
                                          <p:spTgt spid="1925"/>
                                        </p:tgtEl>
                                        <p:attrNameLst>
                                          <p:attrName>style.visibility</p:attrName>
                                        </p:attrNameLst>
                                      </p:cBhvr>
                                      <p:to>
                                        <p:strVal val="visible"/>
                                      </p:to>
                                    </p:set>
                                    <p:animEffect filter="fade" transition="in">
                                      <p:cBhvr>
                                        <p:cTn dur="1000"/>
                                        <p:tgtEl>
                                          <p:spTgt spid="1925"/>
                                        </p:tgtEl>
                                      </p:cBhvr>
                                    </p:animEffect>
                                  </p:childTnLst>
                                </p:cTn>
                              </p:par>
                              <p:par>
                                <p:cTn fill="hold" nodeType="withEffect" presetClass="entr" presetID="10" presetSubtype="0">
                                  <p:stCondLst>
                                    <p:cond delay="0"/>
                                  </p:stCondLst>
                                  <p:childTnLst>
                                    <p:set>
                                      <p:cBhvr>
                                        <p:cTn dur="1" fill="hold">
                                          <p:stCondLst>
                                            <p:cond delay="0"/>
                                          </p:stCondLst>
                                        </p:cTn>
                                        <p:tgtEl>
                                          <p:spTgt spid="1975"/>
                                        </p:tgtEl>
                                        <p:attrNameLst>
                                          <p:attrName>style.visibility</p:attrName>
                                        </p:attrNameLst>
                                      </p:cBhvr>
                                      <p:to>
                                        <p:strVal val="visible"/>
                                      </p:to>
                                    </p:set>
                                    <p:animEffect filter="fade" transition="in">
                                      <p:cBhvr>
                                        <p:cTn dur="1000"/>
                                        <p:tgtEl>
                                          <p:spTgt spid="1975"/>
                                        </p:tgtEl>
                                      </p:cBhvr>
                                    </p:animEffect>
                                  </p:childTnLst>
                                </p:cTn>
                              </p:par>
                              <p:par>
                                <p:cTn fill="hold" nodeType="withEffect" presetClass="entr" presetID="10" presetSubtype="0">
                                  <p:stCondLst>
                                    <p:cond delay="0"/>
                                  </p:stCondLst>
                                  <p:childTnLst>
                                    <p:set>
                                      <p:cBhvr>
                                        <p:cTn dur="1" fill="hold">
                                          <p:stCondLst>
                                            <p:cond delay="0"/>
                                          </p:stCondLst>
                                        </p:cTn>
                                        <p:tgtEl>
                                          <p:spTgt spid="1924"/>
                                        </p:tgtEl>
                                        <p:attrNameLst>
                                          <p:attrName>style.visibility</p:attrName>
                                        </p:attrNameLst>
                                      </p:cBhvr>
                                      <p:to>
                                        <p:strVal val="visible"/>
                                      </p:to>
                                    </p:set>
                                    <p:animEffect filter="fade" transition="in">
                                      <p:cBhvr>
                                        <p:cTn dur="1000"/>
                                        <p:tgtEl>
                                          <p:spTgt spid="19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7"/>
                                        </p:tgtEl>
                                        <p:attrNameLst>
                                          <p:attrName>style.visibility</p:attrName>
                                        </p:attrNameLst>
                                      </p:cBhvr>
                                      <p:to>
                                        <p:strVal val="visible"/>
                                      </p:to>
                                    </p:set>
                                    <p:animEffect filter="fade" transition="in">
                                      <p:cBhvr>
                                        <p:cTn dur="1000"/>
                                        <p:tgtEl>
                                          <p:spTgt spid="1937"/>
                                        </p:tgtEl>
                                      </p:cBhvr>
                                    </p:animEffect>
                                  </p:childTnLst>
                                </p:cTn>
                              </p:par>
                              <p:par>
                                <p:cTn fill="hold" nodeType="withEffect" presetClass="entr" presetID="10" presetSubtype="0">
                                  <p:stCondLst>
                                    <p:cond delay="0"/>
                                  </p:stCondLst>
                                  <p:childTnLst>
                                    <p:set>
                                      <p:cBhvr>
                                        <p:cTn dur="1" fill="hold">
                                          <p:stCondLst>
                                            <p:cond delay="0"/>
                                          </p:stCondLst>
                                        </p:cTn>
                                        <p:tgtEl>
                                          <p:spTgt spid="1926"/>
                                        </p:tgtEl>
                                        <p:attrNameLst>
                                          <p:attrName>style.visibility</p:attrName>
                                        </p:attrNameLst>
                                      </p:cBhvr>
                                      <p:to>
                                        <p:strVal val="visible"/>
                                      </p:to>
                                    </p:set>
                                    <p:animEffect filter="fade" transition="in">
                                      <p:cBhvr>
                                        <p:cTn dur="1000"/>
                                        <p:tgtEl>
                                          <p:spTgt spid="19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6"/>
                                        </p:tgtEl>
                                        <p:attrNameLst>
                                          <p:attrName>style.visibility</p:attrName>
                                        </p:attrNameLst>
                                      </p:cBhvr>
                                      <p:to>
                                        <p:strVal val="visible"/>
                                      </p:to>
                                    </p:set>
                                    <p:animEffect filter="fade" transition="in">
                                      <p:cBhvr>
                                        <p:cTn dur="1000"/>
                                        <p:tgtEl>
                                          <p:spTgt spid="1936"/>
                                        </p:tgtEl>
                                      </p:cBhvr>
                                    </p:animEffect>
                                  </p:childTnLst>
                                </p:cTn>
                              </p:par>
                              <p:par>
                                <p:cTn fill="hold" nodeType="withEffect" presetClass="entr" presetID="10" presetSubtype="0">
                                  <p:stCondLst>
                                    <p:cond delay="0"/>
                                  </p:stCondLst>
                                  <p:childTnLst>
                                    <p:set>
                                      <p:cBhvr>
                                        <p:cTn dur="1" fill="hold">
                                          <p:stCondLst>
                                            <p:cond delay="0"/>
                                          </p:stCondLst>
                                        </p:cTn>
                                        <p:tgtEl>
                                          <p:spTgt spid="1818"/>
                                        </p:tgtEl>
                                        <p:attrNameLst>
                                          <p:attrName>style.visibility</p:attrName>
                                        </p:attrNameLst>
                                      </p:cBhvr>
                                      <p:to>
                                        <p:strVal val="visible"/>
                                      </p:to>
                                    </p:set>
                                    <p:animEffect filter="fade" transition="in">
                                      <p:cBhvr>
                                        <p:cTn dur="1000"/>
                                        <p:tgtEl>
                                          <p:spTgt spid="1818"/>
                                        </p:tgtEl>
                                      </p:cBhvr>
                                    </p:animEffect>
                                  </p:childTnLst>
                                </p:cTn>
                              </p:par>
                              <p:par>
                                <p:cTn fill="hold" nodeType="withEffect" presetClass="entr" presetID="10" presetSubtype="0">
                                  <p:stCondLst>
                                    <p:cond delay="0"/>
                                  </p:stCondLst>
                                  <p:childTnLst>
                                    <p:set>
                                      <p:cBhvr>
                                        <p:cTn dur="1" fill="hold">
                                          <p:stCondLst>
                                            <p:cond delay="0"/>
                                          </p:stCondLst>
                                        </p:cTn>
                                        <p:tgtEl>
                                          <p:spTgt spid="1974"/>
                                        </p:tgtEl>
                                        <p:attrNameLst>
                                          <p:attrName>style.visibility</p:attrName>
                                        </p:attrNameLst>
                                      </p:cBhvr>
                                      <p:to>
                                        <p:strVal val="visible"/>
                                      </p:to>
                                    </p:set>
                                    <p:animEffect filter="fade" transition="in">
                                      <p:cBhvr>
                                        <p:cTn dur="1000"/>
                                        <p:tgtEl>
                                          <p:spTgt spid="1974"/>
                                        </p:tgtEl>
                                      </p:cBhvr>
                                    </p:animEffect>
                                  </p:childTnLst>
                                </p:cTn>
                              </p:par>
                              <p:par>
                                <p:cTn fill="hold" nodeType="withEffect" presetClass="entr" presetID="10" presetSubtype="0">
                                  <p:stCondLst>
                                    <p:cond delay="0"/>
                                  </p:stCondLst>
                                  <p:childTnLst>
                                    <p:set>
                                      <p:cBhvr>
                                        <p:cTn dur="1" fill="hold">
                                          <p:stCondLst>
                                            <p:cond delay="0"/>
                                          </p:stCondLst>
                                        </p:cTn>
                                        <p:tgtEl>
                                          <p:spTgt spid="1816"/>
                                        </p:tgtEl>
                                        <p:attrNameLst>
                                          <p:attrName>style.visibility</p:attrName>
                                        </p:attrNameLst>
                                      </p:cBhvr>
                                      <p:to>
                                        <p:strVal val="visible"/>
                                      </p:to>
                                    </p:set>
                                    <p:animEffect filter="fade" transition="in">
                                      <p:cBhvr>
                                        <p:cTn dur="1000"/>
                                        <p:tgtEl>
                                          <p:spTgt spid="1816"/>
                                        </p:tgtEl>
                                      </p:cBhvr>
                                    </p:animEffect>
                                  </p:childTnLst>
                                </p:cTn>
                              </p:par>
                              <p:par>
                                <p:cTn fill="hold" nodeType="withEffect" presetClass="entr" presetID="10" presetSubtype="0">
                                  <p:stCondLst>
                                    <p:cond delay="0"/>
                                  </p:stCondLst>
                                  <p:childTnLst>
                                    <p:set>
                                      <p:cBhvr>
                                        <p:cTn dur="1" fill="hold">
                                          <p:stCondLst>
                                            <p:cond delay="0"/>
                                          </p:stCondLst>
                                        </p:cTn>
                                        <p:tgtEl>
                                          <p:spTgt spid="1927"/>
                                        </p:tgtEl>
                                        <p:attrNameLst>
                                          <p:attrName>style.visibility</p:attrName>
                                        </p:attrNameLst>
                                      </p:cBhvr>
                                      <p:to>
                                        <p:strVal val="visible"/>
                                      </p:to>
                                    </p:set>
                                    <p:animEffect filter="fade" transition="in">
                                      <p:cBhvr>
                                        <p:cTn dur="1000"/>
                                        <p:tgtEl>
                                          <p:spTgt spid="1927"/>
                                        </p:tgtEl>
                                      </p:cBhvr>
                                    </p:animEffect>
                                  </p:childTnLst>
                                </p:cTn>
                              </p:par>
                              <p:par>
                                <p:cTn fill="hold" nodeType="withEffect" presetClass="entr" presetID="10" presetSubtype="0">
                                  <p:stCondLst>
                                    <p:cond delay="0"/>
                                  </p:stCondLst>
                                  <p:childTnLst>
                                    <p:set>
                                      <p:cBhvr>
                                        <p:cTn dur="1" fill="hold">
                                          <p:stCondLst>
                                            <p:cond delay="0"/>
                                          </p:stCondLst>
                                        </p:cTn>
                                        <p:tgtEl>
                                          <p:spTgt spid="1928"/>
                                        </p:tgtEl>
                                        <p:attrNameLst>
                                          <p:attrName>style.visibility</p:attrName>
                                        </p:attrNameLst>
                                      </p:cBhvr>
                                      <p:to>
                                        <p:strVal val="visible"/>
                                      </p:to>
                                    </p:set>
                                    <p:animEffect filter="fade" transition="in">
                                      <p:cBhvr>
                                        <p:cTn dur="1000"/>
                                        <p:tgtEl>
                                          <p:spTgt spid="1928"/>
                                        </p:tgtEl>
                                      </p:cBhvr>
                                    </p:animEffect>
                                  </p:childTnLst>
                                </p:cTn>
                              </p:par>
                              <p:par>
                                <p:cTn fill="hold" nodeType="with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1000"/>
                                        <p:tgtEl>
                                          <p:spTgt spid="1929"/>
                                        </p:tgtEl>
                                      </p:cBhvr>
                                    </p:animEffect>
                                  </p:childTnLst>
                                </p:cTn>
                              </p:par>
                              <p:par>
                                <p:cTn fill="hold" nodeType="withEffect" presetClass="entr" presetID="10" presetSubtype="0">
                                  <p:stCondLst>
                                    <p:cond delay="0"/>
                                  </p:stCondLst>
                                  <p:childTnLst>
                                    <p:set>
                                      <p:cBhvr>
                                        <p:cTn dur="1" fill="hold">
                                          <p:stCondLst>
                                            <p:cond delay="0"/>
                                          </p:stCondLst>
                                        </p:cTn>
                                        <p:tgtEl>
                                          <p:spTgt spid="1930"/>
                                        </p:tgtEl>
                                        <p:attrNameLst>
                                          <p:attrName>style.visibility</p:attrName>
                                        </p:attrNameLst>
                                      </p:cBhvr>
                                      <p:to>
                                        <p:strVal val="visible"/>
                                      </p:to>
                                    </p:set>
                                    <p:animEffect filter="fade" transition="in">
                                      <p:cBhvr>
                                        <p:cTn dur="1000"/>
                                        <p:tgtEl>
                                          <p:spTgt spid="1930"/>
                                        </p:tgtEl>
                                      </p:cBhvr>
                                    </p:animEffect>
                                  </p:childTnLst>
                                </p:cTn>
                              </p:par>
                              <p:par>
                                <p:cTn fill="hold" nodeType="withEffect" presetClass="entr" presetID="10" presetSubtype="0">
                                  <p:stCondLst>
                                    <p:cond delay="0"/>
                                  </p:stCondLst>
                                  <p:childTnLst>
                                    <p:set>
                                      <p:cBhvr>
                                        <p:cTn dur="1" fill="hold">
                                          <p:stCondLst>
                                            <p:cond delay="0"/>
                                          </p:stCondLst>
                                        </p:cTn>
                                        <p:tgtEl>
                                          <p:spTgt spid="1931"/>
                                        </p:tgtEl>
                                        <p:attrNameLst>
                                          <p:attrName>style.visibility</p:attrName>
                                        </p:attrNameLst>
                                      </p:cBhvr>
                                      <p:to>
                                        <p:strVal val="visible"/>
                                      </p:to>
                                    </p:set>
                                    <p:animEffect filter="fade" transition="in">
                                      <p:cBhvr>
                                        <p:cTn dur="1000"/>
                                        <p:tgtEl>
                                          <p:spTgt spid="19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9"/>
                                        </p:tgtEl>
                                        <p:attrNameLst>
                                          <p:attrName>style.visibility</p:attrName>
                                        </p:attrNameLst>
                                      </p:cBhvr>
                                      <p:to>
                                        <p:strVal val="visible"/>
                                      </p:to>
                                    </p:set>
                                    <p:animEffect filter="fade" transition="in">
                                      <p:cBhvr>
                                        <p:cTn dur="1000"/>
                                        <p:tgtEl>
                                          <p:spTgt spid="1819"/>
                                        </p:tgtEl>
                                      </p:cBhvr>
                                    </p:animEffect>
                                  </p:childTnLst>
                                </p:cTn>
                              </p:par>
                              <p:par>
                                <p:cTn fill="hold" nodeType="withEffect" presetClass="entr" presetID="10" presetSubtype="0">
                                  <p:stCondLst>
                                    <p:cond delay="0"/>
                                  </p:stCondLst>
                                  <p:childTnLst>
                                    <p:set>
                                      <p:cBhvr>
                                        <p:cTn dur="1" fill="hold">
                                          <p:stCondLst>
                                            <p:cond delay="0"/>
                                          </p:stCondLst>
                                        </p:cTn>
                                        <p:tgtEl>
                                          <p:spTgt spid="1820"/>
                                        </p:tgtEl>
                                        <p:attrNameLst>
                                          <p:attrName>style.visibility</p:attrName>
                                        </p:attrNameLst>
                                      </p:cBhvr>
                                      <p:to>
                                        <p:strVal val="visible"/>
                                      </p:to>
                                    </p:set>
                                    <p:animEffect filter="fade" transition="in">
                                      <p:cBhvr>
                                        <p:cTn dur="1000"/>
                                        <p:tgtEl>
                                          <p:spTgt spid="1820"/>
                                        </p:tgtEl>
                                      </p:cBhvr>
                                    </p:animEffect>
                                  </p:childTnLst>
                                </p:cTn>
                              </p:par>
                              <p:par>
                                <p:cTn fill="hold" nodeType="withEffect" presetClass="entr" presetID="10" presetSubtype="0">
                                  <p:stCondLst>
                                    <p:cond delay="0"/>
                                  </p:stCondLst>
                                  <p:childTnLst>
                                    <p:set>
                                      <p:cBhvr>
                                        <p:cTn dur="1" fill="hold">
                                          <p:stCondLst>
                                            <p:cond delay="0"/>
                                          </p:stCondLst>
                                        </p:cTn>
                                        <p:tgtEl>
                                          <p:spTgt spid="1837"/>
                                        </p:tgtEl>
                                        <p:attrNameLst>
                                          <p:attrName>style.visibility</p:attrName>
                                        </p:attrNameLst>
                                      </p:cBhvr>
                                      <p:to>
                                        <p:strVal val="visible"/>
                                      </p:to>
                                    </p:set>
                                    <p:animEffect filter="fade" transition="in">
                                      <p:cBhvr>
                                        <p:cTn dur="1000"/>
                                        <p:tgtEl>
                                          <p:spTgt spid="1837"/>
                                        </p:tgtEl>
                                      </p:cBhvr>
                                    </p:animEffect>
                                  </p:childTnLst>
                                </p:cTn>
                              </p:par>
                              <p:par>
                                <p:cTn fill="hold" nodeType="withEffect" presetClass="entr" presetID="10" presetSubtype="0">
                                  <p:stCondLst>
                                    <p:cond delay="0"/>
                                  </p:stCondLst>
                                  <p:childTnLst>
                                    <p:set>
                                      <p:cBhvr>
                                        <p:cTn dur="1" fill="hold">
                                          <p:stCondLst>
                                            <p:cond delay="0"/>
                                          </p:stCondLst>
                                        </p:cTn>
                                        <p:tgtEl>
                                          <p:spTgt spid="1838"/>
                                        </p:tgtEl>
                                        <p:attrNameLst>
                                          <p:attrName>style.visibility</p:attrName>
                                        </p:attrNameLst>
                                      </p:cBhvr>
                                      <p:to>
                                        <p:strVal val="visible"/>
                                      </p:to>
                                    </p:set>
                                    <p:animEffect filter="fade" transition="in">
                                      <p:cBhvr>
                                        <p:cTn dur="1000"/>
                                        <p:tgtEl>
                                          <p:spTgt spid="1838"/>
                                        </p:tgtEl>
                                      </p:cBhvr>
                                    </p:animEffect>
                                  </p:childTnLst>
                                </p:cTn>
                              </p:par>
                              <p:par>
                                <p:cTn fill="hold" nodeType="withEffect" presetClass="entr" presetID="10" presetSubtype="0">
                                  <p:stCondLst>
                                    <p:cond delay="0"/>
                                  </p:stCondLst>
                                  <p:childTnLst>
                                    <p:set>
                                      <p:cBhvr>
                                        <p:cTn dur="1" fill="hold">
                                          <p:stCondLst>
                                            <p:cond delay="0"/>
                                          </p:stCondLst>
                                        </p:cTn>
                                        <p:tgtEl>
                                          <p:spTgt spid="1855"/>
                                        </p:tgtEl>
                                        <p:attrNameLst>
                                          <p:attrName>style.visibility</p:attrName>
                                        </p:attrNameLst>
                                      </p:cBhvr>
                                      <p:to>
                                        <p:strVal val="visible"/>
                                      </p:to>
                                    </p:set>
                                    <p:animEffect filter="fade" transition="in">
                                      <p:cBhvr>
                                        <p:cTn dur="1000"/>
                                        <p:tgtEl>
                                          <p:spTgt spid="1855"/>
                                        </p:tgtEl>
                                      </p:cBhvr>
                                    </p:animEffect>
                                  </p:childTnLst>
                                </p:cTn>
                              </p:par>
                              <p:par>
                                <p:cTn fill="hold" nodeType="withEffect" presetClass="entr" presetID="10" presetSubtype="0">
                                  <p:stCondLst>
                                    <p:cond delay="0"/>
                                  </p:stCondLst>
                                  <p:childTnLst>
                                    <p:set>
                                      <p:cBhvr>
                                        <p:cTn dur="1" fill="hold">
                                          <p:stCondLst>
                                            <p:cond delay="0"/>
                                          </p:stCondLst>
                                        </p:cTn>
                                        <p:tgtEl>
                                          <p:spTgt spid="1884"/>
                                        </p:tgtEl>
                                        <p:attrNameLst>
                                          <p:attrName>style.visibility</p:attrName>
                                        </p:attrNameLst>
                                      </p:cBhvr>
                                      <p:to>
                                        <p:strVal val="visible"/>
                                      </p:to>
                                    </p:set>
                                    <p:animEffect filter="fade" transition="in">
                                      <p:cBhvr>
                                        <p:cTn dur="1000"/>
                                        <p:tgtEl>
                                          <p:spTgt spid="18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6"/>
                                        </p:tgtEl>
                                        <p:attrNameLst>
                                          <p:attrName>style.visibility</p:attrName>
                                        </p:attrNameLst>
                                      </p:cBhvr>
                                      <p:to>
                                        <p:strVal val="visible"/>
                                      </p:to>
                                    </p:set>
                                    <p:animEffect filter="fade" transition="in">
                                      <p:cBhvr>
                                        <p:cTn dur="1000"/>
                                        <p:tgtEl>
                                          <p:spTgt spid="1856"/>
                                        </p:tgtEl>
                                      </p:cBhvr>
                                    </p:animEffect>
                                  </p:childTnLst>
                                </p:cTn>
                              </p:par>
                              <p:par>
                                <p:cTn fill="hold" nodeType="withEffect" presetClass="entr" presetID="10" presetSubtype="0">
                                  <p:stCondLst>
                                    <p:cond delay="0"/>
                                  </p:stCondLst>
                                  <p:childTnLst>
                                    <p:set>
                                      <p:cBhvr>
                                        <p:cTn dur="1" fill="hold">
                                          <p:stCondLst>
                                            <p:cond delay="0"/>
                                          </p:stCondLst>
                                        </p:cTn>
                                        <p:tgtEl>
                                          <p:spTgt spid="1885"/>
                                        </p:tgtEl>
                                        <p:attrNameLst>
                                          <p:attrName>style.visibility</p:attrName>
                                        </p:attrNameLst>
                                      </p:cBhvr>
                                      <p:to>
                                        <p:strVal val="visible"/>
                                      </p:to>
                                    </p:set>
                                    <p:animEffect filter="fade" transition="in">
                                      <p:cBhvr>
                                        <p:cTn dur="1000"/>
                                        <p:tgtEl>
                                          <p:spTgt spid="18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9"/>
                                        </p:tgtEl>
                                        <p:attrNameLst>
                                          <p:attrName>style.visibility</p:attrName>
                                        </p:attrNameLst>
                                      </p:cBhvr>
                                      <p:to>
                                        <p:strVal val="visible"/>
                                      </p:to>
                                    </p:set>
                                    <p:animEffect filter="fade" transition="in">
                                      <p:cBhvr>
                                        <p:cTn dur="1000"/>
                                        <p:tgtEl>
                                          <p:spTgt spid="1869"/>
                                        </p:tgtEl>
                                      </p:cBhvr>
                                    </p:animEffect>
                                  </p:childTnLst>
                                </p:cTn>
                              </p:par>
                              <p:par>
                                <p:cTn fill="hold" nodeType="withEffect" presetClass="entr" presetID="10" presetSubtype="0">
                                  <p:stCondLst>
                                    <p:cond delay="0"/>
                                  </p:stCondLst>
                                  <p:childTnLst>
                                    <p:set>
                                      <p:cBhvr>
                                        <p:cTn dur="1" fill="hold">
                                          <p:stCondLst>
                                            <p:cond delay="0"/>
                                          </p:stCondLst>
                                        </p:cTn>
                                        <p:tgtEl>
                                          <p:spTgt spid="1880"/>
                                        </p:tgtEl>
                                        <p:attrNameLst>
                                          <p:attrName>style.visibility</p:attrName>
                                        </p:attrNameLst>
                                      </p:cBhvr>
                                      <p:to>
                                        <p:strVal val="visible"/>
                                      </p:to>
                                    </p:set>
                                    <p:animEffect filter="fade" transition="in">
                                      <p:cBhvr>
                                        <p:cTn dur="1000"/>
                                        <p:tgtEl>
                                          <p:spTgt spid="1880"/>
                                        </p:tgtEl>
                                      </p:cBhvr>
                                    </p:animEffect>
                                  </p:childTnLst>
                                </p:cTn>
                              </p:par>
                              <p:par>
                                <p:cTn fill="hold" nodeType="withEffect" presetClass="entr" presetID="10" presetSubtype="0">
                                  <p:stCondLst>
                                    <p:cond delay="0"/>
                                  </p:stCondLst>
                                  <p:childTnLst>
                                    <p:set>
                                      <p:cBhvr>
                                        <p:cTn dur="1" fill="hold">
                                          <p:stCondLst>
                                            <p:cond delay="0"/>
                                          </p:stCondLst>
                                        </p:cTn>
                                        <p:tgtEl>
                                          <p:spTgt spid="1876"/>
                                        </p:tgtEl>
                                        <p:attrNameLst>
                                          <p:attrName>style.visibility</p:attrName>
                                        </p:attrNameLst>
                                      </p:cBhvr>
                                      <p:to>
                                        <p:strVal val="visible"/>
                                      </p:to>
                                    </p:set>
                                    <p:animEffect filter="fade" transition="in">
                                      <p:cBhvr>
                                        <p:cTn dur="1000"/>
                                        <p:tgtEl>
                                          <p:spTgt spid="1876"/>
                                        </p:tgtEl>
                                      </p:cBhvr>
                                    </p:animEffect>
                                  </p:childTnLst>
                                </p:cTn>
                              </p:par>
                              <p:par>
                                <p:cTn fill="hold" nodeType="withEffect" presetClass="entr" presetID="10" presetSubtype="0">
                                  <p:stCondLst>
                                    <p:cond delay="0"/>
                                  </p:stCondLst>
                                  <p:childTnLst>
                                    <p:set>
                                      <p:cBhvr>
                                        <p:cTn dur="1" fill="hold">
                                          <p:stCondLst>
                                            <p:cond delay="0"/>
                                          </p:stCondLst>
                                        </p:cTn>
                                        <p:tgtEl>
                                          <p:spTgt spid="1881"/>
                                        </p:tgtEl>
                                        <p:attrNameLst>
                                          <p:attrName>style.visibility</p:attrName>
                                        </p:attrNameLst>
                                      </p:cBhvr>
                                      <p:to>
                                        <p:strVal val="visible"/>
                                      </p:to>
                                    </p:set>
                                    <p:animEffect filter="fade" transition="in">
                                      <p:cBhvr>
                                        <p:cTn dur="1000"/>
                                        <p:tgtEl>
                                          <p:spTgt spid="18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7"/>
                                        </p:tgtEl>
                                        <p:attrNameLst>
                                          <p:attrName>style.visibility</p:attrName>
                                        </p:attrNameLst>
                                      </p:cBhvr>
                                      <p:to>
                                        <p:strVal val="visible"/>
                                      </p:to>
                                    </p:set>
                                    <p:animEffect filter="fade" transition="in">
                                      <p:cBhvr>
                                        <p:cTn dur="1000"/>
                                        <p:tgtEl>
                                          <p:spTgt spid="1857"/>
                                        </p:tgtEl>
                                      </p:cBhvr>
                                    </p:animEffect>
                                  </p:childTnLst>
                                </p:cTn>
                              </p:par>
                              <p:par>
                                <p:cTn fill="hold" nodeType="withEffect" presetClass="entr" presetID="10" presetSubtype="0">
                                  <p:stCondLst>
                                    <p:cond delay="0"/>
                                  </p:stCondLst>
                                  <p:childTnLst>
                                    <p:set>
                                      <p:cBhvr>
                                        <p:cTn dur="1" fill="hold">
                                          <p:stCondLst>
                                            <p:cond delay="0"/>
                                          </p:stCondLst>
                                        </p:cTn>
                                        <p:tgtEl>
                                          <p:spTgt spid="1863"/>
                                        </p:tgtEl>
                                        <p:attrNameLst>
                                          <p:attrName>style.visibility</p:attrName>
                                        </p:attrNameLst>
                                      </p:cBhvr>
                                      <p:to>
                                        <p:strVal val="visible"/>
                                      </p:to>
                                    </p:set>
                                    <p:animEffect filter="fade" transition="in">
                                      <p:cBhvr>
                                        <p:cTn dur="1000"/>
                                        <p:tgtEl>
                                          <p:spTgt spid="1863"/>
                                        </p:tgtEl>
                                      </p:cBhvr>
                                    </p:animEffect>
                                  </p:childTnLst>
                                </p:cTn>
                              </p:par>
                              <p:par>
                                <p:cTn fill="hold" nodeType="withEffect" presetClass="entr" presetID="10" presetSubtype="0">
                                  <p:stCondLst>
                                    <p:cond delay="0"/>
                                  </p:stCondLst>
                                  <p:childTnLst>
                                    <p:set>
                                      <p:cBhvr>
                                        <p:cTn dur="1" fill="hold">
                                          <p:stCondLst>
                                            <p:cond delay="0"/>
                                          </p:stCondLst>
                                        </p:cTn>
                                        <p:tgtEl>
                                          <p:spTgt spid="1870"/>
                                        </p:tgtEl>
                                        <p:attrNameLst>
                                          <p:attrName>style.visibility</p:attrName>
                                        </p:attrNameLst>
                                      </p:cBhvr>
                                      <p:to>
                                        <p:strVal val="visible"/>
                                      </p:to>
                                    </p:set>
                                    <p:animEffect filter="fade" transition="in">
                                      <p:cBhvr>
                                        <p:cTn dur="1000"/>
                                        <p:tgtEl>
                                          <p:spTgt spid="1870"/>
                                        </p:tgtEl>
                                      </p:cBhvr>
                                    </p:animEffect>
                                  </p:childTnLst>
                                </p:cTn>
                              </p:par>
                              <p:par>
                                <p:cTn fill="hold" nodeType="withEffect" presetClass="entr" presetID="10" presetSubtype="0">
                                  <p:stCondLst>
                                    <p:cond delay="0"/>
                                  </p:stCondLst>
                                  <p:childTnLst>
                                    <p:set>
                                      <p:cBhvr>
                                        <p:cTn dur="1" fill="hold">
                                          <p:stCondLst>
                                            <p:cond delay="0"/>
                                          </p:stCondLst>
                                        </p:cTn>
                                        <p:tgtEl>
                                          <p:spTgt spid="1877"/>
                                        </p:tgtEl>
                                        <p:attrNameLst>
                                          <p:attrName>style.visibility</p:attrName>
                                        </p:attrNameLst>
                                      </p:cBhvr>
                                      <p:to>
                                        <p:strVal val="visible"/>
                                      </p:to>
                                    </p:set>
                                    <p:animEffect filter="fade" transition="in">
                                      <p:cBhvr>
                                        <p:cTn dur="1000"/>
                                        <p:tgtEl>
                                          <p:spTgt spid="1877"/>
                                        </p:tgtEl>
                                      </p:cBhvr>
                                    </p:animEffect>
                                  </p:childTnLst>
                                </p:cTn>
                              </p:par>
                              <p:par>
                                <p:cTn fill="hold" nodeType="withEffect" presetClass="entr" presetID="10" presetSubtype="0">
                                  <p:stCondLst>
                                    <p:cond delay="0"/>
                                  </p:stCondLst>
                                  <p:childTnLst>
                                    <p:set>
                                      <p:cBhvr>
                                        <p:cTn dur="1" fill="hold">
                                          <p:stCondLst>
                                            <p:cond delay="0"/>
                                          </p:stCondLst>
                                        </p:cTn>
                                        <p:tgtEl>
                                          <p:spTgt spid="1878"/>
                                        </p:tgtEl>
                                        <p:attrNameLst>
                                          <p:attrName>style.visibility</p:attrName>
                                        </p:attrNameLst>
                                      </p:cBhvr>
                                      <p:to>
                                        <p:strVal val="visible"/>
                                      </p:to>
                                    </p:set>
                                    <p:animEffect filter="fade" transition="in">
                                      <p:cBhvr>
                                        <p:cTn dur="1000"/>
                                        <p:tgtEl>
                                          <p:spTgt spid="1878"/>
                                        </p:tgtEl>
                                      </p:cBhvr>
                                    </p:animEffect>
                                  </p:childTnLst>
                                </p:cTn>
                              </p:par>
                              <p:par>
                                <p:cTn fill="hold" nodeType="withEffect" presetClass="entr" presetID="10" presetSubtype="0">
                                  <p:stCondLst>
                                    <p:cond delay="0"/>
                                  </p:stCondLst>
                                  <p:childTnLst>
                                    <p:set>
                                      <p:cBhvr>
                                        <p:cTn dur="1" fill="hold">
                                          <p:stCondLst>
                                            <p:cond delay="0"/>
                                          </p:stCondLst>
                                        </p:cTn>
                                        <p:tgtEl>
                                          <p:spTgt spid="1879"/>
                                        </p:tgtEl>
                                        <p:attrNameLst>
                                          <p:attrName>style.visibility</p:attrName>
                                        </p:attrNameLst>
                                      </p:cBhvr>
                                      <p:to>
                                        <p:strVal val="visible"/>
                                      </p:to>
                                    </p:set>
                                    <p:animEffect filter="fade" transition="in">
                                      <p:cBhvr>
                                        <p:cTn dur="1000"/>
                                        <p:tgtEl>
                                          <p:spTgt spid="1879"/>
                                        </p:tgtEl>
                                      </p:cBhvr>
                                    </p:animEffect>
                                  </p:childTnLst>
                                </p:cTn>
                              </p:par>
                              <p:par>
                                <p:cTn fill="hold" nodeType="withEffect" presetClass="entr" presetID="10" presetSubtype="0">
                                  <p:stCondLst>
                                    <p:cond delay="0"/>
                                  </p:stCondLst>
                                  <p:childTnLst>
                                    <p:set>
                                      <p:cBhvr>
                                        <p:cTn dur="1" fill="hold">
                                          <p:stCondLst>
                                            <p:cond delay="0"/>
                                          </p:stCondLst>
                                        </p:cTn>
                                        <p:tgtEl>
                                          <p:spTgt spid="1882"/>
                                        </p:tgtEl>
                                        <p:attrNameLst>
                                          <p:attrName>style.visibility</p:attrName>
                                        </p:attrNameLst>
                                      </p:cBhvr>
                                      <p:to>
                                        <p:strVal val="visible"/>
                                      </p:to>
                                    </p:set>
                                    <p:animEffect filter="fade" transition="in">
                                      <p:cBhvr>
                                        <p:cTn dur="1000"/>
                                        <p:tgtEl>
                                          <p:spTgt spid="1882"/>
                                        </p:tgtEl>
                                      </p:cBhvr>
                                    </p:animEffect>
                                  </p:childTnLst>
                                </p:cTn>
                              </p:par>
                              <p:par>
                                <p:cTn fill="hold" nodeType="withEffect" presetClass="entr" presetID="10" presetSubtype="0">
                                  <p:stCondLst>
                                    <p:cond delay="0"/>
                                  </p:stCondLst>
                                  <p:childTnLst>
                                    <p:set>
                                      <p:cBhvr>
                                        <p:cTn dur="1" fill="hold">
                                          <p:stCondLst>
                                            <p:cond delay="0"/>
                                          </p:stCondLst>
                                        </p:cTn>
                                        <p:tgtEl>
                                          <p:spTgt spid="1883"/>
                                        </p:tgtEl>
                                        <p:attrNameLst>
                                          <p:attrName>style.visibility</p:attrName>
                                        </p:attrNameLst>
                                      </p:cBhvr>
                                      <p:to>
                                        <p:strVal val="visible"/>
                                      </p:to>
                                    </p:set>
                                    <p:animEffect filter="fade" transition="in">
                                      <p:cBhvr>
                                        <p:cTn dur="1000"/>
                                        <p:tgtEl>
                                          <p:spTgt spid="1883"/>
                                        </p:tgtEl>
                                      </p:cBhvr>
                                    </p:animEffect>
                                  </p:childTnLst>
                                </p:cTn>
                              </p:par>
                              <p:par>
                                <p:cTn fill="hold" nodeType="withEffect" presetClass="entr" presetID="10" presetSubtype="0">
                                  <p:stCondLst>
                                    <p:cond delay="0"/>
                                  </p:stCondLst>
                                  <p:childTnLst>
                                    <p:set>
                                      <p:cBhvr>
                                        <p:cTn dur="1" fill="hold">
                                          <p:stCondLst>
                                            <p:cond delay="0"/>
                                          </p:stCondLst>
                                        </p:cTn>
                                        <p:tgtEl>
                                          <p:spTgt spid="1886"/>
                                        </p:tgtEl>
                                        <p:attrNameLst>
                                          <p:attrName>style.visibility</p:attrName>
                                        </p:attrNameLst>
                                      </p:cBhvr>
                                      <p:to>
                                        <p:strVal val="visible"/>
                                      </p:to>
                                    </p:set>
                                    <p:animEffect filter="fade" transition="in">
                                      <p:cBhvr>
                                        <p:cTn dur="1000"/>
                                        <p:tgtEl>
                                          <p:spTgt spid="18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6"/>
                                        </p:tgtEl>
                                        <p:attrNameLst>
                                          <p:attrName>style.visibility</p:attrName>
                                        </p:attrNameLst>
                                      </p:cBhvr>
                                      <p:to>
                                        <p:strVal val="visible"/>
                                      </p:to>
                                    </p:set>
                                    <p:animEffect filter="fade" transition="in">
                                      <p:cBhvr>
                                        <p:cTn dur="1000"/>
                                        <p:tgtEl>
                                          <p:spTgt spid="1976"/>
                                        </p:tgtEl>
                                      </p:cBhvr>
                                    </p:animEffect>
                                  </p:childTnLst>
                                </p:cTn>
                              </p:par>
                              <p:par>
                                <p:cTn fill="hold" nodeType="withEffect" presetClass="entr" presetID="10" presetSubtype="0">
                                  <p:stCondLst>
                                    <p:cond delay="0"/>
                                  </p:stCondLst>
                                  <p:childTnLst>
                                    <p:set>
                                      <p:cBhvr>
                                        <p:cTn dur="1" fill="hold">
                                          <p:stCondLst>
                                            <p:cond delay="0"/>
                                          </p:stCondLst>
                                        </p:cTn>
                                        <p:tgtEl>
                                          <p:spTgt spid="1977"/>
                                        </p:tgtEl>
                                        <p:attrNameLst>
                                          <p:attrName>style.visibility</p:attrName>
                                        </p:attrNameLst>
                                      </p:cBhvr>
                                      <p:to>
                                        <p:strVal val="visible"/>
                                      </p:to>
                                    </p:set>
                                    <p:animEffect filter="fade" transition="in">
                                      <p:cBhvr>
                                        <p:cTn dur="1000"/>
                                        <p:tgtEl>
                                          <p:spTgt spid="1977"/>
                                        </p:tgtEl>
                                      </p:cBhvr>
                                    </p:animEffect>
                                  </p:childTnLst>
                                </p:cTn>
                              </p:par>
                              <p:par>
                                <p:cTn fill="hold" nodeType="withEffect" presetClass="entr" presetID="10" presetSubtype="0">
                                  <p:stCondLst>
                                    <p:cond delay="0"/>
                                  </p:stCondLst>
                                  <p:childTnLst>
                                    <p:set>
                                      <p:cBhvr>
                                        <p:cTn dur="1" fill="hold">
                                          <p:stCondLst>
                                            <p:cond delay="0"/>
                                          </p:stCondLst>
                                        </p:cTn>
                                        <p:tgtEl>
                                          <p:spTgt spid="1978"/>
                                        </p:tgtEl>
                                        <p:attrNameLst>
                                          <p:attrName>style.visibility</p:attrName>
                                        </p:attrNameLst>
                                      </p:cBhvr>
                                      <p:to>
                                        <p:strVal val="visible"/>
                                      </p:to>
                                    </p:set>
                                    <p:animEffect filter="fade" transition="in">
                                      <p:cBhvr>
                                        <p:cTn dur="1000"/>
                                        <p:tgtEl>
                                          <p:spTgt spid="19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sp>
        <p:nvSpPr>
          <p:cNvPr id="1988" name="Google Shape;1988;p6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Synthetic Datasets: Base</a:t>
            </a:r>
            <a:endParaRPr/>
          </a:p>
        </p:txBody>
      </p:sp>
      <p:sp>
        <p:nvSpPr>
          <p:cNvPr id="1989" name="Google Shape;1989;p6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1990" name="Google Shape;1990;p64"/>
          <p:cNvGrpSpPr/>
          <p:nvPr/>
        </p:nvGrpSpPr>
        <p:grpSpPr>
          <a:xfrm>
            <a:off x="1853150" y="4154775"/>
            <a:ext cx="9035700" cy="2438325"/>
            <a:chOff x="1853150" y="4154775"/>
            <a:chExt cx="9035700" cy="2438325"/>
          </a:xfrm>
        </p:grpSpPr>
        <p:grpSp>
          <p:nvGrpSpPr>
            <p:cNvPr id="1991" name="Google Shape;1991;p64"/>
            <p:cNvGrpSpPr/>
            <p:nvPr/>
          </p:nvGrpSpPr>
          <p:grpSpPr>
            <a:xfrm>
              <a:off x="1853150" y="4154775"/>
              <a:ext cx="9035700" cy="2125562"/>
              <a:chOff x="1853150" y="4154775"/>
              <a:chExt cx="9035700" cy="2125562"/>
            </a:xfrm>
          </p:grpSpPr>
          <p:sp>
            <p:nvSpPr>
              <p:cNvPr id="1992" name="Google Shape;1992;p64"/>
              <p:cNvSpPr txBox="1"/>
              <p:nvPr/>
            </p:nvSpPr>
            <p:spPr>
              <a:xfrm>
                <a:off x="1853150" y="4154775"/>
                <a:ext cx="9035700" cy="212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993" name="Google Shape;1993;p64"/>
              <p:cNvPicPr preferRelativeResize="0"/>
              <p:nvPr/>
            </p:nvPicPr>
            <p:blipFill>
              <a:blip r:embed="rId3">
                <a:alphaModFix/>
              </a:blip>
              <a:stretch>
                <a:fillRect/>
              </a:stretch>
            </p:blipFill>
            <p:spPr>
              <a:xfrm>
                <a:off x="2295900" y="4156262"/>
                <a:ext cx="8439150" cy="2124075"/>
              </a:xfrm>
              <a:prstGeom prst="rect">
                <a:avLst/>
              </a:prstGeom>
              <a:noFill/>
              <a:ln>
                <a:noFill/>
              </a:ln>
            </p:spPr>
          </p:pic>
        </p:grpSp>
        <p:sp>
          <p:nvSpPr>
            <p:cNvPr id="1994" name="Google Shape;1994;p64"/>
            <p:cNvSpPr txBox="1"/>
            <p:nvPr/>
          </p:nvSpPr>
          <p:spPr>
            <a:xfrm>
              <a:off x="3905925" y="6227700"/>
              <a:ext cx="52191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Identically colored nodes are </a:t>
              </a:r>
              <a:r>
                <a:rPr i="1" lang="en-US">
                  <a:solidFill>
                    <a:srgbClr val="FFFFFF"/>
                  </a:solidFill>
                  <a:latin typeface="Helvetica Neue"/>
                  <a:ea typeface="Helvetica Neue"/>
                  <a:cs typeface="Helvetica Neue"/>
                  <a:sym typeface="Helvetica Neue"/>
                </a:rPr>
                <a:t>regularly</a:t>
              </a:r>
              <a:r>
                <a:rPr lang="en-US">
                  <a:solidFill>
                    <a:srgbClr val="FFFFFF"/>
                  </a:solidFill>
                  <a:latin typeface="Helvetica Neue"/>
                  <a:ea typeface="Helvetica Neue"/>
                  <a:cs typeface="Helvetica Neue"/>
                  <a:sym typeface="Helvetica Neue"/>
                </a:rPr>
                <a:t> equivalent</a:t>
              </a:r>
              <a:endParaRPr>
                <a:solidFill>
                  <a:srgbClr val="FFFFFF"/>
                </a:solidFill>
              </a:endParaRPr>
            </a:p>
          </p:txBody>
        </p:sp>
      </p:grpSp>
      <p:grpSp>
        <p:nvGrpSpPr>
          <p:cNvPr id="1995" name="Google Shape;1995;p64"/>
          <p:cNvGrpSpPr/>
          <p:nvPr/>
        </p:nvGrpSpPr>
        <p:grpSpPr>
          <a:xfrm>
            <a:off x="152400" y="1259175"/>
            <a:ext cx="11887200" cy="2514525"/>
            <a:chOff x="152400" y="1259175"/>
            <a:chExt cx="11887200" cy="2514525"/>
          </a:xfrm>
        </p:grpSpPr>
        <p:grpSp>
          <p:nvGrpSpPr>
            <p:cNvPr id="1996" name="Google Shape;1996;p64"/>
            <p:cNvGrpSpPr/>
            <p:nvPr/>
          </p:nvGrpSpPr>
          <p:grpSpPr>
            <a:xfrm>
              <a:off x="152400" y="1259175"/>
              <a:ext cx="11887200" cy="2124000"/>
              <a:chOff x="152400" y="1259175"/>
              <a:chExt cx="11887200" cy="2124000"/>
            </a:xfrm>
          </p:grpSpPr>
          <p:sp>
            <p:nvSpPr>
              <p:cNvPr id="1997" name="Google Shape;1997;p64"/>
              <p:cNvSpPr txBox="1"/>
              <p:nvPr/>
            </p:nvSpPr>
            <p:spPr>
              <a:xfrm>
                <a:off x="152400" y="1259175"/>
                <a:ext cx="11887200" cy="212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998" name="Google Shape;1998;p64"/>
              <p:cNvPicPr preferRelativeResize="0"/>
              <p:nvPr/>
            </p:nvPicPr>
            <p:blipFill>
              <a:blip r:embed="rId4">
                <a:alphaModFix/>
              </a:blip>
              <a:stretch>
                <a:fillRect/>
              </a:stretch>
            </p:blipFill>
            <p:spPr>
              <a:xfrm>
                <a:off x="152400" y="1345100"/>
                <a:ext cx="11887196" cy="1952130"/>
              </a:xfrm>
              <a:prstGeom prst="rect">
                <a:avLst/>
              </a:prstGeom>
              <a:noFill/>
              <a:ln>
                <a:noFill/>
              </a:ln>
            </p:spPr>
          </p:pic>
        </p:grpSp>
        <p:sp>
          <p:nvSpPr>
            <p:cNvPr id="1999" name="Google Shape;1999;p64"/>
            <p:cNvSpPr txBox="1"/>
            <p:nvPr/>
          </p:nvSpPr>
          <p:spPr>
            <a:xfrm>
              <a:off x="4058325" y="3408300"/>
              <a:ext cx="52191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Identically colored nodes are </a:t>
              </a:r>
              <a:r>
                <a:rPr i="1" lang="en-US">
                  <a:solidFill>
                    <a:srgbClr val="FFFFFF"/>
                  </a:solidFill>
                  <a:latin typeface="Helvetica Neue"/>
                  <a:ea typeface="Helvetica Neue"/>
                  <a:cs typeface="Helvetica Neue"/>
                  <a:sym typeface="Helvetica Neue"/>
                </a:rPr>
                <a:t>automorphically</a:t>
              </a:r>
              <a:r>
                <a:rPr lang="en-US">
                  <a:solidFill>
                    <a:srgbClr val="FFFFFF"/>
                  </a:solidFill>
                  <a:latin typeface="Helvetica Neue"/>
                  <a:ea typeface="Helvetica Neue"/>
                  <a:cs typeface="Helvetica Neue"/>
                  <a:sym typeface="Helvetica Neue"/>
                </a:rPr>
                <a:t> equivalent</a:t>
              </a:r>
              <a:endParaRPr>
                <a:solidFill>
                  <a:srgbClr val="FFFFFF"/>
                </a:solidFill>
              </a:endParaRPr>
            </a:p>
          </p:txBody>
        </p:sp>
      </p:grpSp>
      <p:sp>
        <p:nvSpPr>
          <p:cNvPr id="2000" name="Google Shape;2000;p64"/>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p6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Building Complex Synthetic Benchmarks</a:t>
            </a:r>
            <a:endParaRPr/>
          </a:p>
        </p:txBody>
      </p:sp>
      <p:sp>
        <p:nvSpPr>
          <p:cNvPr id="2007" name="Google Shape;2007;p6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08" name="Google Shape;2008;p65"/>
          <p:cNvPicPr preferRelativeResize="0"/>
          <p:nvPr/>
        </p:nvPicPr>
        <p:blipFill>
          <a:blip r:embed="rId3">
            <a:alphaModFix/>
          </a:blip>
          <a:stretch>
            <a:fillRect/>
          </a:stretch>
        </p:blipFill>
        <p:spPr>
          <a:xfrm>
            <a:off x="1973588" y="1008175"/>
            <a:ext cx="8244824" cy="5146449"/>
          </a:xfrm>
          <a:prstGeom prst="rect">
            <a:avLst/>
          </a:prstGeom>
          <a:noFill/>
          <a:ln>
            <a:noFill/>
          </a:ln>
        </p:spPr>
      </p:pic>
      <p:sp>
        <p:nvSpPr>
          <p:cNvPr id="2009" name="Google Shape;2009;p65"/>
          <p:cNvSpPr txBox="1"/>
          <p:nvPr/>
        </p:nvSpPr>
        <p:spPr>
          <a:xfrm>
            <a:off x="1812575" y="4269450"/>
            <a:ext cx="8751600" cy="21240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010" name="Google Shape;2010;p65"/>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0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sp>
        <p:nvSpPr>
          <p:cNvPr id="2016" name="Google Shape;2016;p66"/>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Real Datasets: Single Network Mining</a:t>
            </a:r>
            <a:endParaRPr/>
          </a:p>
        </p:txBody>
      </p:sp>
      <p:graphicFrame>
        <p:nvGraphicFramePr>
          <p:cNvPr id="2017" name="Google Shape;2017;p66"/>
          <p:cNvGraphicFramePr/>
          <p:nvPr/>
        </p:nvGraphicFramePr>
        <p:xfrm>
          <a:off x="4384225" y="2040400"/>
          <a:ext cx="3000000" cy="3000000"/>
        </p:xfrm>
        <a:graphic>
          <a:graphicData uri="http://schemas.openxmlformats.org/drawingml/2006/table">
            <a:tbl>
              <a:tblPr>
                <a:noFill/>
                <a:tableStyleId>{72B6E569-2800-4996-8508-C43D18F22A0F}</a:tableStyleId>
              </a:tblPr>
              <a:tblGrid>
                <a:gridCol w="1315625"/>
                <a:gridCol w="1083975"/>
                <a:gridCol w="1098425"/>
                <a:gridCol w="2285775"/>
              </a:tblGrid>
              <a:tr h="300250">
                <a:tc>
                  <a:txBody>
                    <a:bodyPr/>
                    <a:lstStyle/>
                    <a:p>
                      <a:pPr indent="0" lvl="0" marL="0" rtl="0" algn="ctr">
                        <a:spcBef>
                          <a:spcPts val="0"/>
                        </a:spcBef>
                        <a:spcAft>
                          <a:spcPts val="0"/>
                        </a:spcAft>
                        <a:buNone/>
                      </a:pPr>
                      <a:r>
                        <a:rPr b="1" lang="en-US">
                          <a:solidFill>
                            <a:srgbClr val="FFFFFF"/>
                          </a:solidFill>
                        </a:rPr>
                        <a:t>Dataset</a:t>
                      </a:r>
                      <a:endParaRPr b="1">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b="1" lang="en-US">
                          <a:solidFill>
                            <a:srgbClr val="FFFFFF"/>
                          </a:solidFill>
                        </a:rPr>
                        <a:t># Nodes</a:t>
                      </a:r>
                      <a:endParaRPr b="1">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b="1" lang="en-US">
                          <a:solidFill>
                            <a:srgbClr val="FFFFFF"/>
                          </a:solidFill>
                        </a:rPr>
                        <a:t># Edges</a:t>
                      </a:r>
                      <a:endParaRPr b="1">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rgbClr val="FFFFFF"/>
                          </a:solidFill>
                        </a:rPr>
                        <a:t>Labels</a:t>
                      </a:r>
                      <a:endParaRPr b="1">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BlogCatalog</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10,312</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333,983</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Centralities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Facebook</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4,039</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88,234</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Equivalences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ICEWS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1,255</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1,414</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military vs media entities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Email-300</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318</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752</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professional roles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Email-2K</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2,414</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11,995</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professional roles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PPI</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56,944</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818,786</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protein cellular functions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BR air-traffic</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131</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1,038</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traffic heaviness </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EU air-traffic</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399</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5,995</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traffic heaviness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US air-traffic</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1,190</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13,599</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traffic heaviness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0250">
                <a:tc>
                  <a:txBody>
                    <a:bodyPr/>
                    <a:lstStyle/>
                    <a:p>
                      <a:pPr indent="0" lvl="0" marL="0" rtl="0" algn="ctr">
                        <a:spcBef>
                          <a:spcPts val="0"/>
                        </a:spcBef>
                        <a:spcAft>
                          <a:spcPts val="0"/>
                        </a:spcAft>
                        <a:buNone/>
                      </a:pPr>
                      <a:r>
                        <a:rPr lang="en-US">
                          <a:solidFill>
                            <a:srgbClr val="FFFFFF"/>
                          </a:solidFill>
                        </a:rPr>
                        <a:t>DD6</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4,152</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US">
                          <a:solidFill>
                            <a:srgbClr val="FFFFFF"/>
                          </a:solidFill>
                        </a:rPr>
                        <a:t>20,640</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FFFFFF"/>
                          </a:solidFill>
                        </a:rPr>
                        <a:t>amino acid properties</a:t>
                      </a:r>
                      <a:endParaRPr>
                        <a:solidFill>
                          <a:srgbClr val="FFFFFF"/>
                        </a:solidFill>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018" name="Google Shape;2018;p66"/>
          <p:cNvSpPr txBox="1"/>
          <p:nvPr/>
        </p:nvSpPr>
        <p:spPr>
          <a:xfrm>
            <a:off x="7051225" y="1558175"/>
            <a:ext cx="16902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sz="1800">
                <a:solidFill>
                  <a:schemeClr val="accent6"/>
                </a:solidFill>
                <a:latin typeface="Helvetica Neue"/>
                <a:ea typeface="Helvetica Neue"/>
                <a:cs typeface="Helvetica Neue"/>
                <a:sym typeface="Helvetica Neue"/>
              </a:rPr>
              <a:t>Real Datasets</a:t>
            </a:r>
            <a:endParaRPr sz="1800">
              <a:solidFill>
                <a:schemeClr val="accent6"/>
              </a:solidFill>
            </a:endParaRPr>
          </a:p>
        </p:txBody>
      </p:sp>
      <p:sp>
        <p:nvSpPr>
          <p:cNvPr id="2019" name="Google Shape;2019;p6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020" name="Google Shape;2020;p66"/>
          <p:cNvSpPr txBox="1"/>
          <p:nvPr/>
        </p:nvSpPr>
        <p:spPr>
          <a:xfrm>
            <a:off x="1752600" y="3683800"/>
            <a:ext cx="2460900" cy="8535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lang="en-US">
                <a:solidFill>
                  <a:srgbClr val="4BACC6"/>
                </a:solidFill>
                <a:latin typeface="Helvetica Neue"/>
                <a:ea typeface="Helvetica Neue"/>
                <a:cs typeface="Helvetica Neue"/>
                <a:sym typeface="Helvetica Neue"/>
              </a:rPr>
              <a:t>Node </a:t>
            </a:r>
            <a:r>
              <a:rPr i="1" lang="en-US">
                <a:solidFill>
                  <a:srgbClr val="4BACC6"/>
                </a:solidFill>
                <a:latin typeface="Helvetica Neue"/>
                <a:ea typeface="Helvetica Neue"/>
                <a:cs typeface="Helvetica Neue"/>
                <a:sym typeface="Helvetica Neue"/>
              </a:rPr>
              <a:t>labels </a:t>
            </a:r>
            <a:r>
              <a:rPr lang="en-US">
                <a:solidFill>
                  <a:srgbClr val="FFFFFF"/>
                </a:solidFill>
                <a:latin typeface="Helvetica Neue"/>
                <a:ea typeface="Helvetica Neue"/>
                <a:cs typeface="Helvetica Neue"/>
                <a:sym typeface="Helvetica Neue"/>
              </a:rPr>
              <a:t>correspond to structural </a:t>
            </a:r>
            <a:r>
              <a:rPr i="1" lang="en-US">
                <a:solidFill>
                  <a:srgbClr val="FFFFFF"/>
                </a:solidFill>
                <a:latin typeface="Helvetica Neue"/>
                <a:ea typeface="Helvetica Neue"/>
                <a:cs typeface="Helvetica Neue"/>
                <a:sym typeface="Helvetica Neue"/>
              </a:rPr>
              <a:t>roles </a:t>
            </a:r>
            <a:endParaRPr i="1">
              <a:solidFill>
                <a:srgbClr val="FFFFFF"/>
              </a:solidFill>
              <a:latin typeface="Helvetica Neue"/>
              <a:ea typeface="Helvetica Neue"/>
              <a:cs typeface="Helvetica Neue"/>
              <a:sym typeface="Helvetica Neue"/>
            </a:endParaRPr>
          </a:p>
          <a:p>
            <a:pPr indent="0" lvl="0" marL="0" rtl="0" algn="ctr">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a:t>
            </a:r>
            <a:r>
              <a:rPr i="1" lang="en-US">
                <a:solidFill>
                  <a:srgbClr val="FFFFFF"/>
                </a:solidFill>
                <a:latin typeface="Helvetica Neue"/>
                <a:ea typeface="Helvetica Neue"/>
                <a:cs typeface="Helvetica Neue"/>
                <a:sym typeface="Helvetica Neue"/>
              </a:rPr>
              <a:t>extrinsic </a:t>
            </a:r>
            <a:r>
              <a:rPr lang="en-US">
                <a:solidFill>
                  <a:srgbClr val="FFFFFF"/>
                </a:solidFill>
                <a:latin typeface="Helvetica Neue"/>
                <a:ea typeface="Helvetica Neue"/>
                <a:cs typeface="Helvetica Neue"/>
                <a:sym typeface="Helvetica Neue"/>
              </a:rPr>
              <a:t>evaluation)</a:t>
            </a:r>
            <a:endParaRPr>
              <a:solidFill>
                <a:srgbClr val="FFFFFF"/>
              </a:solidFill>
            </a:endParaRPr>
          </a:p>
        </p:txBody>
      </p:sp>
      <p:sp>
        <p:nvSpPr>
          <p:cNvPr id="2021" name="Google Shape;2021;p66"/>
          <p:cNvSpPr txBox="1"/>
          <p:nvPr/>
        </p:nvSpPr>
        <p:spPr>
          <a:xfrm>
            <a:off x="1752600" y="2236000"/>
            <a:ext cx="2236500" cy="853500"/>
          </a:xfrm>
          <a:prstGeom prst="rect">
            <a:avLst/>
          </a:prstGeom>
          <a:noFill/>
          <a:ln>
            <a:noFill/>
          </a:ln>
        </p:spPr>
        <p:txBody>
          <a:bodyPr anchorCtr="0" anchor="ctr" bIns="91425" lIns="0" spcFirstLastPara="1" rIns="91425" wrap="square" tIns="91425">
            <a:noAutofit/>
          </a:bodyPr>
          <a:lstStyle/>
          <a:p>
            <a:pPr indent="0" lvl="0" marL="0" rtl="0" algn="ctr">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Calculate </a:t>
            </a:r>
            <a:r>
              <a:rPr lang="en-US">
                <a:solidFill>
                  <a:srgbClr val="4BACC6"/>
                </a:solidFill>
                <a:latin typeface="Helvetica Neue"/>
                <a:ea typeface="Helvetica Neue"/>
                <a:cs typeface="Helvetica Neue"/>
                <a:sym typeface="Helvetica Neue"/>
              </a:rPr>
              <a:t>structural </a:t>
            </a:r>
            <a:endParaRPr>
              <a:solidFill>
                <a:srgbClr val="4BACC6"/>
              </a:solidFill>
              <a:latin typeface="Helvetica Neue"/>
              <a:ea typeface="Helvetica Neue"/>
              <a:cs typeface="Helvetica Neue"/>
              <a:sym typeface="Helvetica Neue"/>
            </a:endParaRPr>
          </a:p>
          <a:p>
            <a:pPr indent="0" lvl="0" marL="0" rtl="0" algn="ctr">
              <a:lnSpc>
                <a:spcPct val="120000"/>
              </a:lnSpc>
              <a:spcBef>
                <a:spcPts val="0"/>
              </a:spcBef>
              <a:spcAft>
                <a:spcPts val="0"/>
              </a:spcAft>
              <a:buNone/>
            </a:pPr>
            <a:r>
              <a:rPr lang="en-US">
                <a:solidFill>
                  <a:srgbClr val="4BACC6"/>
                </a:solidFill>
                <a:latin typeface="Helvetica Neue"/>
                <a:ea typeface="Helvetica Neue"/>
                <a:cs typeface="Helvetica Neue"/>
                <a:sym typeface="Helvetica Neue"/>
              </a:rPr>
              <a:t>node properties </a:t>
            </a:r>
            <a:endParaRPr>
              <a:solidFill>
                <a:srgbClr val="4BACC6"/>
              </a:solidFill>
              <a:latin typeface="Helvetica Neue"/>
              <a:ea typeface="Helvetica Neue"/>
              <a:cs typeface="Helvetica Neue"/>
              <a:sym typeface="Helvetica Neue"/>
            </a:endParaRPr>
          </a:p>
          <a:p>
            <a:pPr indent="0" lvl="0" marL="0" rtl="0" algn="ctr">
              <a:lnSpc>
                <a:spcPct val="120000"/>
              </a:lnSpc>
              <a:spcBef>
                <a:spcPts val="0"/>
              </a:spcBef>
              <a:spcAft>
                <a:spcPts val="0"/>
              </a:spcAft>
              <a:buNone/>
            </a:pPr>
            <a:r>
              <a:rPr lang="en-US">
                <a:solidFill>
                  <a:srgbClr val="FFFFFF"/>
                </a:solidFill>
                <a:latin typeface="Helvetica Neue"/>
                <a:ea typeface="Helvetica Neue"/>
                <a:cs typeface="Helvetica Neue"/>
                <a:sym typeface="Helvetica Neue"/>
              </a:rPr>
              <a:t>(</a:t>
            </a:r>
            <a:r>
              <a:rPr i="1" lang="en-US">
                <a:solidFill>
                  <a:srgbClr val="FFFFFF"/>
                </a:solidFill>
                <a:latin typeface="Helvetica Neue"/>
                <a:ea typeface="Helvetica Neue"/>
                <a:cs typeface="Helvetica Neue"/>
                <a:sym typeface="Helvetica Neue"/>
              </a:rPr>
              <a:t>intrinsic</a:t>
            </a:r>
            <a:r>
              <a:rPr lang="en-US">
                <a:solidFill>
                  <a:srgbClr val="FFFFFF"/>
                </a:solidFill>
                <a:latin typeface="Helvetica Neue"/>
                <a:ea typeface="Helvetica Neue"/>
                <a:cs typeface="Helvetica Neue"/>
                <a:sym typeface="Helvetica Neue"/>
              </a:rPr>
              <a:t> evaluation)</a:t>
            </a:r>
            <a:endParaRPr>
              <a:solidFill>
                <a:srgbClr val="FFFFFF"/>
              </a:solidFill>
            </a:endParaRPr>
          </a:p>
        </p:txBody>
      </p:sp>
      <p:sp>
        <p:nvSpPr>
          <p:cNvPr id="2022" name="Google Shape;2022;p66"/>
          <p:cNvSpPr/>
          <p:nvPr/>
        </p:nvSpPr>
        <p:spPr>
          <a:xfrm>
            <a:off x="1496950" y="3016475"/>
            <a:ext cx="9401100" cy="255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66"/>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0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28" name="Shape 2028"/>
        <p:cNvGrpSpPr/>
        <p:nvPr/>
      </p:nvGrpSpPr>
      <p:grpSpPr>
        <a:xfrm>
          <a:off x="0" y="0"/>
          <a:ext cx="0" cy="0"/>
          <a:chOff x="0" y="0"/>
          <a:chExt cx="0" cy="0"/>
        </a:xfrm>
      </p:grpSpPr>
      <p:sp>
        <p:nvSpPr>
          <p:cNvPr id="2029" name="Google Shape;2029;p67"/>
          <p:cNvSpPr/>
          <p:nvPr/>
        </p:nvSpPr>
        <p:spPr>
          <a:xfrm>
            <a:off x="6271350" y="4723850"/>
            <a:ext cx="5656500" cy="936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030" name="Google Shape;2030;p67"/>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Intrinsic Evaluation - Results</a:t>
            </a:r>
            <a:endParaRPr/>
          </a:p>
        </p:txBody>
      </p:sp>
      <p:pic>
        <p:nvPicPr>
          <p:cNvPr id="2031" name="Google Shape;2031;p67"/>
          <p:cNvPicPr preferRelativeResize="0"/>
          <p:nvPr/>
        </p:nvPicPr>
        <p:blipFill>
          <a:blip r:embed="rId3">
            <a:alphaModFix/>
          </a:blip>
          <a:stretch>
            <a:fillRect/>
          </a:stretch>
        </p:blipFill>
        <p:spPr>
          <a:xfrm>
            <a:off x="283825" y="1209925"/>
            <a:ext cx="5647047" cy="4438152"/>
          </a:xfrm>
          <a:prstGeom prst="rect">
            <a:avLst/>
          </a:prstGeom>
          <a:noFill/>
          <a:ln>
            <a:noFill/>
          </a:ln>
        </p:spPr>
      </p:pic>
      <p:pic>
        <p:nvPicPr>
          <p:cNvPr id="2032" name="Google Shape;2032;p67"/>
          <p:cNvPicPr preferRelativeResize="0"/>
          <p:nvPr/>
        </p:nvPicPr>
        <p:blipFill>
          <a:blip r:embed="rId4">
            <a:alphaModFix/>
          </a:blip>
          <a:stretch>
            <a:fillRect/>
          </a:stretch>
        </p:blipFill>
        <p:spPr>
          <a:xfrm>
            <a:off x="6181675" y="1209925"/>
            <a:ext cx="5746172" cy="3120401"/>
          </a:xfrm>
          <a:prstGeom prst="rect">
            <a:avLst/>
          </a:prstGeom>
          <a:noFill/>
          <a:ln>
            <a:noFill/>
          </a:ln>
        </p:spPr>
      </p:pic>
      <p:pic>
        <p:nvPicPr>
          <p:cNvPr id="2033" name="Google Shape;2033;p67"/>
          <p:cNvPicPr preferRelativeResize="0"/>
          <p:nvPr/>
        </p:nvPicPr>
        <p:blipFill rotWithShape="1">
          <a:blip r:embed="rId5">
            <a:alphaModFix/>
          </a:blip>
          <a:srcRect b="0" l="0" r="0" t="0"/>
          <a:stretch/>
        </p:blipFill>
        <p:spPr>
          <a:xfrm>
            <a:off x="6358228" y="4811898"/>
            <a:ext cx="329205" cy="469800"/>
          </a:xfrm>
          <a:prstGeom prst="rect">
            <a:avLst/>
          </a:prstGeom>
          <a:noFill/>
          <a:ln>
            <a:noFill/>
          </a:ln>
        </p:spPr>
      </p:pic>
      <p:sp>
        <p:nvSpPr>
          <p:cNvPr id="2034" name="Google Shape;2034;p67"/>
          <p:cNvSpPr txBox="1"/>
          <p:nvPr/>
        </p:nvSpPr>
        <p:spPr>
          <a:xfrm>
            <a:off x="6748300" y="4711100"/>
            <a:ext cx="5179500" cy="936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1: LINE and node2vec rank top in structural equivalence </a:t>
            </a:r>
            <a:endParaRPr sz="19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(as expected; based on proximity)</a:t>
            </a:r>
            <a:endParaRPr sz="1900">
              <a:solidFill>
                <a:schemeClr val="lt1"/>
              </a:solidFill>
              <a:latin typeface="Helvetica Neue"/>
              <a:ea typeface="Helvetica Neue"/>
              <a:cs typeface="Helvetica Neue"/>
              <a:sym typeface="Helvetica Neue"/>
            </a:endParaRPr>
          </a:p>
        </p:txBody>
      </p:sp>
      <p:sp>
        <p:nvSpPr>
          <p:cNvPr id="2035" name="Google Shape;2035;p67"/>
          <p:cNvSpPr/>
          <p:nvPr/>
        </p:nvSpPr>
        <p:spPr>
          <a:xfrm>
            <a:off x="1899600" y="1456100"/>
            <a:ext cx="774600" cy="1071600"/>
          </a:xfrm>
          <a:prstGeom prst="roundRect">
            <a:avLst>
              <a:gd fmla="val 0" name="adj"/>
            </a:avLst>
          </a:prstGeom>
          <a:solidFill>
            <a:srgbClr val="FF9900">
              <a:alpha val="27450"/>
            </a:srgbClr>
          </a:solid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67"/>
          <p:cNvSpPr txBox="1"/>
          <p:nvPr/>
        </p:nvSpPr>
        <p:spPr>
          <a:xfrm rot="-2700000">
            <a:off x="1472218" y="2092462"/>
            <a:ext cx="885863" cy="14297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latin typeface="Helvetica Neue"/>
                <a:ea typeface="Helvetica Neue"/>
                <a:cs typeface="Helvetica Neue"/>
                <a:sym typeface="Helvetica Neue"/>
              </a:rPr>
              <a:t>node2vec</a:t>
            </a:r>
            <a:endParaRPr b="1" sz="1100">
              <a:solidFill>
                <a:srgbClr val="FFFFFF"/>
              </a:solidFill>
              <a:latin typeface="Helvetica Neue"/>
              <a:ea typeface="Helvetica Neue"/>
              <a:cs typeface="Helvetica Neue"/>
              <a:sym typeface="Helvetica Neue"/>
            </a:endParaRPr>
          </a:p>
        </p:txBody>
      </p:sp>
      <p:sp>
        <p:nvSpPr>
          <p:cNvPr id="2037" name="Google Shape;2037;p67"/>
          <p:cNvSpPr txBox="1"/>
          <p:nvPr/>
        </p:nvSpPr>
        <p:spPr>
          <a:xfrm rot="-2700000">
            <a:off x="1691568" y="2178187"/>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LINE</a:t>
            </a:r>
            <a:endParaRPr b="1" sz="1100">
              <a:solidFill>
                <a:srgbClr val="FFFFFF"/>
              </a:solidFill>
              <a:latin typeface="Helvetica Neue"/>
              <a:ea typeface="Helvetica Neue"/>
              <a:cs typeface="Helvetica Neue"/>
              <a:sym typeface="Helvetica Neue"/>
            </a:endParaRPr>
          </a:p>
        </p:txBody>
      </p:sp>
      <p:sp>
        <p:nvSpPr>
          <p:cNvPr id="2038" name="Google Shape;2038;p67"/>
          <p:cNvSpPr txBox="1"/>
          <p:nvPr/>
        </p:nvSpPr>
        <p:spPr>
          <a:xfrm>
            <a:off x="658350" y="5752650"/>
            <a:ext cx="52335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Synthetic Datasets</a:t>
            </a:r>
            <a:endParaRPr i="1">
              <a:solidFill>
                <a:srgbClr val="D9D9D9"/>
              </a:solidFill>
            </a:endParaRPr>
          </a:p>
        </p:txBody>
      </p:sp>
      <p:sp>
        <p:nvSpPr>
          <p:cNvPr id="2039" name="Google Shape;2039;p67"/>
          <p:cNvSpPr txBox="1"/>
          <p:nvPr/>
        </p:nvSpPr>
        <p:spPr>
          <a:xfrm>
            <a:off x="6271350" y="4285800"/>
            <a:ext cx="56022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Real</a:t>
            </a:r>
            <a:r>
              <a:rPr i="1" lang="en-US">
                <a:solidFill>
                  <a:srgbClr val="D9D9D9"/>
                </a:solidFill>
                <a:latin typeface="Helvetica Neue"/>
                <a:ea typeface="Helvetica Neue"/>
                <a:cs typeface="Helvetica Neue"/>
                <a:sym typeface="Helvetica Neue"/>
              </a:rPr>
              <a:t> Datasets</a:t>
            </a:r>
            <a:endParaRPr i="1">
              <a:solidFill>
                <a:srgbClr val="D9D9D9"/>
              </a:solidFill>
            </a:endParaRPr>
          </a:p>
        </p:txBody>
      </p:sp>
      <p:sp>
        <p:nvSpPr>
          <p:cNvPr id="2040" name="Google Shape;2040;p67"/>
          <p:cNvSpPr/>
          <p:nvPr/>
        </p:nvSpPr>
        <p:spPr>
          <a:xfrm>
            <a:off x="7814625" y="1456100"/>
            <a:ext cx="774600" cy="1104300"/>
          </a:xfrm>
          <a:prstGeom prst="roundRect">
            <a:avLst>
              <a:gd fmla="val 0" name="adj"/>
            </a:avLst>
          </a:prstGeom>
          <a:solidFill>
            <a:srgbClr val="FF9900">
              <a:alpha val="27450"/>
            </a:srgbClr>
          </a:solid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67"/>
          <p:cNvSpPr txBox="1"/>
          <p:nvPr/>
        </p:nvSpPr>
        <p:spPr>
          <a:xfrm rot="-2700000">
            <a:off x="7415043" y="2092450"/>
            <a:ext cx="885863" cy="14297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latin typeface="Helvetica Neue"/>
                <a:ea typeface="Helvetica Neue"/>
                <a:cs typeface="Helvetica Neue"/>
                <a:sym typeface="Helvetica Neue"/>
              </a:rPr>
              <a:t>node2vec</a:t>
            </a:r>
            <a:endParaRPr b="1" sz="1100">
              <a:solidFill>
                <a:srgbClr val="FFFFFF"/>
              </a:solidFill>
              <a:latin typeface="Helvetica Neue"/>
              <a:ea typeface="Helvetica Neue"/>
              <a:cs typeface="Helvetica Neue"/>
              <a:sym typeface="Helvetica Neue"/>
            </a:endParaRPr>
          </a:p>
        </p:txBody>
      </p:sp>
      <p:sp>
        <p:nvSpPr>
          <p:cNvPr id="2042" name="Google Shape;2042;p67"/>
          <p:cNvSpPr txBox="1"/>
          <p:nvPr/>
        </p:nvSpPr>
        <p:spPr>
          <a:xfrm rot="-2700000">
            <a:off x="7634393" y="2178175"/>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LINE</a:t>
            </a:r>
            <a:endParaRPr b="1" sz="1100">
              <a:solidFill>
                <a:srgbClr val="FFFFFF"/>
              </a:solidFill>
              <a:latin typeface="Helvetica Neue"/>
              <a:ea typeface="Helvetica Neue"/>
              <a:cs typeface="Helvetica Neue"/>
              <a:sym typeface="Helvetica Neue"/>
            </a:endParaRPr>
          </a:p>
        </p:txBody>
      </p:sp>
      <p:sp>
        <p:nvSpPr>
          <p:cNvPr id="2043" name="Google Shape;2043;p6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044" name="Google Shape;2044;p67"/>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5"/>
                                        </p:tgtEl>
                                        <p:attrNameLst>
                                          <p:attrName>style.visibility</p:attrName>
                                        </p:attrNameLst>
                                      </p:cBhvr>
                                      <p:to>
                                        <p:strVal val="visible"/>
                                      </p:to>
                                    </p:set>
                                    <p:animEffect filter="fade" transition="in">
                                      <p:cBhvr>
                                        <p:cTn dur="1000"/>
                                        <p:tgtEl>
                                          <p:spTgt spid="2035"/>
                                        </p:tgtEl>
                                      </p:cBhvr>
                                    </p:animEffect>
                                  </p:childTnLst>
                                </p:cTn>
                              </p:par>
                              <p:par>
                                <p:cTn fill="hold" nodeType="withEffect" presetClass="entr" presetID="10" presetSubtype="0">
                                  <p:stCondLst>
                                    <p:cond delay="0"/>
                                  </p:stCondLst>
                                  <p:childTnLst>
                                    <p:set>
                                      <p:cBhvr>
                                        <p:cTn dur="1" fill="hold">
                                          <p:stCondLst>
                                            <p:cond delay="0"/>
                                          </p:stCondLst>
                                        </p:cTn>
                                        <p:tgtEl>
                                          <p:spTgt spid="2036"/>
                                        </p:tgtEl>
                                        <p:attrNameLst>
                                          <p:attrName>style.visibility</p:attrName>
                                        </p:attrNameLst>
                                      </p:cBhvr>
                                      <p:to>
                                        <p:strVal val="visible"/>
                                      </p:to>
                                    </p:set>
                                    <p:animEffect filter="fade" transition="in">
                                      <p:cBhvr>
                                        <p:cTn dur="1000"/>
                                        <p:tgtEl>
                                          <p:spTgt spid="2036"/>
                                        </p:tgtEl>
                                      </p:cBhvr>
                                    </p:animEffect>
                                  </p:childTnLst>
                                </p:cTn>
                              </p:par>
                              <p:par>
                                <p:cTn fill="hold" nodeType="withEffect" presetClass="entr" presetID="10" presetSubtype="0">
                                  <p:stCondLst>
                                    <p:cond delay="0"/>
                                  </p:stCondLst>
                                  <p:childTnLst>
                                    <p:set>
                                      <p:cBhvr>
                                        <p:cTn dur="1" fill="hold">
                                          <p:stCondLst>
                                            <p:cond delay="0"/>
                                          </p:stCondLst>
                                        </p:cTn>
                                        <p:tgtEl>
                                          <p:spTgt spid="2037"/>
                                        </p:tgtEl>
                                        <p:attrNameLst>
                                          <p:attrName>style.visibility</p:attrName>
                                        </p:attrNameLst>
                                      </p:cBhvr>
                                      <p:to>
                                        <p:strVal val="visible"/>
                                      </p:to>
                                    </p:set>
                                    <p:animEffect filter="fade" transition="in">
                                      <p:cBhvr>
                                        <p:cTn dur="1000"/>
                                        <p:tgtEl>
                                          <p:spTgt spid="2037"/>
                                        </p:tgtEl>
                                      </p:cBhvr>
                                    </p:animEffect>
                                  </p:childTnLst>
                                </p:cTn>
                              </p:par>
                              <p:par>
                                <p:cTn fill="hold" nodeType="withEffect" presetClass="entr" presetID="10" presetSubtype="0">
                                  <p:stCondLst>
                                    <p:cond delay="0"/>
                                  </p:stCondLst>
                                  <p:childTnLst>
                                    <p:set>
                                      <p:cBhvr>
                                        <p:cTn dur="1" fill="hold">
                                          <p:stCondLst>
                                            <p:cond delay="0"/>
                                          </p:stCondLst>
                                        </p:cTn>
                                        <p:tgtEl>
                                          <p:spTgt spid="2040"/>
                                        </p:tgtEl>
                                        <p:attrNameLst>
                                          <p:attrName>style.visibility</p:attrName>
                                        </p:attrNameLst>
                                      </p:cBhvr>
                                      <p:to>
                                        <p:strVal val="visible"/>
                                      </p:to>
                                    </p:set>
                                    <p:animEffect filter="fade" transition="in">
                                      <p:cBhvr>
                                        <p:cTn dur="1000"/>
                                        <p:tgtEl>
                                          <p:spTgt spid="2040"/>
                                        </p:tgtEl>
                                      </p:cBhvr>
                                    </p:animEffect>
                                  </p:childTnLst>
                                </p:cTn>
                              </p:par>
                              <p:par>
                                <p:cTn fill="hold" nodeType="withEffect" presetClass="entr" presetID="10" presetSubtype="0">
                                  <p:stCondLst>
                                    <p:cond delay="0"/>
                                  </p:stCondLst>
                                  <p:childTnLst>
                                    <p:set>
                                      <p:cBhvr>
                                        <p:cTn dur="1" fill="hold">
                                          <p:stCondLst>
                                            <p:cond delay="0"/>
                                          </p:stCondLst>
                                        </p:cTn>
                                        <p:tgtEl>
                                          <p:spTgt spid="2041"/>
                                        </p:tgtEl>
                                        <p:attrNameLst>
                                          <p:attrName>style.visibility</p:attrName>
                                        </p:attrNameLst>
                                      </p:cBhvr>
                                      <p:to>
                                        <p:strVal val="visible"/>
                                      </p:to>
                                    </p:set>
                                    <p:animEffect filter="fade" transition="in">
                                      <p:cBhvr>
                                        <p:cTn dur="1000"/>
                                        <p:tgtEl>
                                          <p:spTgt spid="2041"/>
                                        </p:tgtEl>
                                      </p:cBhvr>
                                    </p:animEffect>
                                  </p:childTnLst>
                                </p:cTn>
                              </p:par>
                              <p:par>
                                <p:cTn fill="hold" nodeType="withEffect" presetClass="entr" presetID="10" presetSubtype="0">
                                  <p:stCondLst>
                                    <p:cond delay="0"/>
                                  </p:stCondLst>
                                  <p:childTnLst>
                                    <p:set>
                                      <p:cBhvr>
                                        <p:cTn dur="1" fill="hold">
                                          <p:stCondLst>
                                            <p:cond delay="0"/>
                                          </p:stCondLst>
                                        </p:cTn>
                                        <p:tgtEl>
                                          <p:spTgt spid="2042"/>
                                        </p:tgtEl>
                                        <p:attrNameLst>
                                          <p:attrName>style.visibility</p:attrName>
                                        </p:attrNameLst>
                                      </p:cBhvr>
                                      <p:to>
                                        <p:strVal val="visible"/>
                                      </p:to>
                                    </p:set>
                                    <p:animEffect filter="fade" transition="in">
                                      <p:cBhvr>
                                        <p:cTn dur="1000"/>
                                        <p:tgtEl>
                                          <p:spTgt spid="2042"/>
                                        </p:tgtEl>
                                      </p:cBhvr>
                                    </p:animEffect>
                                  </p:childTnLst>
                                </p:cTn>
                              </p:par>
                              <p:par>
                                <p:cTn fill="hold" nodeType="withEffect" presetClass="entr" presetID="10" presetSubtype="0">
                                  <p:stCondLst>
                                    <p:cond delay="0"/>
                                  </p:stCondLst>
                                  <p:childTnLst>
                                    <p:set>
                                      <p:cBhvr>
                                        <p:cTn dur="1" fill="hold">
                                          <p:stCondLst>
                                            <p:cond delay="0"/>
                                          </p:stCondLst>
                                        </p:cTn>
                                        <p:tgtEl>
                                          <p:spTgt spid="2029"/>
                                        </p:tgtEl>
                                        <p:attrNameLst>
                                          <p:attrName>style.visibility</p:attrName>
                                        </p:attrNameLst>
                                      </p:cBhvr>
                                      <p:to>
                                        <p:strVal val="visible"/>
                                      </p:to>
                                    </p:set>
                                    <p:animEffect filter="fade" transition="in">
                                      <p:cBhvr>
                                        <p:cTn dur="1000"/>
                                        <p:tgtEl>
                                          <p:spTgt spid="2029"/>
                                        </p:tgtEl>
                                      </p:cBhvr>
                                    </p:animEffect>
                                  </p:childTnLst>
                                </p:cTn>
                              </p:par>
                              <p:par>
                                <p:cTn fill="hold" nodeType="withEffect" presetClass="entr" presetID="10" presetSubtype="0">
                                  <p:stCondLst>
                                    <p:cond delay="0"/>
                                  </p:stCondLst>
                                  <p:childTnLst>
                                    <p:set>
                                      <p:cBhvr>
                                        <p:cTn dur="1" fill="hold">
                                          <p:stCondLst>
                                            <p:cond delay="0"/>
                                          </p:stCondLst>
                                        </p:cTn>
                                        <p:tgtEl>
                                          <p:spTgt spid="2033"/>
                                        </p:tgtEl>
                                        <p:attrNameLst>
                                          <p:attrName>style.visibility</p:attrName>
                                        </p:attrNameLst>
                                      </p:cBhvr>
                                      <p:to>
                                        <p:strVal val="visible"/>
                                      </p:to>
                                    </p:set>
                                    <p:animEffect filter="fade" transition="in">
                                      <p:cBhvr>
                                        <p:cTn dur="1000"/>
                                        <p:tgtEl>
                                          <p:spTgt spid="2033"/>
                                        </p:tgtEl>
                                      </p:cBhvr>
                                    </p:animEffect>
                                  </p:childTnLst>
                                </p:cTn>
                              </p:par>
                              <p:par>
                                <p:cTn fill="hold" nodeType="withEffect" presetClass="entr" presetID="10" presetSubtype="0">
                                  <p:stCondLst>
                                    <p:cond delay="0"/>
                                  </p:stCondLst>
                                  <p:childTnLst>
                                    <p:set>
                                      <p:cBhvr>
                                        <p:cTn dur="1" fill="hold">
                                          <p:stCondLst>
                                            <p:cond delay="0"/>
                                          </p:stCondLst>
                                        </p:cTn>
                                        <p:tgtEl>
                                          <p:spTgt spid="2034"/>
                                        </p:tgtEl>
                                        <p:attrNameLst>
                                          <p:attrName>style.visibility</p:attrName>
                                        </p:attrNameLst>
                                      </p:cBhvr>
                                      <p:to>
                                        <p:strVal val="visible"/>
                                      </p:to>
                                    </p:set>
                                    <p:animEffect filter="fade" transition="in">
                                      <p:cBhvr>
                                        <p:cTn dur="1000"/>
                                        <p:tgtEl>
                                          <p:spTgt spid="20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49" name="Shape 2049"/>
        <p:cNvGrpSpPr/>
        <p:nvPr/>
      </p:nvGrpSpPr>
      <p:grpSpPr>
        <a:xfrm>
          <a:off x="0" y="0"/>
          <a:ext cx="0" cy="0"/>
          <a:chOff x="0" y="0"/>
          <a:chExt cx="0" cy="0"/>
        </a:xfrm>
      </p:grpSpPr>
      <p:sp>
        <p:nvSpPr>
          <p:cNvPr id="2050" name="Google Shape;2050;p68"/>
          <p:cNvSpPr/>
          <p:nvPr/>
        </p:nvSpPr>
        <p:spPr>
          <a:xfrm>
            <a:off x="6271350" y="4723850"/>
            <a:ext cx="56565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051" name="Google Shape;2051;p68"/>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Intrinsic Evaluation - Results</a:t>
            </a:r>
            <a:endParaRPr/>
          </a:p>
        </p:txBody>
      </p:sp>
      <p:pic>
        <p:nvPicPr>
          <p:cNvPr id="2052" name="Google Shape;2052;p68"/>
          <p:cNvPicPr preferRelativeResize="0"/>
          <p:nvPr/>
        </p:nvPicPr>
        <p:blipFill>
          <a:blip r:embed="rId3">
            <a:alphaModFix/>
          </a:blip>
          <a:stretch>
            <a:fillRect/>
          </a:stretch>
        </p:blipFill>
        <p:spPr>
          <a:xfrm>
            <a:off x="283825" y="1209925"/>
            <a:ext cx="5647047" cy="4438152"/>
          </a:xfrm>
          <a:prstGeom prst="rect">
            <a:avLst/>
          </a:prstGeom>
          <a:noFill/>
          <a:ln>
            <a:noFill/>
          </a:ln>
        </p:spPr>
      </p:pic>
      <p:pic>
        <p:nvPicPr>
          <p:cNvPr id="2053" name="Google Shape;2053;p68"/>
          <p:cNvPicPr preferRelativeResize="0"/>
          <p:nvPr/>
        </p:nvPicPr>
        <p:blipFill>
          <a:blip r:embed="rId4">
            <a:alphaModFix/>
          </a:blip>
          <a:stretch>
            <a:fillRect/>
          </a:stretch>
        </p:blipFill>
        <p:spPr>
          <a:xfrm>
            <a:off x="6181675" y="1209925"/>
            <a:ext cx="5746172" cy="3120401"/>
          </a:xfrm>
          <a:prstGeom prst="rect">
            <a:avLst/>
          </a:prstGeom>
          <a:noFill/>
          <a:ln>
            <a:noFill/>
          </a:ln>
        </p:spPr>
      </p:pic>
      <p:pic>
        <p:nvPicPr>
          <p:cNvPr id="2054" name="Google Shape;2054;p68"/>
          <p:cNvPicPr preferRelativeResize="0"/>
          <p:nvPr/>
        </p:nvPicPr>
        <p:blipFill rotWithShape="1">
          <a:blip r:embed="rId5">
            <a:alphaModFix/>
          </a:blip>
          <a:srcRect b="0" l="0" r="0" t="0"/>
          <a:stretch/>
        </p:blipFill>
        <p:spPr>
          <a:xfrm>
            <a:off x="6358228" y="4811898"/>
            <a:ext cx="329205" cy="469800"/>
          </a:xfrm>
          <a:prstGeom prst="rect">
            <a:avLst/>
          </a:prstGeom>
          <a:noFill/>
          <a:ln>
            <a:noFill/>
          </a:ln>
        </p:spPr>
      </p:pic>
      <p:sp>
        <p:nvSpPr>
          <p:cNvPr id="2055" name="Google Shape;2055;p68"/>
          <p:cNvSpPr txBox="1"/>
          <p:nvPr/>
        </p:nvSpPr>
        <p:spPr>
          <a:xfrm>
            <a:off x="6748300" y="4711100"/>
            <a:ext cx="51795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2: Structural embedding methods do </a:t>
            </a:r>
            <a:r>
              <a:rPr lang="en-US" sz="1900">
                <a:solidFill>
                  <a:schemeClr val="lt1"/>
                </a:solidFill>
                <a:latin typeface="Helvetica Neue"/>
                <a:ea typeface="Helvetica Neue"/>
                <a:cs typeface="Helvetica Neue"/>
                <a:sym typeface="Helvetica Neue"/>
              </a:rPr>
              <a:t>well</a:t>
            </a:r>
            <a:r>
              <a:rPr lang="en-US" sz="1900">
                <a:solidFill>
                  <a:schemeClr val="lt1"/>
                </a:solidFill>
                <a:latin typeface="Helvetica Neue"/>
                <a:ea typeface="Helvetica Neue"/>
                <a:cs typeface="Helvetica Neue"/>
                <a:sym typeface="Helvetica Neue"/>
              </a:rPr>
              <a:t> in automorphic and regular equivalence</a:t>
            </a:r>
            <a:endParaRPr sz="1900">
              <a:solidFill>
                <a:schemeClr val="lt1"/>
              </a:solidFill>
              <a:latin typeface="Helvetica Neue"/>
              <a:ea typeface="Helvetica Neue"/>
              <a:cs typeface="Helvetica Neue"/>
              <a:sym typeface="Helvetica Neue"/>
            </a:endParaRPr>
          </a:p>
        </p:txBody>
      </p:sp>
      <p:sp>
        <p:nvSpPr>
          <p:cNvPr id="2056" name="Google Shape;2056;p68"/>
          <p:cNvSpPr/>
          <p:nvPr/>
        </p:nvSpPr>
        <p:spPr>
          <a:xfrm>
            <a:off x="2671125" y="2837225"/>
            <a:ext cx="3220800" cy="10716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68"/>
          <p:cNvSpPr txBox="1"/>
          <p:nvPr/>
        </p:nvSpPr>
        <p:spPr>
          <a:xfrm>
            <a:off x="658350" y="5752650"/>
            <a:ext cx="52335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Synthetic Datasets</a:t>
            </a:r>
            <a:endParaRPr i="1">
              <a:solidFill>
                <a:srgbClr val="D9D9D9"/>
              </a:solidFill>
            </a:endParaRPr>
          </a:p>
        </p:txBody>
      </p:sp>
      <p:sp>
        <p:nvSpPr>
          <p:cNvPr id="2058" name="Google Shape;2058;p68"/>
          <p:cNvSpPr txBox="1"/>
          <p:nvPr/>
        </p:nvSpPr>
        <p:spPr>
          <a:xfrm>
            <a:off x="6271350" y="4285800"/>
            <a:ext cx="56022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Real Datasets</a:t>
            </a:r>
            <a:endParaRPr i="1">
              <a:solidFill>
                <a:srgbClr val="D9D9D9"/>
              </a:solidFill>
            </a:endParaRPr>
          </a:p>
        </p:txBody>
      </p:sp>
      <p:sp>
        <p:nvSpPr>
          <p:cNvPr id="2059" name="Google Shape;2059;p68"/>
          <p:cNvSpPr/>
          <p:nvPr/>
        </p:nvSpPr>
        <p:spPr>
          <a:xfrm>
            <a:off x="2671125" y="4210100"/>
            <a:ext cx="3220800" cy="1095300"/>
          </a:xfrm>
          <a:prstGeom prst="roundRect">
            <a:avLst>
              <a:gd fmla="val 0" name="adj"/>
            </a:avLst>
          </a:prstGeom>
          <a:solidFill>
            <a:srgbClr val="FF9900">
              <a:alpha val="1180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68"/>
          <p:cNvSpPr/>
          <p:nvPr/>
        </p:nvSpPr>
        <p:spPr>
          <a:xfrm>
            <a:off x="8605050" y="2863725"/>
            <a:ext cx="3268500" cy="1095300"/>
          </a:xfrm>
          <a:prstGeom prst="roundRect">
            <a:avLst>
              <a:gd fmla="val 0" name="adj"/>
            </a:avLst>
          </a:prstGeom>
          <a:solidFill>
            <a:srgbClr val="FF9900">
              <a:alpha val="1180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6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062" name="Google Shape;2062;p68"/>
          <p:cNvSpPr/>
          <p:nvPr/>
        </p:nvSpPr>
        <p:spPr>
          <a:xfrm>
            <a:off x="1885850" y="2837225"/>
            <a:ext cx="785400" cy="1071600"/>
          </a:xfrm>
          <a:prstGeom prst="roundRect">
            <a:avLst>
              <a:gd fmla="val 0" name="adj"/>
            </a:avLst>
          </a:prstGeom>
          <a:solidFill>
            <a:srgbClr val="9900FF">
              <a:alpha val="21570"/>
            </a:srgbClr>
          </a:solid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68"/>
          <p:cNvSpPr/>
          <p:nvPr/>
        </p:nvSpPr>
        <p:spPr>
          <a:xfrm>
            <a:off x="1885850" y="4210100"/>
            <a:ext cx="785400" cy="1095300"/>
          </a:xfrm>
          <a:prstGeom prst="roundRect">
            <a:avLst>
              <a:gd fmla="val 0" name="adj"/>
            </a:avLst>
          </a:prstGeom>
          <a:solidFill>
            <a:srgbClr val="9900FF">
              <a:alpha val="21570"/>
            </a:srgbClr>
          </a:solid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68"/>
          <p:cNvSpPr/>
          <p:nvPr/>
        </p:nvSpPr>
        <p:spPr>
          <a:xfrm>
            <a:off x="7819650" y="2863725"/>
            <a:ext cx="785400" cy="1095300"/>
          </a:xfrm>
          <a:prstGeom prst="roundRect">
            <a:avLst>
              <a:gd fmla="val 0" name="adj"/>
            </a:avLst>
          </a:prstGeom>
          <a:solidFill>
            <a:srgbClr val="9900FF">
              <a:alpha val="21570"/>
            </a:srgbClr>
          </a:solid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68"/>
          <p:cNvSpPr txBox="1"/>
          <p:nvPr/>
        </p:nvSpPr>
        <p:spPr>
          <a:xfrm>
            <a:off x="1830350" y="3439225"/>
            <a:ext cx="8964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proximity-based</a:t>
            </a:r>
            <a:endParaRPr b="1" sz="1100">
              <a:solidFill>
                <a:srgbClr val="FFFFFF"/>
              </a:solidFill>
              <a:latin typeface="Helvetica Neue"/>
              <a:ea typeface="Helvetica Neue"/>
              <a:cs typeface="Helvetica Neue"/>
              <a:sym typeface="Helvetica Neue"/>
            </a:endParaRPr>
          </a:p>
        </p:txBody>
      </p:sp>
      <p:sp>
        <p:nvSpPr>
          <p:cNvPr id="2066" name="Google Shape;2066;p68"/>
          <p:cNvSpPr txBox="1"/>
          <p:nvPr/>
        </p:nvSpPr>
        <p:spPr>
          <a:xfrm>
            <a:off x="7764150" y="3439225"/>
            <a:ext cx="8964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proximity-based</a:t>
            </a:r>
            <a:endParaRPr b="1" sz="1100">
              <a:solidFill>
                <a:srgbClr val="FFFFFF"/>
              </a:solidFill>
              <a:latin typeface="Helvetica Neue"/>
              <a:ea typeface="Helvetica Neue"/>
              <a:cs typeface="Helvetica Neue"/>
              <a:sym typeface="Helvetica Neue"/>
            </a:endParaRPr>
          </a:p>
        </p:txBody>
      </p:sp>
      <p:sp>
        <p:nvSpPr>
          <p:cNvPr id="2067" name="Google Shape;2067;p68"/>
          <p:cNvSpPr txBox="1"/>
          <p:nvPr/>
        </p:nvSpPr>
        <p:spPr>
          <a:xfrm>
            <a:off x="1830350" y="4811900"/>
            <a:ext cx="8964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proximity-based</a:t>
            </a:r>
            <a:endParaRPr b="1" sz="1100">
              <a:solidFill>
                <a:srgbClr val="FFFFFF"/>
              </a:solidFill>
              <a:latin typeface="Helvetica Neue"/>
              <a:ea typeface="Helvetica Neue"/>
              <a:cs typeface="Helvetica Neue"/>
              <a:sym typeface="Helvetica Neue"/>
            </a:endParaRPr>
          </a:p>
        </p:txBody>
      </p:sp>
      <p:sp>
        <p:nvSpPr>
          <p:cNvPr id="2068" name="Google Shape;2068;p68"/>
          <p:cNvSpPr txBox="1"/>
          <p:nvPr/>
        </p:nvSpPr>
        <p:spPr>
          <a:xfrm rot="-2700000">
            <a:off x="2506681" y="35383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GraphWave</a:t>
            </a:r>
            <a:endParaRPr b="1" sz="1100">
              <a:solidFill>
                <a:srgbClr val="FFFFFF"/>
              </a:solidFill>
              <a:latin typeface="Helvetica Neue"/>
              <a:ea typeface="Helvetica Neue"/>
              <a:cs typeface="Helvetica Neue"/>
              <a:sym typeface="Helvetica Neue"/>
            </a:endParaRPr>
          </a:p>
        </p:txBody>
      </p:sp>
      <p:sp>
        <p:nvSpPr>
          <p:cNvPr id="2069" name="Google Shape;2069;p68"/>
          <p:cNvSpPr txBox="1"/>
          <p:nvPr/>
        </p:nvSpPr>
        <p:spPr>
          <a:xfrm rot="-2700000">
            <a:off x="888006" y="35999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Degree2</a:t>
            </a:r>
            <a:endParaRPr b="1" sz="1100">
              <a:solidFill>
                <a:srgbClr val="FFFFFF"/>
              </a:solidFill>
              <a:latin typeface="Helvetica Neue"/>
              <a:ea typeface="Helvetica Neue"/>
              <a:cs typeface="Helvetica Neue"/>
              <a:sym typeface="Helvetica Neue"/>
            </a:endParaRPr>
          </a:p>
        </p:txBody>
      </p:sp>
      <p:sp>
        <p:nvSpPr>
          <p:cNvPr id="2070" name="Google Shape;2070;p68"/>
          <p:cNvSpPr txBox="1"/>
          <p:nvPr/>
        </p:nvSpPr>
        <p:spPr>
          <a:xfrm rot="-2700000">
            <a:off x="2853556" y="35999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xNetMF</a:t>
            </a:r>
            <a:endParaRPr b="1" sz="1100">
              <a:solidFill>
                <a:srgbClr val="FFFFFF"/>
              </a:solidFill>
              <a:latin typeface="Helvetica Neue"/>
              <a:ea typeface="Helvetica Neue"/>
              <a:cs typeface="Helvetica Neue"/>
              <a:sym typeface="Helvetica Neue"/>
            </a:endParaRPr>
          </a:p>
        </p:txBody>
      </p:sp>
      <p:sp>
        <p:nvSpPr>
          <p:cNvPr id="2071" name="Google Shape;2071;p68"/>
          <p:cNvSpPr txBox="1"/>
          <p:nvPr/>
        </p:nvSpPr>
        <p:spPr>
          <a:xfrm rot="-2700000">
            <a:off x="4819106" y="35999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SEGK</a:t>
            </a:r>
            <a:endParaRPr b="1" sz="1100">
              <a:solidFill>
                <a:srgbClr val="FFFFFF"/>
              </a:solidFill>
              <a:latin typeface="Helvetica Neue"/>
              <a:ea typeface="Helvetica Neue"/>
              <a:cs typeface="Helvetica Neue"/>
              <a:sym typeface="Helvetica Neue"/>
            </a:endParaRPr>
          </a:p>
        </p:txBody>
      </p:sp>
      <p:sp>
        <p:nvSpPr>
          <p:cNvPr id="2072" name="Google Shape;2072;p68"/>
          <p:cNvSpPr txBox="1"/>
          <p:nvPr/>
        </p:nvSpPr>
        <p:spPr>
          <a:xfrm rot="-2700000">
            <a:off x="8365081" y="35691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GraphWave</a:t>
            </a:r>
            <a:endParaRPr b="1" sz="1100">
              <a:solidFill>
                <a:srgbClr val="FFFFFF"/>
              </a:solidFill>
              <a:latin typeface="Helvetica Neue"/>
              <a:ea typeface="Helvetica Neue"/>
              <a:cs typeface="Helvetica Neue"/>
              <a:sym typeface="Helvetica Neue"/>
            </a:endParaRPr>
          </a:p>
        </p:txBody>
      </p:sp>
      <p:sp>
        <p:nvSpPr>
          <p:cNvPr id="2073" name="Google Shape;2073;p68"/>
          <p:cNvSpPr txBox="1"/>
          <p:nvPr/>
        </p:nvSpPr>
        <p:spPr>
          <a:xfrm rot="-2700000">
            <a:off x="6746406" y="36307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degree2</a:t>
            </a:r>
            <a:endParaRPr b="1" sz="1100">
              <a:solidFill>
                <a:srgbClr val="FFFFFF"/>
              </a:solidFill>
              <a:latin typeface="Helvetica Neue"/>
              <a:ea typeface="Helvetica Neue"/>
              <a:cs typeface="Helvetica Neue"/>
              <a:sym typeface="Helvetica Neue"/>
            </a:endParaRPr>
          </a:p>
        </p:txBody>
      </p:sp>
      <p:sp>
        <p:nvSpPr>
          <p:cNvPr id="2074" name="Google Shape;2074;p68"/>
          <p:cNvSpPr txBox="1"/>
          <p:nvPr/>
        </p:nvSpPr>
        <p:spPr>
          <a:xfrm rot="-2700000">
            <a:off x="8788156" y="36307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xNetMF</a:t>
            </a:r>
            <a:endParaRPr b="1" sz="1100">
              <a:solidFill>
                <a:srgbClr val="FFFFFF"/>
              </a:solidFill>
              <a:latin typeface="Helvetica Neue"/>
              <a:ea typeface="Helvetica Neue"/>
              <a:cs typeface="Helvetica Neue"/>
              <a:sym typeface="Helvetica Neue"/>
            </a:endParaRPr>
          </a:p>
        </p:txBody>
      </p:sp>
      <p:sp>
        <p:nvSpPr>
          <p:cNvPr id="2075" name="Google Shape;2075;p68"/>
          <p:cNvSpPr txBox="1"/>
          <p:nvPr/>
        </p:nvSpPr>
        <p:spPr>
          <a:xfrm rot="-2700000">
            <a:off x="10829906" y="36307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SEGK</a:t>
            </a:r>
            <a:endParaRPr b="1" sz="1100">
              <a:solidFill>
                <a:srgbClr val="FFFFFF"/>
              </a:solidFill>
              <a:latin typeface="Helvetica Neue"/>
              <a:ea typeface="Helvetica Neue"/>
              <a:cs typeface="Helvetica Neue"/>
              <a:sym typeface="Helvetica Neue"/>
            </a:endParaRPr>
          </a:p>
        </p:txBody>
      </p:sp>
      <p:sp>
        <p:nvSpPr>
          <p:cNvPr id="2076" name="Google Shape;2076;p68"/>
          <p:cNvSpPr txBox="1"/>
          <p:nvPr/>
        </p:nvSpPr>
        <p:spPr>
          <a:xfrm rot="-2700000">
            <a:off x="144056" y="497531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Degree</a:t>
            </a:r>
            <a:endParaRPr b="1" sz="1100">
              <a:solidFill>
                <a:srgbClr val="FFFFFF"/>
              </a:solidFill>
              <a:latin typeface="Helvetica Neue"/>
              <a:ea typeface="Helvetica Neue"/>
              <a:cs typeface="Helvetica Neue"/>
              <a:sym typeface="Helvetica Neue"/>
            </a:endParaRPr>
          </a:p>
        </p:txBody>
      </p:sp>
      <p:sp>
        <p:nvSpPr>
          <p:cNvPr id="2077" name="Google Shape;2077;p68"/>
          <p:cNvSpPr txBox="1"/>
          <p:nvPr/>
        </p:nvSpPr>
        <p:spPr>
          <a:xfrm rot="-2700000">
            <a:off x="3662356" y="497531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DRNE</a:t>
            </a:r>
            <a:endParaRPr b="1" sz="1100">
              <a:solidFill>
                <a:srgbClr val="FFFFFF"/>
              </a:solidFill>
              <a:latin typeface="Helvetica Neue"/>
              <a:ea typeface="Helvetica Neue"/>
              <a:cs typeface="Helvetica Neue"/>
              <a:sym typeface="Helvetica Neue"/>
            </a:endParaRPr>
          </a:p>
        </p:txBody>
      </p:sp>
      <p:sp>
        <p:nvSpPr>
          <p:cNvPr id="2078" name="Google Shape;2078;p68"/>
          <p:cNvSpPr txBox="1"/>
          <p:nvPr/>
        </p:nvSpPr>
        <p:spPr>
          <a:xfrm rot="-2700000">
            <a:off x="2465031" y="49625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GraphWave</a:t>
            </a:r>
            <a:endParaRPr b="1" sz="1100">
              <a:solidFill>
                <a:srgbClr val="FFFFFF"/>
              </a:solidFill>
              <a:latin typeface="Helvetica Neue"/>
              <a:ea typeface="Helvetica Neue"/>
              <a:cs typeface="Helvetica Neue"/>
              <a:sym typeface="Helvetica Neue"/>
            </a:endParaRPr>
          </a:p>
        </p:txBody>
      </p:sp>
      <p:sp>
        <p:nvSpPr>
          <p:cNvPr id="2079" name="Google Shape;2079;p68"/>
          <p:cNvSpPr txBox="1"/>
          <p:nvPr/>
        </p:nvSpPr>
        <p:spPr>
          <a:xfrm rot="-2700000">
            <a:off x="887993" y="49625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Degree2</a:t>
            </a:r>
            <a:endParaRPr b="1" sz="1100">
              <a:solidFill>
                <a:srgbClr val="FFFFFF"/>
              </a:solidFill>
              <a:latin typeface="Helvetica Neue"/>
              <a:ea typeface="Helvetica Neue"/>
              <a:cs typeface="Helvetica Neue"/>
              <a:sym typeface="Helvetica Neue"/>
            </a:endParaRPr>
          </a:p>
        </p:txBody>
      </p:sp>
      <p:sp>
        <p:nvSpPr>
          <p:cNvPr id="2080" name="Google Shape;2080;p68"/>
          <p:cNvSpPr txBox="1"/>
          <p:nvPr/>
        </p:nvSpPr>
        <p:spPr>
          <a:xfrm rot="-2700000">
            <a:off x="4042056" y="49625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MultiLENS</a:t>
            </a:r>
            <a:endParaRPr b="1" sz="1100">
              <a:solidFill>
                <a:srgbClr val="FFFFFF"/>
              </a:solidFill>
              <a:latin typeface="Helvetica Neue"/>
              <a:ea typeface="Helvetica Neue"/>
              <a:cs typeface="Helvetica Neue"/>
              <a:sym typeface="Helvetica Neue"/>
            </a:endParaRPr>
          </a:p>
        </p:txBody>
      </p:sp>
      <p:sp>
        <p:nvSpPr>
          <p:cNvPr id="2081" name="Google Shape;2081;p68"/>
          <p:cNvSpPr txBox="1"/>
          <p:nvPr/>
        </p:nvSpPr>
        <p:spPr>
          <a:xfrm rot="-2700000">
            <a:off x="2093056" y="4962561"/>
            <a:ext cx="1000839"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1100">
                <a:solidFill>
                  <a:srgbClr val="FFFFFF"/>
                </a:solidFill>
                <a:latin typeface="Helvetica Neue"/>
                <a:ea typeface="Helvetica Neue"/>
                <a:cs typeface="Helvetica Neue"/>
                <a:sym typeface="Helvetica Neue"/>
              </a:rPr>
              <a:t>struc2vec</a:t>
            </a:r>
            <a:endParaRPr b="1" sz="1100">
              <a:solidFill>
                <a:srgbClr val="FFFFFF"/>
              </a:solidFill>
              <a:latin typeface="Helvetica Neue"/>
              <a:ea typeface="Helvetica Neue"/>
              <a:cs typeface="Helvetica Neue"/>
              <a:sym typeface="Helvetica Neue"/>
            </a:endParaRPr>
          </a:p>
        </p:txBody>
      </p:sp>
      <p:sp>
        <p:nvSpPr>
          <p:cNvPr id="2082" name="Google Shape;2082;p68"/>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6"/>
                                        </p:tgtEl>
                                        <p:attrNameLst>
                                          <p:attrName>style.visibility</p:attrName>
                                        </p:attrNameLst>
                                      </p:cBhvr>
                                      <p:to>
                                        <p:strVal val="visible"/>
                                      </p:to>
                                    </p:set>
                                    <p:animEffect filter="fade" transition="in">
                                      <p:cBhvr>
                                        <p:cTn dur="1000"/>
                                        <p:tgtEl>
                                          <p:spTgt spid="2056"/>
                                        </p:tgtEl>
                                      </p:cBhvr>
                                    </p:animEffect>
                                  </p:childTnLst>
                                </p:cTn>
                              </p:par>
                              <p:par>
                                <p:cTn fill="hold" nodeType="withEffect" presetClass="entr" presetID="10" presetSubtype="0">
                                  <p:stCondLst>
                                    <p:cond delay="0"/>
                                  </p:stCondLst>
                                  <p:childTnLst>
                                    <p:set>
                                      <p:cBhvr>
                                        <p:cTn dur="1" fill="hold">
                                          <p:stCondLst>
                                            <p:cond delay="0"/>
                                          </p:stCondLst>
                                        </p:cTn>
                                        <p:tgtEl>
                                          <p:spTgt spid="2060"/>
                                        </p:tgtEl>
                                        <p:attrNameLst>
                                          <p:attrName>style.visibility</p:attrName>
                                        </p:attrNameLst>
                                      </p:cBhvr>
                                      <p:to>
                                        <p:strVal val="visible"/>
                                      </p:to>
                                    </p:set>
                                    <p:animEffect filter="fade" transition="in">
                                      <p:cBhvr>
                                        <p:cTn dur="1000"/>
                                        <p:tgtEl>
                                          <p:spTgt spid="2060"/>
                                        </p:tgtEl>
                                      </p:cBhvr>
                                    </p:animEffect>
                                  </p:childTnLst>
                                </p:cTn>
                              </p:par>
                              <p:par>
                                <p:cTn fill="hold" nodeType="withEffect" presetClass="entr" presetID="10" presetSubtype="0">
                                  <p:stCondLst>
                                    <p:cond delay="0"/>
                                  </p:stCondLst>
                                  <p:childTnLst>
                                    <p:set>
                                      <p:cBhvr>
                                        <p:cTn dur="1" fill="hold">
                                          <p:stCondLst>
                                            <p:cond delay="0"/>
                                          </p:stCondLst>
                                        </p:cTn>
                                        <p:tgtEl>
                                          <p:spTgt spid="2068"/>
                                        </p:tgtEl>
                                        <p:attrNameLst>
                                          <p:attrName>style.visibility</p:attrName>
                                        </p:attrNameLst>
                                      </p:cBhvr>
                                      <p:to>
                                        <p:strVal val="visible"/>
                                      </p:to>
                                    </p:set>
                                    <p:animEffect filter="fade" transition="in">
                                      <p:cBhvr>
                                        <p:cTn dur="1000"/>
                                        <p:tgtEl>
                                          <p:spTgt spid="2068"/>
                                        </p:tgtEl>
                                      </p:cBhvr>
                                    </p:animEffect>
                                  </p:childTnLst>
                                </p:cTn>
                              </p:par>
                              <p:par>
                                <p:cTn fill="hold" nodeType="withEffect" presetClass="entr" presetID="10" presetSubtype="0">
                                  <p:stCondLst>
                                    <p:cond delay="0"/>
                                  </p:stCondLst>
                                  <p:childTnLst>
                                    <p:set>
                                      <p:cBhvr>
                                        <p:cTn dur="1" fill="hold">
                                          <p:stCondLst>
                                            <p:cond delay="0"/>
                                          </p:stCondLst>
                                        </p:cTn>
                                        <p:tgtEl>
                                          <p:spTgt spid="2069"/>
                                        </p:tgtEl>
                                        <p:attrNameLst>
                                          <p:attrName>style.visibility</p:attrName>
                                        </p:attrNameLst>
                                      </p:cBhvr>
                                      <p:to>
                                        <p:strVal val="visible"/>
                                      </p:to>
                                    </p:set>
                                    <p:animEffect filter="fade" transition="in">
                                      <p:cBhvr>
                                        <p:cTn dur="1000"/>
                                        <p:tgtEl>
                                          <p:spTgt spid="2069"/>
                                        </p:tgtEl>
                                      </p:cBhvr>
                                    </p:animEffect>
                                  </p:childTnLst>
                                </p:cTn>
                              </p:par>
                              <p:par>
                                <p:cTn fill="hold" nodeType="withEffect" presetClass="entr" presetID="10" presetSubtype="0">
                                  <p:stCondLst>
                                    <p:cond delay="0"/>
                                  </p:stCondLst>
                                  <p:childTnLst>
                                    <p:set>
                                      <p:cBhvr>
                                        <p:cTn dur="1" fill="hold">
                                          <p:stCondLst>
                                            <p:cond delay="0"/>
                                          </p:stCondLst>
                                        </p:cTn>
                                        <p:tgtEl>
                                          <p:spTgt spid="2070"/>
                                        </p:tgtEl>
                                        <p:attrNameLst>
                                          <p:attrName>style.visibility</p:attrName>
                                        </p:attrNameLst>
                                      </p:cBhvr>
                                      <p:to>
                                        <p:strVal val="visible"/>
                                      </p:to>
                                    </p:set>
                                    <p:animEffect filter="fade" transition="in">
                                      <p:cBhvr>
                                        <p:cTn dur="1000"/>
                                        <p:tgtEl>
                                          <p:spTgt spid="2070"/>
                                        </p:tgtEl>
                                      </p:cBhvr>
                                    </p:animEffect>
                                  </p:childTnLst>
                                </p:cTn>
                              </p:par>
                              <p:par>
                                <p:cTn fill="hold" nodeType="withEffect" presetClass="entr" presetID="10" presetSubtype="0">
                                  <p:stCondLst>
                                    <p:cond delay="0"/>
                                  </p:stCondLst>
                                  <p:childTnLst>
                                    <p:set>
                                      <p:cBhvr>
                                        <p:cTn dur="1" fill="hold">
                                          <p:stCondLst>
                                            <p:cond delay="0"/>
                                          </p:stCondLst>
                                        </p:cTn>
                                        <p:tgtEl>
                                          <p:spTgt spid="2071"/>
                                        </p:tgtEl>
                                        <p:attrNameLst>
                                          <p:attrName>style.visibility</p:attrName>
                                        </p:attrNameLst>
                                      </p:cBhvr>
                                      <p:to>
                                        <p:strVal val="visible"/>
                                      </p:to>
                                    </p:set>
                                    <p:animEffect filter="fade" transition="in">
                                      <p:cBhvr>
                                        <p:cTn dur="1000"/>
                                        <p:tgtEl>
                                          <p:spTgt spid="2071"/>
                                        </p:tgtEl>
                                      </p:cBhvr>
                                    </p:animEffect>
                                  </p:childTnLst>
                                </p:cTn>
                              </p:par>
                              <p:par>
                                <p:cTn fill="hold" nodeType="withEffect" presetClass="entr" presetID="10" presetSubtype="0">
                                  <p:stCondLst>
                                    <p:cond delay="0"/>
                                  </p:stCondLst>
                                  <p:childTnLst>
                                    <p:set>
                                      <p:cBhvr>
                                        <p:cTn dur="1" fill="hold">
                                          <p:stCondLst>
                                            <p:cond delay="0"/>
                                          </p:stCondLst>
                                        </p:cTn>
                                        <p:tgtEl>
                                          <p:spTgt spid="2072"/>
                                        </p:tgtEl>
                                        <p:attrNameLst>
                                          <p:attrName>style.visibility</p:attrName>
                                        </p:attrNameLst>
                                      </p:cBhvr>
                                      <p:to>
                                        <p:strVal val="visible"/>
                                      </p:to>
                                    </p:set>
                                    <p:animEffect filter="fade" transition="in">
                                      <p:cBhvr>
                                        <p:cTn dur="1000"/>
                                        <p:tgtEl>
                                          <p:spTgt spid="2072"/>
                                        </p:tgtEl>
                                      </p:cBhvr>
                                    </p:animEffect>
                                  </p:childTnLst>
                                </p:cTn>
                              </p:par>
                              <p:par>
                                <p:cTn fill="hold" nodeType="withEffect" presetClass="entr" presetID="10" presetSubtype="0">
                                  <p:stCondLst>
                                    <p:cond delay="0"/>
                                  </p:stCondLst>
                                  <p:childTnLst>
                                    <p:set>
                                      <p:cBhvr>
                                        <p:cTn dur="1" fill="hold">
                                          <p:stCondLst>
                                            <p:cond delay="0"/>
                                          </p:stCondLst>
                                        </p:cTn>
                                        <p:tgtEl>
                                          <p:spTgt spid="2073"/>
                                        </p:tgtEl>
                                        <p:attrNameLst>
                                          <p:attrName>style.visibility</p:attrName>
                                        </p:attrNameLst>
                                      </p:cBhvr>
                                      <p:to>
                                        <p:strVal val="visible"/>
                                      </p:to>
                                    </p:set>
                                    <p:animEffect filter="fade" transition="in">
                                      <p:cBhvr>
                                        <p:cTn dur="1000"/>
                                        <p:tgtEl>
                                          <p:spTgt spid="2073"/>
                                        </p:tgtEl>
                                      </p:cBhvr>
                                    </p:animEffect>
                                  </p:childTnLst>
                                </p:cTn>
                              </p:par>
                              <p:par>
                                <p:cTn fill="hold" nodeType="withEffect" presetClass="entr" presetID="10" presetSubtype="0">
                                  <p:stCondLst>
                                    <p:cond delay="0"/>
                                  </p:stCondLst>
                                  <p:childTnLst>
                                    <p:set>
                                      <p:cBhvr>
                                        <p:cTn dur="1" fill="hold">
                                          <p:stCondLst>
                                            <p:cond delay="0"/>
                                          </p:stCondLst>
                                        </p:cTn>
                                        <p:tgtEl>
                                          <p:spTgt spid="2074"/>
                                        </p:tgtEl>
                                        <p:attrNameLst>
                                          <p:attrName>style.visibility</p:attrName>
                                        </p:attrNameLst>
                                      </p:cBhvr>
                                      <p:to>
                                        <p:strVal val="visible"/>
                                      </p:to>
                                    </p:set>
                                    <p:animEffect filter="fade" transition="in">
                                      <p:cBhvr>
                                        <p:cTn dur="1000"/>
                                        <p:tgtEl>
                                          <p:spTgt spid="2074"/>
                                        </p:tgtEl>
                                      </p:cBhvr>
                                    </p:animEffect>
                                  </p:childTnLst>
                                </p:cTn>
                              </p:par>
                              <p:par>
                                <p:cTn fill="hold" nodeType="withEffect" presetClass="entr" presetID="10" presetSubtype="0">
                                  <p:stCondLst>
                                    <p:cond delay="0"/>
                                  </p:stCondLst>
                                  <p:childTnLst>
                                    <p:set>
                                      <p:cBhvr>
                                        <p:cTn dur="1" fill="hold">
                                          <p:stCondLst>
                                            <p:cond delay="0"/>
                                          </p:stCondLst>
                                        </p:cTn>
                                        <p:tgtEl>
                                          <p:spTgt spid="2075"/>
                                        </p:tgtEl>
                                        <p:attrNameLst>
                                          <p:attrName>style.visibility</p:attrName>
                                        </p:attrNameLst>
                                      </p:cBhvr>
                                      <p:to>
                                        <p:strVal val="visible"/>
                                      </p:to>
                                    </p:set>
                                    <p:animEffect filter="fade" transition="in">
                                      <p:cBhvr>
                                        <p:cTn dur="1000"/>
                                        <p:tgtEl>
                                          <p:spTgt spid="20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2"/>
                                        </p:tgtEl>
                                        <p:attrNameLst>
                                          <p:attrName>style.visibility</p:attrName>
                                        </p:attrNameLst>
                                      </p:cBhvr>
                                      <p:to>
                                        <p:strVal val="visible"/>
                                      </p:to>
                                    </p:set>
                                    <p:animEffect filter="fade" transition="in">
                                      <p:cBhvr>
                                        <p:cTn dur="1000"/>
                                        <p:tgtEl>
                                          <p:spTgt spid="2062"/>
                                        </p:tgtEl>
                                      </p:cBhvr>
                                    </p:animEffect>
                                  </p:childTnLst>
                                </p:cTn>
                              </p:par>
                              <p:par>
                                <p:cTn fill="hold" nodeType="withEffect" presetClass="entr" presetID="10" presetSubtype="0">
                                  <p:stCondLst>
                                    <p:cond delay="0"/>
                                  </p:stCondLst>
                                  <p:childTnLst>
                                    <p:set>
                                      <p:cBhvr>
                                        <p:cTn dur="1" fill="hold">
                                          <p:stCondLst>
                                            <p:cond delay="0"/>
                                          </p:stCondLst>
                                        </p:cTn>
                                        <p:tgtEl>
                                          <p:spTgt spid="2065"/>
                                        </p:tgtEl>
                                        <p:attrNameLst>
                                          <p:attrName>style.visibility</p:attrName>
                                        </p:attrNameLst>
                                      </p:cBhvr>
                                      <p:to>
                                        <p:strVal val="visible"/>
                                      </p:to>
                                    </p:set>
                                    <p:animEffect filter="fade" transition="in">
                                      <p:cBhvr>
                                        <p:cTn dur="1000"/>
                                        <p:tgtEl>
                                          <p:spTgt spid="2065"/>
                                        </p:tgtEl>
                                      </p:cBhvr>
                                    </p:animEffect>
                                  </p:childTnLst>
                                </p:cTn>
                              </p:par>
                              <p:par>
                                <p:cTn fill="hold" nodeType="withEffect" presetClass="entr" presetID="10" presetSubtype="0">
                                  <p:stCondLst>
                                    <p:cond delay="0"/>
                                  </p:stCondLst>
                                  <p:childTnLst>
                                    <p:set>
                                      <p:cBhvr>
                                        <p:cTn dur="1" fill="hold">
                                          <p:stCondLst>
                                            <p:cond delay="0"/>
                                          </p:stCondLst>
                                        </p:cTn>
                                        <p:tgtEl>
                                          <p:spTgt spid="2066"/>
                                        </p:tgtEl>
                                        <p:attrNameLst>
                                          <p:attrName>style.visibility</p:attrName>
                                        </p:attrNameLst>
                                      </p:cBhvr>
                                      <p:to>
                                        <p:strVal val="visible"/>
                                      </p:to>
                                    </p:set>
                                    <p:animEffect filter="fade" transition="in">
                                      <p:cBhvr>
                                        <p:cTn dur="1000"/>
                                        <p:tgtEl>
                                          <p:spTgt spid="2066"/>
                                        </p:tgtEl>
                                      </p:cBhvr>
                                    </p:animEffect>
                                  </p:childTnLst>
                                </p:cTn>
                              </p:par>
                              <p:par>
                                <p:cTn fill="hold" nodeType="withEffect" presetClass="entr" presetID="10" presetSubtype="0">
                                  <p:stCondLst>
                                    <p:cond delay="0"/>
                                  </p:stCondLst>
                                  <p:childTnLst>
                                    <p:set>
                                      <p:cBhvr>
                                        <p:cTn dur="1" fill="hold">
                                          <p:stCondLst>
                                            <p:cond delay="0"/>
                                          </p:stCondLst>
                                        </p:cTn>
                                        <p:tgtEl>
                                          <p:spTgt spid="2064"/>
                                        </p:tgtEl>
                                        <p:attrNameLst>
                                          <p:attrName>style.visibility</p:attrName>
                                        </p:attrNameLst>
                                      </p:cBhvr>
                                      <p:to>
                                        <p:strVal val="visible"/>
                                      </p:to>
                                    </p:set>
                                    <p:animEffect filter="fade" transition="in">
                                      <p:cBhvr>
                                        <p:cTn dur="1000"/>
                                        <p:tgtEl>
                                          <p:spTgt spid="20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3"/>
                                        </p:tgtEl>
                                        <p:attrNameLst>
                                          <p:attrName>style.visibility</p:attrName>
                                        </p:attrNameLst>
                                      </p:cBhvr>
                                      <p:to>
                                        <p:strVal val="visible"/>
                                      </p:to>
                                    </p:set>
                                    <p:animEffect filter="fade" transition="in">
                                      <p:cBhvr>
                                        <p:cTn dur="1000"/>
                                        <p:tgtEl>
                                          <p:spTgt spid="2063"/>
                                        </p:tgtEl>
                                      </p:cBhvr>
                                    </p:animEffect>
                                  </p:childTnLst>
                                </p:cTn>
                              </p:par>
                              <p:par>
                                <p:cTn fill="hold" nodeType="withEffect" presetClass="entr" presetID="10" presetSubtype="0">
                                  <p:stCondLst>
                                    <p:cond delay="0"/>
                                  </p:stCondLst>
                                  <p:childTnLst>
                                    <p:set>
                                      <p:cBhvr>
                                        <p:cTn dur="1" fill="hold">
                                          <p:stCondLst>
                                            <p:cond delay="0"/>
                                          </p:stCondLst>
                                        </p:cTn>
                                        <p:tgtEl>
                                          <p:spTgt spid="2067"/>
                                        </p:tgtEl>
                                        <p:attrNameLst>
                                          <p:attrName>style.visibility</p:attrName>
                                        </p:attrNameLst>
                                      </p:cBhvr>
                                      <p:to>
                                        <p:strVal val="visible"/>
                                      </p:to>
                                    </p:set>
                                    <p:animEffect filter="fade" transition="in">
                                      <p:cBhvr>
                                        <p:cTn dur="1000"/>
                                        <p:tgtEl>
                                          <p:spTgt spid="20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6"/>
                                        </p:tgtEl>
                                        <p:attrNameLst>
                                          <p:attrName>style.visibility</p:attrName>
                                        </p:attrNameLst>
                                      </p:cBhvr>
                                      <p:to>
                                        <p:strVal val="visible"/>
                                      </p:to>
                                    </p:set>
                                    <p:animEffect filter="fade" transition="in">
                                      <p:cBhvr>
                                        <p:cTn dur="1000"/>
                                        <p:tgtEl>
                                          <p:spTgt spid="2076"/>
                                        </p:tgtEl>
                                      </p:cBhvr>
                                    </p:animEffect>
                                  </p:childTnLst>
                                </p:cTn>
                              </p:par>
                              <p:par>
                                <p:cTn fill="hold" nodeType="withEffect" presetClass="entr" presetID="10" presetSubtype="0">
                                  <p:stCondLst>
                                    <p:cond delay="0"/>
                                  </p:stCondLst>
                                  <p:childTnLst>
                                    <p:set>
                                      <p:cBhvr>
                                        <p:cTn dur="1" fill="hold">
                                          <p:stCondLst>
                                            <p:cond delay="0"/>
                                          </p:stCondLst>
                                        </p:cTn>
                                        <p:tgtEl>
                                          <p:spTgt spid="2077"/>
                                        </p:tgtEl>
                                        <p:attrNameLst>
                                          <p:attrName>style.visibility</p:attrName>
                                        </p:attrNameLst>
                                      </p:cBhvr>
                                      <p:to>
                                        <p:strVal val="visible"/>
                                      </p:to>
                                    </p:set>
                                    <p:animEffect filter="fade" transition="in">
                                      <p:cBhvr>
                                        <p:cTn dur="1000"/>
                                        <p:tgtEl>
                                          <p:spTgt spid="2077"/>
                                        </p:tgtEl>
                                      </p:cBhvr>
                                    </p:animEffect>
                                  </p:childTnLst>
                                </p:cTn>
                              </p:par>
                              <p:par>
                                <p:cTn fill="hold" nodeType="withEffect" presetClass="entr" presetID="10" presetSubtype="0">
                                  <p:stCondLst>
                                    <p:cond delay="0"/>
                                  </p:stCondLst>
                                  <p:childTnLst>
                                    <p:set>
                                      <p:cBhvr>
                                        <p:cTn dur="1" fill="hold">
                                          <p:stCondLst>
                                            <p:cond delay="0"/>
                                          </p:stCondLst>
                                        </p:cTn>
                                        <p:tgtEl>
                                          <p:spTgt spid="2078"/>
                                        </p:tgtEl>
                                        <p:attrNameLst>
                                          <p:attrName>style.visibility</p:attrName>
                                        </p:attrNameLst>
                                      </p:cBhvr>
                                      <p:to>
                                        <p:strVal val="visible"/>
                                      </p:to>
                                    </p:set>
                                    <p:animEffect filter="fade" transition="in">
                                      <p:cBhvr>
                                        <p:cTn dur="1000"/>
                                        <p:tgtEl>
                                          <p:spTgt spid="2078"/>
                                        </p:tgtEl>
                                      </p:cBhvr>
                                    </p:animEffect>
                                  </p:childTnLst>
                                </p:cTn>
                              </p:par>
                              <p:par>
                                <p:cTn fill="hold" nodeType="withEffect" presetClass="entr" presetID="10" presetSubtype="0">
                                  <p:stCondLst>
                                    <p:cond delay="0"/>
                                  </p:stCondLst>
                                  <p:childTnLst>
                                    <p:set>
                                      <p:cBhvr>
                                        <p:cTn dur="1" fill="hold">
                                          <p:stCondLst>
                                            <p:cond delay="0"/>
                                          </p:stCondLst>
                                        </p:cTn>
                                        <p:tgtEl>
                                          <p:spTgt spid="2059"/>
                                        </p:tgtEl>
                                        <p:attrNameLst>
                                          <p:attrName>style.visibility</p:attrName>
                                        </p:attrNameLst>
                                      </p:cBhvr>
                                      <p:to>
                                        <p:strVal val="visible"/>
                                      </p:to>
                                    </p:set>
                                    <p:animEffect filter="fade" transition="in">
                                      <p:cBhvr>
                                        <p:cTn dur="1000"/>
                                        <p:tgtEl>
                                          <p:spTgt spid="20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9"/>
                                        </p:tgtEl>
                                        <p:attrNameLst>
                                          <p:attrName>style.visibility</p:attrName>
                                        </p:attrNameLst>
                                      </p:cBhvr>
                                      <p:to>
                                        <p:strVal val="visible"/>
                                      </p:to>
                                    </p:set>
                                    <p:animEffect filter="fade" transition="in">
                                      <p:cBhvr>
                                        <p:cTn dur="1000"/>
                                        <p:tgtEl>
                                          <p:spTgt spid="2079"/>
                                        </p:tgtEl>
                                      </p:cBhvr>
                                    </p:animEffect>
                                  </p:childTnLst>
                                </p:cTn>
                              </p:par>
                              <p:par>
                                <p:cTn fill="hold" nodeType="withEffect" presetClass="entr" presetID="10" presetSubtype="0">
                                  <p:stCondLst>
                                    <p:cond delay="0"/>
                                  </p:stCondLst>
                                  <p:childTnLst>
                                    <p:set>
                                      <p:cBhvr>
                                        <p:cTn dur="1" fill="hold">
                                          <p:stCondLst>
                                            <p:cond delay="0"/>
                                          </p:stCondLst>
                                        </p:cTn>
                                        <p:tgtEl>
                                          <p:spTgt spid="2081"/>
                                        </p:tgtEl>
                                        <p:attrNameLst>
                                          <p:attrName>style.visibility</p:attrName>
                                        </p:attrNameLst>
                                      </p:cBhvr>
                                      <p:to>
                                        <p:strVal val="visible"/>
                                      </p:to>
                                    </p:set>
                                    <p:animEffect filter="fade" transition="in">
                                      <p:cBhvr>
                                        <p:cTn dur="1000"/>
                                        <p:tgtEl>
                                          <p:spTgt spid="2081"/>
                                        </p:tgtEl>
                                      </p:cBhvr>
                                    </p:animEffect>
                                  </p:childTnLst>
                                </p:cTn>
                              </p:par>
                              <p:par>
                                <p:cTn fill="hold" nodeType="withEffect" presetClass="entr" presetID="10" presetSubtype="0">
                                  <p:stCondLst>
                                    <p:cond delay="0"/>
                                  </p:stCondLst>
                                  <p:childTnLst>
                                    <p:set>
                                      <p:cBhvr>
                                        <p:cTn dur="1" fill="hold">
                                          <p:stCondLst>
                                            <p:cond delay="0"/>
                                          </p:stCondLst>
                                        </p:cTn>
                                        <p:tgtEl>
                                          <p:spTgt spid="2080"/>
                                        </p:tgtEl>
                                        <p:attrNameLst>
                                          <p:attrName>style.visibility</p:attrName>
                                        </p:attrNameLst>
                                      </p:cBhvr>
                                      <p:to>
                                        <p:strVal val="visible"/>
                                      </p:to>
                                    </p:set>
                                    <p:animEffect filter="fade" transition="in">
                                      <p:cBhvr>
                                        <p:cTn dur="1000"/>
                                        <p:tgtEl>
                                          <p:spTgt spid="2080"/>
                                        </p:tgtEl>
                                      </p:cBhvr>
                                    </p:animEffect>
                                  </p:childTnLst>
                                </p:cTn>
                              </p:par>
                              <p:par>
                                <p:cTn fill="hold" nodeType="withEffect" presetClass="entr" presetID="10" presetSubtype="0">
                                  <p:stCondLst>
                                    <p:cond delay="0"/>
                                  </p:stCondLst>
                                  <p:childTnLst>
                                    <p:set>
                                      <p:cBhvr>
                                        <p:cTn dur="1" fill="hold">
                                          <p:stCondLst>
                                            <p:cond delay="0"/>
                                          </p:stCondLst>
                                        </p:cTn>
                                        <p:tgtEl>
                                          <p:spTgt spid="2050"/>
                                        </p:tgtEl>
                                        <p:attrNameLst>
                                          <p:attrName>style.visibility</p:attrName>
                                        </p:attrNameLst>
                                      </p:cBhvr>
                                      <p:to>
                                        <p:strVal val="visible"/>
                                      </p:to>
                                    </p:set>
                                    <p:animEffect filter="fade" transition="in">
                                      <p:cBhvr>
                                        <p:cTn dur="1000"/>
                                        <p:tgtEl>
                                          <p:spTgt spid="2050"/>
                                        </p:tgtEl>
                                      </p:cBhvr>
                                    </p:animEffect>
                                  </p:childTnLst>
                                </p:cTn>
                              </p:par>
                              <p:par>
                                <p:cTn fill="hold" nodeType="withEffect" presetClass="entr" presetID="10" presetSubtype="0">
                                  <p:stCondLst>
                                    <p:cond delay="0"/>
                                  </p:stCondLst>
                                  <p:childTnLst>
                                    <p:set>
                                      <p:cBhvr>
                                        <p:cTn dur="1" fill="hold">
                                          <p:stCondLst>
                                            <p:cond delay="0"/>
                                          </p:stCondLst>
                                        </p:cTn>
                                        <p:tgtEl>
                                          <p:spTgt spid="2054"/>
                                        </p:tgtEl>
                                        <p:attrNameLst>
                                          <p:attrName>style.visibility</p:attrName>
                                        </p:attrNameLst>
                                      </p:cBhvr>
                                      <p:to>
                                        <p:strVal val="visible"/>
                                      </p:to>
                                    </p:set>
                                    <p:animEffect filter="fade" transition="in">
                                      <p:cBhvr>
                                        <p:cTn dur="1000"/>
                                        <p:tgtEl>
                                          <p:spTgt spid="2054"/>
                                        </p:tgtEl>
                                      </p:cBhvr>
                                    </p:animEffect>
                                  </p:childTnLst>
                                </p:cTn>
                              </p:par>
                              <p:par>
                                <p:cTn fill="hold" nodeType="withEffect" presetClass="entr" presetID="10" presetSubtype="0">
                                  <p:stCondLst>
                                    <p:cond delay="0"/>
                                  </p:stCondLst>
                                  <p:childTnLst>
                                    <p:set>
                                      <p:cBhvr>
                                        <p:cTn dur="1" fill="hold">
                                          <p:stCondLst>
                                            <p:cond delay="0"/>
                                          </p:stCondLst>
                                        </p:cTn>
                                        <p:tgtEl>
                                          <p:spTgt spid="2055"/>
                                        </p:tgtEl>
                                        <p:attrNameLst>
                                          <p:attrName>style.visibility</p:attrName>
                                        </p:attrNameLst>
                                      </p:cBhvr>
                                      <p:to>
                                        <p:strVal val="visible"/>
                                      </p:to>
                                    </p:set>
                                    <p:animEffect filter="fade" transition="in">
                                      <p:cBhvr>
                                        <p:cTn dur="1000"/>
                                        <p:tgtEl>
                                          <p:spTgt spid="20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87" name="Shape 2087"/>
        <p:cNvGrpSpPr/>
        <p:nvPr/>
      </p:nvGrpSpPr>
      <p:grpSpPr>
        <a:xfrm>
          <a:off x="0" y="0"/>
          <a:ext cx="0" cy="0"/>
          <a:chOff x="0" y="0"/>
          <a:chExt cx="0" cy="0"/>
        </a:xfrm>
      </p:grpSpPr>
      <p:sp>
        <p:nvSpPr>
          <p:cNvPr id="2088" name="Google Shape;2088;p69"/>
          <p:cNvSpPr/>
          <p:nvPr/>
        </p:nvSpPr>
        <p:spPr>
          <a:xfrm>
            <a:off x="6271350" y="4723850"/>
            <a:ext cx="56565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089" name="Google Shape;2089;p69"/>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Intrinsic Evaluation - Results</a:t>
            </a:r>
            <a:endParaRPr/>
          </a:p>
        </p:txBody>
      </p:sp>
      <p:pic>
        <p:nvPicPr>
          <p:cNvPr id="2090" name="Google Shape;2090;p69"/>
          <p:cNvPicPr preferRelativeResize="0"/>
          <p:nvPr/>
        </p:nvPicPr>
        <p:blipFill>
          <a:blip r:embed="rId3">
            <a:alphaModFix/>
          </a:blip>
          <a:stretch>
            <a:fillRect/>
          </a:stretch>
        </p:blipFill>
        <p:spPr>
          <a:xfrm>
            <a:off x="283825" y="1209925"/>
            <a:ext cx="5647047" cy="4438152"/>
          </a:xfrm>
          <a:prstGeom prst="rect">
            <a:avLst/>
          </a:prstGeom>
          <a:noFill/>
          <a:ln>
            <a:noFill/>
          </a:ln>
        </p:spPr>
      </p:pic>
      <p:pic>
        <p:nvPicPr>
          <p:cNvPr id="2091" name="Google Shape;2091;p69"/>
          <p:cNvPicPr preferRelativeResize="0"/>
          <p:nvPr/>
        </p:nvPicPr>
        <p:blipFill>
          <a:blip r:embed="rId4">
            <a:alphaModFix/>
          </a:blip>
          <a:stretch>
            <a:fillRect/>
          </a:stretch>
        </p:blipFill>
        <p:spPr>
          <a:xfrm>
            <a:off x="6181675" y="1209925"/>
            <a:ext cx="5746172" cy="3120401"/>
          </a:xfrm>
          <a:prstGeom prst="rect">
            <a:avLst/>
          </a:prstGeom>
          <a:noFill/>
          <a:ln>
            <a:noFill/>
          </a:ln>
        </p:spPr>
      </p:pic>
      <p:pic>
        <p:nvPicPr>
          <p:cNvPr id="2092" name="Google Shape;2092;p69"/>
          <p:cNvPicPr preferRelativeResize="0"/>
          <p:nvPr/>
        </p:nvPicPr>
        <p:blipFill rotWithShape="1">
          <a:blip r:embed="rId5">
            <a:alphaModFix/>
          </a:blip>
          <a:srcRect b="0" l="0" r="0" t="0"/>
          <a:stretch/>
        </p:blipFill>
        <p:spPr>
          <a:xfrm>
            <a:off x="6358228" y="4811898"/>
            <a:ext cx="329205" cy="469800"/>
          </a:xfrm>
          <a:prstGeom prst="rect">
            <a:avLst/>
          </a:prstGeom>
          <a:noFill/>
          <a:ln>
            <a:noFill/>
          </a:ln>
        </p:spPr>
      </p:pic>
      <p:sp>
        <p:nvSpPr>
          <p:cNvPr id="2093" name="Google Shape;2093;p69"/>
          <p:cNvSpPr txBox="1"/>
          <p:nvPr/>
        </p:nvSpPr>
        <p:spPr>
          <a:xfrm>
            <a:off x="6748300" y="4711100"/>
            <a:ext cx="51795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3: Degree Variants may indeed be good indicators of the structural position / role</a:t>
            </a:r>
            <a:endParaRPr sz="1900">
              <a:solidFill>
                <a:schemeClr val="lt1"/>
              </a:solidFill>
              <a:latin typeface="Helvetica Neue"/>
              <a:ea typeface="Helvetica Neue"/>
              <a:cs typeface="Helvetica Neue"/>
              <a:sym typeface="Helvetica Neue"/>
            </a:endParaRPr>
          </a:p>
        </p:txBody>
      </p:sp>
      <p:sp>
        <p:nvSpPr>
          <p:cNvPr id="2094" name="Google Shape;2094;p69"/>
          <p:cNvSpPr txBox="1"/>
          <p:nvPr/>
        </p:nvSpPr>
        <p:spPr>
          <a:xfrm>
            <a:off x="658350" y="5752650"/>
            <a:ext cx="52335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Synthetic Datasets</a:t>
            </a:r>
            <a:endParaRPr i="1">
              <a:solidFill>
                <a:srgbClr val="D9D9D9"/>
              </a:solidFill>
            </a:endParaRPr>
          </a:p>
        </p:txBody>
      </p:sp>
      <p:sp>
        <p:nvSpPr>
          <p:cNvPr id="2095" name="Google Shape;2095;p69"/>
          <p:cNvSpPr txBox="1"/>
          <p:nvPr/>
        </p:nvSpPr>
        <p:spPr>
          <a:xfrm>
            <a:off x="6271350" y="4285800"/>
            <a:ext cx="56022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Real Datasets</a:t>
            </a:r>
            <a:endParaRPr i="1">
              <a:solidFill>
                <a:srgbClr val="D9D9D9"/>
              </a:solidFill>
            </a:endParaRPr>
          </a:p>
        </p:txBody>
      </p:sp>
      <p:sp>
        <p:nvSpPr>
          <p:cNvPr id="2096" name="Google Shape;2096;p69"/>
          <p:cNvSpPr/>
          <p:nvPr/>
        </p:nvSpPr>
        <p:spPr>
          <a:xfrm>
            <a:off x="658350" y="2838850"/>
            <a:ext cx="1241400" cy="10716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69"/>
          <p:cNvSpPr txBox="1"/>
          <p:nvPr/>
        </p:nvSpPr>
        <p:spPr>
          <a:xfrm rot="-2700000">
            <a:off x="236568" y="3535962"/>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a:t>
            </a:r>
            <a:endParaRPr sz="1100">
              <a:solidFill>
                <a:srgbClr val="FFFFFF"/>
              </a:solidFill>
              <a:latin typeface="Helvetica Neue"/>
              <a:ea typeface="Helvetica Neue"/>
              <a:cs typeface="Helvetica Neue"/>
              <a:sym typeface="Helvetica Neue"/>
            </a:endParaRPr>
          </a:p>
        </p:txBody>
      </p:sp>
      <p:sp>
        <p:nvSpPr>
          <p:cNvPr id="2098" name="Google Shape;2098;p69"/>
          <p:cNvSpPr txBox="1"/>
          <p:nvPr/>
        </p:nvSpPr>
        <p:spPr>
          <a:xfrm rot="-2700000">
            <a:off x="579168" y="3535962"/>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Degree1</a:t>
            </a:r>
            <a:endParaRPr sz="1100">
              <a:solidFill>
                <a:srgbClr val="FFFFFF"/>
              </a:solidFill>
              <a:latin typeface="Helvetica Neue"/>
              <a:ea typeface="Helvetica Neue"/>
              <a:cs typeface="Helvetica Neue"/>
              <a:sym typeface="Helvetica Neue"/>
            </a:endParaRPr>
          </a:p>
        </p:txBody>
      </p:sp>
      <p:sp>
        <p:nvSpPr>
          <p:cNvPr id="2099" name="Google Shape;2099;p69"/>
          <p:cNvSpPr txBox="1"/>
          <p:nvPr/>
        </p:nvSpPr>
        <p:spPr>
          <a:xfrm rot="-2700000">
            <a:off x="964068" y="3535962"/>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Degree2</a:t>
            </a:r>
            <a:endParaRPr sz="1100">
              <a:solidFill>
                <a:srgbClr val="FFFFFF"/>
              </a:solidFill>
              <a:latin typeface="Helvetica Neue"/>
              <a:ea typeface="Helvetica Neue"/>
              <a:cs typeface="Helvetica Neue"/>
              <a:sym typeface="Helvetica Neue"/>
            </a:endParaRPr>
          </a:p>
        </p:txBody>
      </p:sp>
      <p:sp>
        <p:nvSpPr>
          <p:cNvPr id="2100" name="Google Shape;2100;p69"/>
          <p:cNvSpPr/>
          <p:nvPr/>
        </p:nvSpPr>
        <p:spPr>
          <a:xfrm>
            <a:off x="679725" y="4210100"/>
            <a:ext cx="1241400" cy="10992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69"/>
          <p:cNvSpPr txBox="1"/>
          <p:nvPr/>
        </p:nvSpPr>
        <p:spPr>
          <a:xfrm rot="-2700000">
            <a:off x="236580" y="4921762"/>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a:t>
            </a:r>
            <a:endParaRPr sz="1100">
              <a:solidFill>
                <a:srgbClr val="FFFFFF"/>
              </a:solidFill>
              <a:latin typeface="Helvetica Neue"/>
              <a:ea typeface="Helvetica Neue"/>
              <a:cs typeface="Helvetica Neue"/>
              <a:sym typeface="Helvetica Neue"/>
            </a:endParaRPr>
          </a:p>
        </p:txBody>
      </p:sp>
      <p:sp>
        <p:nvSpPr>
          <p:cNvPr id="2102" name="Google Shape;2102;p69"/>
          <p:cNvSpPr txBox="1"/>
          <p:nvPr/>
        </p:nvSpPr>
        <p:spPr>
          <a:xfrm rot="-2700000">
            <a:off x="573980" y="4943562"/>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Degree1</a:t>
            </a:r>
            <a:endParaRPr sz="1100">
              <a:solidFill>
                <a:srgbClr val="FFFFFF"/>
              </a:solidFill>
              <a:latin typeface="Helvetica Neue"/>
              <a:ea typeface="Helvetica Neue"/>
              <a:cs typeface="Helvetica Neue"/>
              <a:sym typeface="Helvetica Neue"/>
            </a:endParaRPr>
          </a:p>
        </p:txBody>
      </p:sp>
      <p:sp>
        <p:nvSpPr>
          <p:cNvPr id="2103" name="Google Shape;2103;p69"/>
          <p:cNvSpPr txBox="1"/>
          <p:nvPr/>
        </p:nvSpPr>
        <p:spPr>
          <a:xfrm rot="-2700000">
            <a:off x="958880" y="4943562"/>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Degree2</a:t>
            </a:r>
            <a:endParaRPr sz="1100">
              <a:solidFill>
                <a:srgbClr val="FFFFFF"/>
              </a:solidFill>
              <a:latin typeface="Helvetica Neue"/>
              <a:ea typeface="Helvetica Neue"/>
              <a:cs typeface="Helvetica Neue"/>
              <a:sym typeface="Helvetica Neue"/>
            </a:endParaRPr>
          </a:p>
        </p:txBody>
      </p:sp>
      <p:sp>
        <p:nvSpPr>
          <p:cNvPr id="2104" name="Google Shape;2104;p69"/>
          <p:cNvSpPr/>
          <p:nvPr/>
        </p:nvSpPr>
        <p:spPr>
          <a:xfrm>
            <a:off x="6582900" y="2872200"/>
            <a:ext cx="1241400" cy="10992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69"/>
          <p:cNvSpPr txBox="1"/>
          <p:nvPr/>
        </p:nvSpPr>
        <p:spPr>
          <a:xfrm rot="-2700000">
            <a:off x="6134418" y="3573925"/>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a:t>
            </a:r>
            <a:endParaRPr sz="1100">
              <a:solidFill>
                <a:srgbClr val="FFFFFF"/>
              </a:solidFill>
              <a:latin typeface="Helvetica Neue"/>
              <a:ea typeface="Helvetica Neue"/>
              <a:cs typeface="Helvetica Neue"/>
              <a:sym typeface="Helvetica Neue"/>
            </a:endParaRPr>
          </a:p>
        </p:txBody>
      </p:sp>
      <p:sp>
        <p:nvSpPr>
          <p:cNvPr id="2106" name="Google Shape;2106;p69"/>
          <p:cNvSpPr txBox="1"/>
          <p:nvPr/>
        </p:nvSpPr>
        <p:spPr>
          <a:xfrm rot="-2700000">
            <a:off x="6477018" y="3573925"/>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Degree1</a:t>
            </a:r>
            <a:endParaRPr sz="1100">
              <a:solidFill>
                <a:srgbClr val="FFFFFF"/>
              </a:solidFill>
              <a:latin typeface="Helvetica Neue"/>
              <a:ea typeface="Helvetica Neue"/>
              <a:cs typeface="Helvetica Neue"/>
              <a:sym typeface="Helvetica Neue"/>
            </a:endParaRPr>
          </a:p>
        </p:txBody>
      </p:sp>
      <p:sp>
        <p:nvSpPr>
          <p:cNvPr id="2107" name="Google Shape;2107;p69"/>
          <p:cNvSpPr txBox="1"/>
          <p:nvPr/>
        </p:nvSpPr>
        <p:spPr>
          <a:xfrm rot="-2700000">
            <a:off x="6861918" y="3573925"/>
            <a:ext cx="885863" cy="142977"/>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Degree2</a:t>
            </a:r>
            <a:endParaRPr sz="1100">
              <a:solidFill>
                <a:srgbClr val="FFFFFF"/>
              </a:solidFill>
              <a:latin typeface="Helvetica Neue"/>
              <a:ea typeface="Helvetica Neue"/>
              <a:cs typeface="Helvetica Neue"/>
              <a:sym typeface="Helvetica Neue"/>
            </a:endParaRPr>
          </a:p>
        </p:txBody>
      </p:sp>
      <p:sp>
        <p:nvSpPr>
          <p:cNvPr id="2108" name="Google Shape;2108;p6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109" name="Google Shape;2109;p69"/>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6"/>
                                        </p:tgtEl>
                                        <p:attrNameLst>
                                          <p:attrName>style.visibility</p:attrName>
                                        </p:attrNameLst>
                                      </p:cBhvr>
                                      <p:to>
                                        <p:strVal val="visible"/>
                                      </p:to>
                                    </p:set>
                                    <p:animEffect filter="fade" transition="in">
                                      <p:cBhvr>
                                        <p:cTn dur="1000"/>
                                        <p:tgtEl>
                                          <p:spTgt spid="2096"/>
                                        </p:tgtEl>
                                      </p:cBhvr>
                                    </p:animEffect>
                                  </p:childTnLst>
                                </p:cTn>
                              </p:par>
                              <p:par>
                                <p:cTn fill="hold" nodeType="withEffect" presetClass="entr" presetID="10" presetSubtype="0">
                                  <p:stCondLst>
                                    <p:cond delay="0"/>
                                  </p:stCondLst>
                                  <p:childTnLst>
                                    <p:set>
                                      <p:cBhvr>
                                        <p:cTn dur="1" fill="hold">
                                          <p:stCondLst>
                                            <p:cond delay="0"/>
                                          </p:stCondLst>
                                        </p:cTn>
                                        <p:tgtEl>
                                          <p:spTgt spid="2097"/>
                                        </p:tgtEl>
                                        <p:attrNameLst>
                                          <p:attrName>style.visibility</p:attrName>
                                        </p:attrNameLst>
                                      </p:cBhvr>
                                      <p:to>
                                        <p:strVal val="visible"/>
                                      </p:to>
                                    </p:set>
                                    <p:animEffect filter="fade" transition="in">
                                      <p:cBhvr>
                                        <p:cTn dur="1000"/>
                                        <p:tgtEl>
                                          <p:spTgt spid="2097"/>
                                        </p:tgtEl>
                                      </p:cBhvr>
                                    </p:animEffect>
                                  </p:childTnLst>
                                </p:cTn>
                              </p:par>
                              <p:par>
                                <p:cTn fill="hold" nodeType="withEffect" presetClass="entr" presetID="10" presetSubtype="0">
                                  <p:stCondLst>
                                    <p:cond delay="0"/>
                                  </p:stCondLst>
                                  <p:childTnLst>
                                    <p:set>
                                      <p:cBhvr>
                                        <p:cTn dur="1" fill="hold">
                                          <p:stCondLst>
                                            <p:cond delay="0"/>
                                          </p:stCondLst>
                                        </p:cTn>
                                        <p:tgtEl>
                                          <p:spTgt spid="2098"/>
                                        </p:tgtEl>
                                        <p:attrNameLst>
                                          <p:attrName>style.visibility</p:attrName>
                                        </p:attrNameLst>
                                      </p:cBhvr>
                                      <p:to>
                                        <p:strVal val="visible"/>
                                      </p:to>
                                    </p:set>
                                    <p:animEffect filter="fade" transition="in">
                                      <p:cBhvr>
                                        <p:cTn dur="1000"/>
                                        <p:tgtEl>
                                          <p:spTgt spid="2098"/>
                                        </p:tgtEl>
                                      </p:cBhvr>
                                    </p:animEffect>
                                  </p:childTnLst>
                                </p:cTn>
                              </p:par>
                              <p:par>
                                <p:cTn fill="hold" nodeType="withEffect" presetClass="entr" presetID="10" presetSubtype="0">
                                  <p:stCondLst>
                                    <p:cond delay="0"/>
                                  </p:stCondLst>
                                  <p:childTnLst>
                                    <p:set>
                                      <p:cBhvr>
                                        <p:cTn dur="1" fill="hold">
                                          <p:stCondLst>
                                            <p:cond delay="0"/>
                                          </p:stCondLst>
                                        </p:cTn>
                                        <p:tgtEl>
                                          <p:spTgt spid="2099"/>
                                        </p:tgtEl>
                                        <p:attrNameLst>
                                          <p:attrName>style.visibility</p:attrName>
                                        </p:attrNameLst>
                                      </p:cBhvr>
                                      <p:to>
                                        <p:strVal val="visible"/>
                                      </p:to>
                                    </p:set>
                                    <p:animEffect filter="fade" transition="in">
                                      <p:cBhvr>
                                        <p:cTn dur="1000"/>
                                        <p:tgtEl>
                                          <p:spTgt spid="2099"/>
                                        </p:tgtEl>
                                      </p:cBhvr>
                                    </p:animEffect>
                                  </p:childTnLst>
                                </p:cTn>
                              </p:par>
                              <p:par>
                                <p:cTn fill="hold" nodeType="withEffect" presetClass="entr" presetID="10" presetSubtype="0">
                                  <p:stCondLst>
                                    <p:cond delay="0"/>
                                  </p:stCondLst>
                                  <p:childTnLst>
                                    <p:set>
                                      <p:cBhvr>
                                        <p:cTn dur="1" fill="hold">
                                          <p:stCondLst>
                                            <p:cond delay="0"/>
                                          </p:stCondLst>
                                        </p:cTn>
                                        <p:tgtEl>
                                          <p:spTgt spid="2100"/>
                                        </p:tgtEl>
                                        <p:attrNameLst>
                                          <p:attrName>style.visibility</p:attrName>
                                        </p:attrNameLst>
                                      </p:cBhvr>
                                      <p:to>
                                        <p:strVal val="visible"/>
                                      </p:to>
                                    </p:set>
                                    <p:animEffect filter="fade" transition="in">
                                      <p:cBhvr>
                                        <p:cTn dur="1000"/>
                                        <p:tgtEl>
                                          <p:spTgt spid="2100"/>
                                        </p:tgtEl>
                                      </p:cBhvr>
                                    </p:animEffect>
                                  </p:childTnLst>
                                </p:cTn>
                              </p:par>
                              <p:par>
                                <p:cTn fill="hold" nodeType="withEffect" presetClass="entr" presetID="10" presetSubtype="0">
                                  <p:stCondLst>
                                    <p:cond delay="0"/>
                                  </p:stCondLst>
                                  <p:childTnLst>
                                    <p:set>
                                      <p:cBhvr>
                                        <p:cTn dur="1" fill="hold">
                                          <p:stCondLst>
                                            <p:cond delay="0"/>
                                          </p:stCondLst>
                                        </p:cTn>
                                        <p:tgtEl>
                                          <p:spTgt spid="2101"/>
                                        </p:tgtEl>
                                        <p:attrNameLst>
                                          <p:attrName>style.visibility</p:attrName>
                                        </p:attrNameLst>
                                      </p:cBhvr>
                                      <p:to>
                                        <p:strVal val="visible"/>
                                      </p:to>
                                    </p:set>
                                    <p:animEffect filter="fade" transition="in">
                                      <p:cBhvr>
                                        <p:cTn dur="1000"/>
                                        <p:tgtEl>
                                          <p:spTgt spid="2101"/>
                                        </p:tgtEl>
                                      </p:cBhvr>
                                    </p:animEffect>
                                  </p:childTnLst>
                                </p:cTn>
                              </p:par>
                              <p:par>
                                <p:cTn fill="hold" nodeType="withEffect" presetClass="entr" presetID="10" presetSubtype="0">
                                  <p:stCondLst>
                                    <p:cond delay="0"/>
                                  </p:stCondLst>
                                  <p:childTnLst>
                                    <p:set>
                                      <p:cBhvr>
                                        <p:cTn dur="1" fill="hold">
                                          <p:stCondLst>
                                            <p:cond delay="0"/>
                                          </p:stCondLst>
                                        </p:cTn>
                                        <p:tgtEl>
                                          <p:spTgt spid="2102"/>
                                        </p:tgtEl>
                                        <p:attrNameLst>
                                          <p:attrName>style.visibility</p:attrName>
                                        </p:attrNameLst>
                                      </p:cBhvr>
                                      <p:to>
                                        <p:strVal val="visible"/>
                                      </p:to>
                                    </p:set>
                                    <p:animEffect filter="fade" transition="in">
                                      <p:cBhvr>
                                        <p:cTn dur="1000"/>
                                        <p:tgtEl>
                                          <p:spTgt spid="2102"/>
                                        </p:tgtEl>
                                      </p:cBhvr>
                                    </p:animEffect>
                                  </p:childTnLst>
                                </p:cTn>
                              </p:par>
                              <p:par>
                                <p:cTn fill="hold" nodeType="withEffect" presetClass="entr" presetID="10" presetSubtype="0">
                                  <p:stCondLst>
                                    <p:cond delay="0"/>
                                  </p:stCondLst>
                                  <p:childTnLst>
                                    <p:set>
                                      <p:cBhvr>
                                        <p:cTn dur="1" fill="hold">
                                          <p:stCondLst>
                                            <p:cond delay="0"/>
                                          </p:stCondLst>
                                        </p:cTn>
                                        <p:tgtEl>
                                          <p:spTgt spid="2103"/>
                                        </p:tgtEl>
                                        <p:attrNameLst>
                                          <p:attrName>style.visibility</p:attrName>
                                        </p:attrNameLst>
                                      </p:cBhvr>
                                      <p:to>
                                        <p:strVal val="visible"/>
                                      </p:to>
                                    </p:set>
                                    <p:animEffect filter="fade" transition="in">
                                      <p:cBhvr>
                                        <p:cTn dur="1000"/>
                                        <p:tgtEl>
                                          <p:spTgt spid="2103"/>
                                        </p:tgtEl>
                                      </p:cBhvr>
                                    </p:animEffect>
                                  </p:childTnLst>
                                </p:cTn>
                              </p:par>
                              <p:par>
                                <p:cTn fill="hold" nodeType="withEffect" presetClass="entr" presetID="10" presetSubtype="0">
                                  <p:stCondLst>
                                    <p:cond delay="0"/>
                                  </p:stCondLst>
                                  <p:childTnLst>
                                    <p:set>
                                      <p:cBhvr>
                                        <p:cTn dur="1" fill="hold">
                                          <p:stCondLst>
                                            <p:cond delay="0"/>
                                          </p:stCondLst>
                                        </p:cTn>
                                        <p:tgtEl>
                                          <p:spTgt spid="2104"/>
                                        </p:tgtEl>
                                        <p:attrNameLst>
                                          <p:attrName>style.visibility</p:attrName>
                                        </p:attrNameLst>
                                      </p:cBhvr>
                                      <p:to>
                                        <p:strVal val="visible"/>
                                      </p:to>
                                    </p:set>
                                    <p:animEffect filter="fade" transition="in">
                                      <p:cBhvr>
                                        <p:cTn dur="1000"/>
                                        <p:tgtEl>
                                          <p:spTgt spid="2104"/>
                                        </p:tgtEl>
                                      </p:cBhvr>
                                    </p:animEffect>
                                  </p:childTnLst>
                                </p:cTn>
                              </p:par>
                              <p:par>
                                <p:cTn fill="hold" nodeType="withEffect" presetClass="entr" presetID="10" presetSubtype="0">
                                  <p:stCondLst>
                                    <p:cond delay="0"/>
                                  </p:stCondLst>
                                  <p:childTnLst>
                                    <p:set>
                                      <p:cBhvr>
                                        <p:cTn dur="1" fill="hold">
                                          <p:stCondLst>
                                            <p:cond delay="0"/>
                                          </p:stCondLst>
                                        </p:cTn>
                                        <p:tgtEl>
                                          <p:spTgt spid="2105"/>
                                        </p:tgtEl>
                                        <p:attrNameLst>
                                          <p:attrName>style.visibility</p:attrName>
                                        </p:attrNameLst>
                                      </p:cBhvr>
                                      <p:to>
                                        <p:strVal val="visible"/>
                                      </p:to>
                                    </p:set>
                                    <p:animEffect filter="fade" transition="in">
                                      <p:cBhvr>
                                        <p:cTn dur="1000"/>
                                        <p:tgtEl>
                                          <p:spTgt spid="2105"/>
                                        </p:tgtEl>
                                      </p:cBhvr>
                                    </p:animEffect>
                                  </p:childTnLst>
                                </p:cTn>
                              </p:par>
                              <p:par>
                                <p:cTn fill="hold" nodeType="withEffect" presetClass="entr" presetID="10" presetSubtype="0">
                                  <p:stCondLst>
                                    <p:cond delay="0"/>
                                  </p:stCondLst>
                                  <p:childTnLst>
                                    <p:set>
                                      <p:cBhvr>
                                        <p:cTn dur="1" fill="hold">
                                          <p:stCondLst>
                                            <p:cond delay="0"/>
                                          </p:stCondLst>
                                        </p:cTn>
                                        <p:tgtEl>
                                          <p:spTgt spid="2106"/>
                                        </p:tgtEl>
                                        <p:attrNameLst>
                                          <p:attrName>style.visibility</p:attrName>
                                        </p:attrNameLst>
                                      </p:cBhvr>
                                      <p:to>
                                        <p:strVal val="visible"/>
                                      </p:to>
                                    </p:set>
                                    <p:animEffect filter="fade" transition="in">
                                      <p:cBhvr>
                                        <p:cTn dur="1000"/>
                                        <p:tgtEl>
                                          <p:spTgt spid="2106"/>
                                        </p:tgtEl>
                                      </p:cBhvr>
                                    </p:animEffect>
                                  </p:childTnLst>
                                </p:cTn>
                              </p:par>
                              <p:par>
                                <p:cTn fill="hold" nodeType="withEffect" presetClass="entr" presetID="10" presetSubtype="0">
                                  <p:stCondLst>
                                    <p:cond delay="0"/>
                                  </p:stCondLst>
                                  <p:childTnLst>
                                    <p:set>
                                      <p:cBhvr>
                                        <p:cTn dur="1" fill="hold">
                                          <p:stCondLst>
                                            <p:cond delay="0"/>
                                          </p:stCondLst>
                                        </p:cTn>
                                        <p:tgtEl>
                                          <p:spTgt spid="2107"/>
                                        </p:tgtEl>
                                        <p:attrNameLst>
                                          <p:attrName>style.visibility</p:attrName>
                                        </p:attrNameLst>
                                      </p:cBhvr>
                                      <p:to>
                                        <p:strVal val="visible"/>
                                      </p:to>
                                    </p:set>
                                    <p:animEffect filter="fade" transition="in">
                                      <p:cBhvr>
                                        <p:cTn dur="1000"/>
                                        <p:tgtEl>
                                          <p:spTgt spid="2107"/>
                                        </p:tgtEl>
                                      </p:cBhvr>
                                    </p:animEffect>
                                  </p:childTnLst>
                                </p:cTn>
                              </p:par>
                              <p:par>
                                <p:cTn fill="hold" nodeType="withEffect" presetClass="entr" presetID="10" presetSubtype="0">
                                  <p:stCondLst>
                                    <p:cond delay="0"/>
                                  </p:stCondLst>
                                  <p:childTnLst>
                                    <p:set>
                                      <p:cBhvr>
                                        <p:cTn dur="1" fill="hold">
                                          <p:stCondLst>
                                            <p:cond delay="0"/>
                                          </p:stCondLst>
                                        </p:cTn>
                                        <p:tgtEl>
                                          <p:spTgt spid="2088"/>
                                        </p:tgtEl>
                                        <p:attrNameLst>
                                          <p:attrName>style.visibility</p:attrName>
                                        </p:attrNameLst>
                                      </p:cBhvr>
                                      <p:to>
                                        <p:strVal val="visible"/>
                                      </p:to>
                                    </p:set>
                                    <p:animEffect filter="fade" transition="in">
                                      <p:cBhvr>
                                        <p:cTn dur="1000"/>
                                        <p:tgtEl>
                                          <p:spTgt spid="2088"/>
                                        </p:tgtEl>
                                      </p:cBhvr>
                                    </p:animEffect>
                                  </p:childTnLst>
                                </p:cTn>
                              </p:par>
                              <p:par>
                                <p:cTn fill="hold" nodeType="withEffect" presetClass="entr" presetID="10" presetSubtype="0">
                                  <p:stCondLst>
                                    <p:cond delay="0"/>
                                  </p:stCondLst>
                                  <p:childTnLst>
                                    <p:set>
                                      <p:cBhvr>
                                        <p:cTn dur="1" fill="hold">
                                          <p:stCondLst>
                                            <p:cond delay="0"/>
                                          </p:stCondLst>
                                        </p:cTn>
                                        <p:tgtEl>
                                          <p:spTgt spid="2092"/>
                                        </p:tgtEl>
                                        <p:attrNameLst>
                                          <p:attrName>style.visibility</p:attrName>
                                        </p:attrNameLst>
                                      </p:cBhvr>
                                      <p:to>
                                        <p:strVal val="visible"/>
                                      </p:to>
                                    </p:set>
                                    <p:animEffect filter="fade" transition="in">
                                      <p:cBhvr>
                                        <p:cTn dur="1000"/>
                                        <p:tgtEl>
                                          <p:spTgt spid="2092"/>
                                        </p:tgtEl>
                                      </p:cBhvr>
                                    </p:animEffect>
                                  </p:childTnLst>
                                </p:cTn>
                              </p:par>
                              <p:par>
                                <p:cTn fill="hold" nodeType="withEffect" presetClass="entr" presetID="10" presetSubtype="0">
                                  <p:stCondLst>
                                    <p:cond delay="0"/>
                                  </p:stCondLst>
                                  <p:childTnLst>
                                    <p:set>
                                      <p:cBhvr>
                                        <p:cTn dur="1" fill="hold">
                                          <p:stCondLst>
                                            <p:cond delay="0"/>
                                          </p:stCondLst>
                                        </p:cTn>
                                        <p:tgtEl>
                                          <p:spTgt spid="2093"/>
                                        </p:tgtEl>
                                        <p:attrNameLst>
                                          <p:attrName>style.visibility</p:attrName>
                                        </p:attrNameLst>
                                      </p:cBhvr>
                                      <p:to>
                                        <p:strVal val="visible"/>
                                      </p:to>
                                    </p:set>
                                    <p:animEffect filter="fade" transition="in">
                                      <p:cBhvr>
                                        <p:cTn dur="1000"/>
                                        <p:tgtEl>
                                          <p:spTgt spid="20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70"/>
          <p:cNvSpPr/>
          <p:nvPr/>
        </p:nvSpPr>
        <p:spPr>
          <a:xfrm>
            <a:off x="4541825" y="2332750"/>
            <a:ext cx="1384500" cy="1403100"/>
          </a:xfrm>
          <a:prstGeom prst="rect">
            <a:avLst/>
          </a:prstGeom>
          <a:noFill/>
          <a:ln cap="flat" cmpd="sng" w="9525">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US">
                <a:solidFill>
                  <a:srgbClr val="FFFFFF"/>
                </a:solidFill>
              </a:rPr>
              <a:t>Kendall Rank Correlation</a:t>
            </a:r>
            <a:endParaRPr>
              <a:solidFill>
                <a:srgbClr val="FFFFFF"/>
              </a:solidFill>
            </a:endParaRPr>
          </a:p>
        </p:txBody>
      </p:sp>
      <p:sp>
        <p:nvSpPr>
          <p:cNvPr id="2116" name="Google Shape;2116;p7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Intrinsic and Extrinsic Evaluation</a:t>
            </a:r>
            <a:endParaRPr/>
          </a:p>
        </p:txBody>
      </p:sp>
      <p:cxnSp>
        <p:nvCxnSpPr>
          <p:cNvPr id="2117" name="Google Shape;2117;p70"/>
          <p:cNvCxnSpPr/>
          <p:nvPr/>
        </p:nvCxnSpPr>
        <p:spPr>
          <a:xfrm>
            <a:off x="6689025" y="1113225"/>
            <a:ext cx="0" cy="5449200"/>
          </a:xfrm>
          <a:prstGeom prst="straightConnector1">
            <a:avLst/>
          </a:prstGeom>
          <a:noFill/>
          <a:ln cap="flat" cmpd="sng" w="19050">
            <a:solidFill>
              <a:srgbClr val="999999"/>
            </a:solidFill>
            <a:prstDash val="solid"/>
            <a:round/>
            <a:headEnd len="med" w="med" type="none"/>
            <a:tailEnd len="med" w="med" type="none"/>
          </a:ln>
        </p:spPr>
      </p:cxnSp>
      <p:sp>
        <p:nvSpPr>
          <p:cNvPr id="2118" name="Google Shape;2118;p70"/>
          <p:cNvSpPr txBox="1"/>
          <p:nvPr/>
        </p:nvSpPr>
        <p:spPr>
          <a:xfrm>
            <a:off x="6900650" y="2662275"/>
            <a:ext cx="1936800" cy="3039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1000">
                <a:solidFill>
                  <a:schemeClr val="accent5"/>
                </a:solidFill>
                <a:latin typeface="Helvetica Neue"/>
                <a:ea typeface="Helvetica Neue"/>
                <a:cs typeface="Helvetica Neue"/>
                <a:sym typeface="Helvetica Neue"/>
              </a:rPr>
              <a:t>CONCOR / MAXSIM / CatRege</a:t>
            </a:r>
            <a:endParaRPr sz="1000">
              <a:solidFill>
                <a:schemeClr val="accent5"/>
              </a:solidFill>
              <a:latin typeface="Helvetica Neue"/>
              <a:ea typeface="Helvetica Neue"/>
              <a:cs typeface="Helvetica Neue"/>
              <a:sym typeface="Helvetica Neue"/>
            </a:endParaRPr>
          </a:p>
        </p:txBody>
      </p:sp>
      <p:grpSp>
        <p:nvGrpSpPr>
          <p:cNvPr id="2119" name="Google Shape;2119;p70"/>
          <p:cNvGrpSpPr/>
          <p:nvPr/>
        </p:nvGrpSpPr>
        <p:grpSpPr>
          <a:xfrm>
            <a:off x="7276850" y="1504063"/>
            <a:ext cx="1184400" cy="1154400"/>
            <a:chOff x="327750" y="4363800"/>
            <a:chExt cx="1184400" cy="1154400"/>
          </a:xfrm>
        </p:grpSpPr>
        <p:sp>
          <p:nvSpPr>
            <p:cNvPr id="2120" name="Google Shape;2120;p70"/>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121" name="Google Shape;2121;p70"/>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122" name="Google Shape;2122;p70"/>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123" name="Google Shape;2123;p70"/>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24" name="Google Shape;2124;p70"/>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125" name="Google Shape;2125;p70"/>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126" name="Google Shape;2126;p70"/>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127" name="Google Shape;2127;p70"/>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28" name="Google Shape;2128;p70"/>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129" name="Google Shape;2129;p70"/>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130" name="Google Shape;2130;p70"/>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131" name="Google Shape;2131;p70"/>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32" name="Google Shape;2132;p70"/>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33" name="Google Shape;2133;p70"/>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34" name="Google Shape;2134;p70"/>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35" name="Google Shape;2135;p70"/>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2136" name="Google Shape;2136;p70"/>
          <p:cNvSpPr txBox="1"/>
          <p:nvPr/>
        </p:nvSpPr>
        <p:spPr>
          <a:xfrm>
            <a:off x="7276850" y="1113213"/>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 Matrix</a:t>
            </a:r>
            <a:endParaRPr>
              <a:solidFill>
                <a:srgbClr val="FFFFFF"/>
              </a:solidFill>
              <a:latin typeface="Helvetica Neue"/>
              <a:ea typeface="Helvetica Neue"/>
              <a:cs typeface="Helvetica Neue"/>
              <a:sym typeface="Helvetica Neue"/>
            </a:endParaRPr>
          </a:p>
        </p:txBody>
      </p:sp>
      <p:grpSp>
        <p:nvGrpSpPr>
          <p:cNvPr id="2137" name="Google Shape;2137;p70"/>
          <p:cNvGrpSpPr/>
          <p:nvPr/>
        </p:nvGrpSpPr>
        <p:grpSpPr>
          <a:xfrm>
            <a:off x="7276850" y="3600688"/>
            <a:ext cx="1184400" cy="1154400"/>
            <a:chOff x="327750" y="4363800"/>
            <a:chExt cx="1184400" cy="1154400"/>
          </a:xfrm>
        </p:grpSpPr>
        <p:sp>
          <p:nvSpPr>
            <p:cNvPr id="2138" name="Google Shape;2138;p70"/>
            <p:cNvSpPr/>
            <p:nvPr/>
          </p:nvSpPr>
          <p:spPr>
            <a:xfrm>
              <a:off x="327750" y="43638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39" name="Google Shape;2139;p70"/>
            <p:cNvSpPr/>
            <p:nvPr/>
          </p:nvSpPr>
          <p:spPr>
            <a:xfrm>
              <a:off x="6238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0" name="Google Shape;2140;p70"/>
            <p:cNvSpPr/>
            <p:nvPr/>
          </p:nvSpPr>
          <p:spPr>
            <a:xfrm>
              <a:off x="9199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1" name="Google Shape;2141;p70"/>
            <p:cNvSpPr/>
            <p:nvPr/>
          </p:nvSpPr>
          <p:spPr>
            <a:xfrm>
              <a:off x="1216050" y="43638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42" name="Google Shape;2142;p70"/>
            <p:cNvSpPr/>
            <p:nvPr/>
          </p:nvSpPr>
          <p:spPr>
            <a:xfrm>
              <a:off x="327750" y="46524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3" name="Google Shape;2143;p70"/>
            <p:cNvSpPr/>
            <p:nvPr/>
          </p:nvSpPr>
          <p:spPr>
            <a:xfrm>
              <a:off x="6238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4" name="Google Shape;2144;p70"/>
            <p:cNvSpPr/>
            <p:nvPr/>
          </p:nvSpPr>
          <p:spPr>
            <a:xfrm>
              <a:off x="9199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5" name="Google Shape;2145;p70"/>
            <p:cNvSpPr/>
            <p:nvPr/>
          </p:nvSpPr>
          <p:spPr>
            <a:xfrm>
              <a:off x="1216050" y="46524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46" name="Google Shape;2146;p70"/>
            <p:cNvSpPr/>
            <p:nvPr/>
          </p:nvSpPr>
          <p:spPr>
            <a:xfrm>
              <a:off x="327750" y="49410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7" name="Google Shape;2147;p70"/>
            <p:cNvSpPr/>
            <p:nvPr/>
          </p:nvSpPr>
          <p:spPr>
            <a:xfrm>
              <a:off x="6238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8" name="Google Shape;2148;p70"/>
            <p:cNvSpPr/>
            <p:nvPr/>
          </p:nvSpPr>
          <p:spPr>
            <a:xfrm>
              <a:off x="9199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49" name="Google Shape;2149;p70"/>
            <p:cNvSpPr/>
            <p:nvPr/>
          </p:nvSpPr>
          <p:spPr>
            <a:xfrm>
              <a:off x="1216050" y="49410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50" name="Google Shape;2150;p70"/>
            <p:cNvSpPr/>
            <p:nvPr/>
          </p:nvSpPr>
          <p:spPr>
            <a:xfrm>
              <a:off x="3277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51" name="Google Shape;2151;p70"/>
            <p:cNvSpPr/>
            <p:nvPr/>
          </p:nvSpPr>
          <p:spPr>
            <a:xfrm>
              <a:off x="6238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52" name="Google Shape;2152;p70"/>
            <p:cNvSpPr/>
            <p:nvPr/>
          </p:nvSpPr>
          <p:spPr>
            <a:xfrm>
              <a:off x="9199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153" name="Google Shape;2153;p70"/>
            <p:cNvSpPr/>
            <p:nvPr/>
          </p:nvSpPr>
          <p:spPr>
            <a:xfrm>
              <a:off x="12160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2154" name="Google Shape;2154;p70"/>
          <p:cNvSpPr txBox="1"/>
          <p:nvPr/>
        </p:nvSpPr>
        <p:spPr>
          <a:xfrm>
            <a:off x="7276850" y="3255913"/>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4BACC6"/>
                </a:solidFill>
                <a:latin typeface="Helvetica Neue"/>
                <a:ea typeface="Helvetica Neue"/>
                <a:cs typeface="Helvetica Neue"/>
                <a:sym typeface="Helvetica Neue"/>
              </a:rPr>
              <a:t>Similarity Matrix</a:t>
            </a:r>
            <a:endParaRPr>
              <a:solidFill>
                <a:srgbClr val="4BACC6"/>
              </a:solidFill>
              <a:latin typeface="Helvetica Neue"/>
              <a:ea typeface="Helvetica Neue"/>
              <a:cs typeface="Helvetica Neue"/>
              <a:sym typeface="Helvetica Neue"/>
            </a:endParaRPr>
          </a:p>
        </p:txBody>
      </p:sp>
      <p:sp>
        <p:nvSpPr>
          <p:cNvPr id="2155" name="Google Shape;2155;p70"/>
          <p:cNvSpPr/>
          <p:nvPr/>
        </p:nvSpPr>
        <p:spPr>
          <a:xfrm>
            <a:off x="7268900" y="5125988"/>
            <a:ext cx="1200300" cy="5313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accent5"/>
                </a:solidFill>
              </a:rPr>
              <a:t>Hierarchical Clustering</a:t>
            </a:r>
            <a:endParaRPr>
              <a:solidFill>
                <a:schemeClr val="accent5"/>
              </a:solidFill>
            </a:endParaRPr>
          </a:p>
        </p:txBody>
      </p:sp>
      <p:grpSp>
        <p:nvGrpSpPr>
          <p:cNvPr id="2156" name="Google Shape;2156;p70"/>
          <p:cNvGrpSpPr/>
          <p:nvPr/>
        </p:nvGrpSpPr>
        <p:grpSpPr>
          <a:xfrm>
            <a:off x="10330675" y="4132756"/>
            <a:ext cx="1041960" cy="208500"/>
            <a:chOff x="10374150" y="4330969"/>
            <a:chExt cx="1041960" cy="208500"/>
          </a:xfrm>
        </p:grpSpPr>
        <p:sp>
          <p:nvSpPr>
            <p:cNvPr id="2157" name="Google Shape;2157;p70"/>
            <p:cNvSpPr/>
            <p:nvPr/>
          </p:nvSpPr>
          <p:spPr>
            <a:xfrm>
              <a:off x="1037415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70"/>
            <p:cNvSpPr/>
            <p:nvPr/>
          </p:nvSpPr>
          <p:spPr>
            <a:xfrm>
              <a:off x="1058251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70"/>
            <p:cNvSpPr/>
            <p:nvPr/>
          </p:nvSpPr>
          <p:spPr>
            <a:xfrm>
              <a:off x="1079088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70"/>
            <p:cNvSpPr/>
            <p:nvPr/>
          </p:nvSpPr>
          <p:spPr>
            <a:xfrm>
              <a:off x="1099924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70"/>
            <p:cNvSpPr/>
            <p:nvPr/>
          </p:nvSpPr>
          <p:spPr>
            <a:xfrm>
              <a:off x="1120761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2" name="Google Shape;2162;p70"/>
          <p:cNvGrpSpPr/>
          <p:nvPr/>
        </p:nvGrpSpPr>
        <p:grpSpPr>
          <a:xfrm>
            <a:off x="10330675" y="4495275"/>
            <a:ext cx="1041960" cy="208500"/>
            <a:chOff x="10374150" y="4653125"/>
            <a:chExt cx="1041960" cy="208500"/>
          </a:xfrm>
        </p:grpSpPr>
        <p:sp>
          <p:nvSpPr>
            <p:cNvPr id="2163" name="Google Shape;2163;p70"/>
            <p:cNvSpPr/>
            <p:nvPr/>
          </p:nvSpPr>
          <p:spPr>
            <a:xfrm>
              <a:off x="1037415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70"/>
            <p:cNvSpPr/>
            <p:nvPr/>
          </p:nvSpPr>
          <p:spPr>
            <a:xfrm>
              <a:off x="1058251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70"/>
            <p:cNvSpPr/>
            <p:nvPr/>
          </p:nvSpPr>
          <p:spPr>
            <a:xfrm>
              <a:off x="1079088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70"/>
            <p:cNvSpPr/>
            <p:nvPr/>
          </p:nvSpPr>
          <p:spPr>
            <a:xfrm>
              <a:off x="1099924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70"/>
            <p:cNvSpPr/>
            <p:nvPr/>
          </p:nvSpPr>
          <p:spPr>
            <a:xfrm>
              <a:off x="1120761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8" name="Google Shape;2168;p70"/>
          <p:cNvSpPr/>
          <p:nvPr/>
        </p:nvSpPr>
        <p:spPr>
          <a:xfrm>
            <a:off x="7268900" y="6112988"/>
            <a:ext cx="1200300" cy="431700"/>
          </a:xfrm>
          <a:prstGeom prst="rect">
            <a:avLst/>
          </a:prstGeom>
          <a:no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D5A6BD"/>
                </a:solidFill>
              </a:rPr>
              <a:t>Pre-defined Labels</a:t>
            </a:r>
            <a:endParaRPr>
              <a:solidFill>
                <a:srgbClr val="D5A6BD"/>
              </a:solidFill>
            </a:endParaRPr>
          </a:p>
        </p:txBody>
      </p:sp>
      <p:grpSp>
        <p:nvGrpSpPr>
          <p:cNvPr id="2169" name="Google Shape;2169;p70"/>
          <p:cNvGrpSpPr/>
          <p:nvPr/>
        </p:nvGrpSpPr>
        <p:grpSpPr>
          <a:xfrm>
            <a:off x="10330675" y="4857794"/>
            <a:ext cx="1041960" cy="208500"/>
            <a:chOff x="10374150" y="4975319"/>
            <a:chExt cx="1041960" cy="208500"/>
          </a:xfrm>
        </p:grpSpPr>
        <p:sp>
          <p:nvSpPr>
            <p:cNvPr id="2170" name="Google Shape;2170;p70"/>
            <p:cNvSpPr/>
            <p:nvPr/>
          </p:nvSpPr>
          <p:spPr>
            <a:xfrm>
              <a:off x="1037415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70"/>
            <p:cNvSpPr/>
            <p:nvPr/>
          </p:nvSpPr>
          <p:spPr>
            <a:xfrm>
              <a:off x="1058251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70"/>
            <p:cNvSpPr/>
            <p:nvPr/>
          </p:nvSpPr>
          <p:spPr>
            <a:xfrm>
              <a:off x="1079088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70"/>
            <p:cNvSpPr/>
            <p:nvPr/>
          </p:nvSpPr>
          <p:spPr>
            <a:xfrm>
              <a:off x="1099924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70"/>
            <p:cNvSpPr/>
            <p:nvPr/>
          </p:nvSpPr>
          <p:spPr>
            <a:xfrm>
              <a:off x="1120761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5" name="Google Shape;2175;p70"/>
          <p:cNvSpPr/>
          <p:nvPr/>
        </p:nvSpPr>
        <p:spPr>
          <a:xfrm>
            <a:off x="8779575" y="5659100"/>
            <a:ext cx="751800" cy="3954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Labels</a:t>
            </a:r>
            <a:endParaRPr>
              <a:solidFill>
                <a:srgbClr val="FFFFFF"/>
              </a:solidFill>
            </a:endParaRPr>
          </a:p>
        </p:txBody>
      </p:sp>
      <p:sp>
        <p:nvSpPr>
          <p:cNvPr id="2176" name="Google Shape;2176;p70"/>
          <p:cNvSpPr/>
          <p:nvPr/>
        </p:nvSpPr>
        <p:spPr>
          <a:xfrm>
            <a:off x="10187150" y="5639150"/>
            <a:ext cx="1329000" cy="431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Clustering / </a:t>
            </a:r>
            <a:endParaRPr>
              <a:solidFill>
                <a:srgbClr val="FFFFFF"/>
              </a:solidFill>
            </a:endParaRPr>
          </a:p>
          <a:p>
            <a:pPr indent="0" lvl="0" marL="0" rtl="0" algn="ctr">
              <a:spcBef>
                <a:spcPts val="0"/>
              </a:spcBef>
              <a:spcAft>
                <a:spcPts val="0"/>
              </a:spcAft>
              <a:buNone/>
            </a:pPr>
            <a:r>
              <a:rPr lang="en-US">
                <a:solidFill>
                  <a:srgbClr val="FFFFFF"/>
                </a:solidFill>
              </a:rPr>
              <a:t>Classification</a:t>
            </a:r>
            <a:endParaRPr>
              <a:solidFill>
                <a:srgbClr val="FFFFFF"/>
              </a:solidFill>
            </a:endParaRPr>
          </a:p>
        </p:txBody>
      </p:sp>
      <p:sp>
        <p:nvSpPr>
          <p:cNvPr id="2177" name="Google Shape;2177;p70"/>
          <p:cNvSpPr/>
          <p:nvPr/>
        </p:nvSpPr>
        <p:spPr>
          <a:xfrm>
            <a:off x="10159400" y="3115800"/>
            <a:ext cx="1384500" cy="5313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Embedding Methods</a:t>
            </a:r>
            <a:endParaRPr>
              <a:solidFill>
                <a:srgbClr val="FFFFFF"/>
              </a:solidFill>
            </a:endParaRPr>
          </a:p>
        </p:txBody>
      </p:sp>
      <p:cxnSp>
        <p:nvCxnSpPr>
          <p:cNvPr id="2178" name="Google Shape;2178;p70"/>
          <p:cNvCxnSpPr>
            <a:stCxn id="2131" idx="3"/>
            <a:endCxn id="2177" idx="0"/>
          </p:cNvCxnSpPr>
          <p:nvPr/>
        </p:nvCxnSpPr>
        <p:spPr>
          <a:xfrm>
            <a:off x="8461250" y="2225563"/>
            <a:ext cx="2390400" cy="890100"/>
          </a:xfrm>
          <a:prstGeom prst="bentConnector2">
            <a:avLst/>
          </a:prstGeom>
          <a:noFill/>
          <a:ln cap="flat" cmpd="sng" w="19050">
            <a:solidFill>
              <a:srgbClr val="FFFFFF"/>
            </a:solidFill>
            <a:prstDash val="solid"/>
            <a:round/>
            <a:headEnd len="med" w="med" type="none"/>
            <a:tailEnd len="med" w="med" type="stealth"/>
          </a:ln>
        </p:spPr>
      </p:cxnSp>
      <p:cxnSp>
        <p:nvCxnSpPr>
          <p:cNvPr id="2179" name="Google Shape;2179;p70"/>
          <p:cNvCxnSpPr>
            <a:stCxn id="2155" idx="3"/>
            <a:endCxn id="2175" idx="0"/>
          </p:cNvCxnSpPr>
          <p:nvPr/>
        </p:nvCxnSpPr>
        <p:spPr>
          <a:xfrm>
            <a:off x="8469200" y="5391638"/>
            <a:ext cx="686400" cy="267600"/>
          </a:xfrm>
          <a:prstGeom prst="bentConnector2">
            <a:avLst/>
          </a:prstGeom>
          <a:noFill/>
          <a:ln cap="flat" cmpd="sng" w="19050">
            <a:solidFill>
              <a:schemeClr val="accent5"/>
            </a:solidFill>
            <a:prstDash val="solid"/>
            <a:round/>
            <a:headEnd len="med" w="med" type="none"/>
            <a:tailEnd len="med" w="med" type="stealth"/>
          </a:ln>
        </p:spPr>
      </p:cxnSp>
      <p:cxnSp>
        <p:nvCxnSpPr>
          <p:cNvPr id="2180" name="Google Shape;2180;p70"/>
          <p:cNvCxnSpPr>
            <a:stCxn id="2168" idx="3"/>
            <a:endCxn id="2175" idx="2"/>
          </p:cNvCxnSpPr>
          <p:nvPr/>
        </p:nvCxnSpPr>
        <p:spPr>
          <a:xfrm flipH="1" rot="10800000">
            <a:off x="8469200" y="6054638"/>
            <a:ext cx="686400" cy="274200"/>
          </a:xfrm>
          <a:prstGeom prst="bentConnector2">
            <a:avLst/>
          </a:prstGeom>
          <a:noFill/>
          <a:ln cap="flat" cmpd="sng" w="19050">
            <a:solidFill>
              <a:srgbClr val="D5A6BD"/>
            </a:solidFill>
            <a:prstDash val="solid"/>
            <a:round/>
            <a:headEnd len="med" w="med" type="none"/>
            <a:tailEnd len="med" w="med" type="stealth"/>
          </a:ln>
        </p:spPr>
      </p:cxnSp>
      <p:cxnSp>
        <p:nvCxnSpPr>
          <p:cNvPr id="2181" name="Google Shape;2181;p70"/>
          <p:cNvCxnSpPr>
            <a:stCxn id="2177" idx="2"/>
          </p:cNvCxnSpPr>
          <p:nvPr/>
        </p:nvCxnSpPr>
        <p:spPr>
          <a:xfrm>
            <a:off x="10851650" y="3647100"/>
            <a:ext cx="1200" cy="469800"/>
          </a:xfrm>
          <a:prstGeom prst="straightConnector1">
            <a:avLst/>
          </a:prstGeom>
          <a:noFill/>
          <a:ln cap="flat" cmpd="sng" w="19050">
            <a:solidFill>
              <a:srgbClr val="FFFFFF"/>
            </a:solidFill>
            <a:prstDash val="solid"/>
            <a:round/>
            <a:headEnd len="med" w="med" type="none"/>
            <a:tailEnd len="med" w="med" type="stealth"/>
          </a:ln>
        </p:spPr>
      </p:cxnSp>
      <p:cxnSp>
        <p:nvCxnSpPr>
          <p:cNvPr id="2182" name="Google Shape;2182;p70"/>
          <p:cNvCxnSpPr>
            <a:stCxn id="2172" idx="2"/>
            <a:endCxn id="2176" idx="0"/>
          </p:cNvCxnSpPr>
          <p:nvPr/>
        </p:nvCxnSpPr>
        <p:spPr>
          <a:xfrm>
            <a:off x="10851655" y="5066294"/>
            <a:ext cx="0" cy="573000"/>
          </a:xfrm>
          <a:prstGeom prst="straightConnector1">
            <a:avLst/>
          </a:prstGeom>
          <a:noFill/>
          <a:ln cap="flat" cmpd="sng" w="19050">
            <a:solidFill>
              <a:srgbClr val="FFFFFF"/>
            </a:solidFill>
            <a:prstDash val="solid"/>
            <a:round/>
            <a:headEnd len="med" w="med" type="none"/>
            <a:tailEnd len="med" w="med" type="stealth"/>
          </a:ln>
        </p:spPr>
      </p:cxnSp>
      <p:cxnSp>
        <p:nvCxnSpPr>
          <p:cNvPr id="2183" name="Google Shape;2183;p70"/>
          <p:cNvCxnSpPr/>
          <p:nvPr/>
        </p:nvCxnSpPr>
        <p:spPr>
          <a:xfrm>
            <a:off x="7869050" y="3042375"/>
            <a:ext cx="0" cy="289800"/>
          </a:xfrm>
          <a:prstGeom prst="straightConnector1">
            <a:avLst/>
          </a:prstGeom>
          <a:noFill/>
          <a:ln cap="flat" cmpd="sng" w="19050">
            <a:solidFill>
              <a:schemeClr val="accent5"/>
            </a:solidFill>
            <a:prstDash val="solid"/>
            <a:round/>
            <a:headEnd len="med" w="med" type="none"/>
            <a:tailEnd len="med" w="med" type="stealth"/>
          </a:ln>
        </p:spPr>
      </p:cxnSp>
      <p:cxnSp>
        <p:nvCxnSpPr>
          <p:cNvPr id="2184" name="Google Shape;2184;p70"/>
          <p:cNvCxnSpPr/>
          <p:nvPr/>
        </p:nvCxnSpPr>
        <p:spPr>
          <a:xfrm>
            <a:off x="7864850" y="4804338"/>
            <a:ext cx="8400" cy="272400"/>
          </a:xfrm>
          <a:prstGeom prst="straightConnector1">
            <a:avLst/>
          </a:prstGeom>
          <a:noFill/>
          <a:ln cap="flat" cmpd="sng" w="19050">
            <a:solidFill>
              <a:schemeClr val="accent5"/>
            </a:solidFill>
            <a:prstDash val="solid"/>
            <a:round/>
            <a:headEnd len="med" w="med" type="none"/>
            <a:tailEnd len="med" w="med" type="stealth"/>
          </a:ln>
        </p:spPr>
      </p:cxnSp>
      <p:cxnSp>
        <p:nvCxnSpPr>
          <p:cNvPr id="2185" name="Google Shape;2185;p70"/>
          <p:cNvCxnSpPr>
            <a:stCxn id="2175" idx="3"/>
            <a:endCxn id="2176" idx="1"/>
          </p:cNvCxnSpPr>
          <p:nvPr/>
        </p:nvCxnSpPr>
        <p:spPr>
          <a:xfrm flipH="1" rot="10800000">
            <a:off x="9531375" y="5855000"/>
            <a:ext cx="655800" cy="1800"/>
          </a:xfrm>
          <a:prstGeom prst="straightConnector1">
            <a:avLst/>
          </a:prstGeom>
          <a:noFill/>
          <a:ln cap="flat" cmpd="sng" w="19050">
            <a:solidFill>
              <a:srgbClr val="FFFFFF"/>
            </a:solidFill>
            <a:prstDash val="solid"/>
            <a:round/>
            <a:headEnd len="med" w="med" type="none"/>
            <a:tailEnd len="med" w="med" type="stealth"/>
          </a:ln>
        </p:spPr>
      </p:cxnSp>
      <p:sp>
        <p:nvSpPr>
          <p:cNvPr id="2186" name="Google Shape;2186;p70"/>
          <p:cNvSpPr/>
          <p:nvPr/>
        </p:nvSpPr>
        <p:spPr>
          <a:xfrm>
            <a:off x="548475" y="3320100"/>
            <a:ext cx="1184400" cy="5313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Embedding Methods</a:t>
            </a:r>
            <a:endParaRPr>
              <a:solidFill>
                <a:srgbClr val="FFFFFF"/>
              </a:solidFill>
            </a:endParaRPr>
          </a:p>
        </p:txBody>
      </p:sp>
      <p:grpSp>
        <p:nvGrpSpPr>
          <p:cNvPr id="2187" name="Google Shape;2187;p70"/>
          <p:cNvGrpSpPr/>
          <p:nvPr/>
        </p:nvGrpSpPr>
        <p:grpSpPr>
          <a:xfrm>
            <a:off x="619700" y="4284831"/>
            <a:ext cx="1041960" cy="208500"/>
            <a:chOff x="10374150" y="4330969"/>
            <a:chExt cx="1041960" cy="208500"/>
          </a:xfrm>
        </p:grpSpPr>
        <p:sp>
          <p:nvSpPr>
            <p:cNvPr id="2188" name="Google Shape;2188;p70"/>
            <p:cNvSpPr/>
            <p:nvPr/>
          </p:nvSpPr>
          <p:spPr>
            <a:xfrm>
              <a:off x="1037415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70"/>
            <p:cNvSpPr/>
            <p:nvPr/>
          </p:nvSpPr>
          <p:spPr>
            <a:xfrm>
              <a:off x="1058251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70"/>
            <p:cNvSpPr/>
            <p:nvPr/>
          </p:nvSpPr>
          <p:spPr>
            <a:xfrm>
              <a:off x="1079088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70"/>
            <p:cNvSpPr/>
            <p:nvPr/>
          </p:nvSpPr>
          <p:spPr>
            <a:xfrm>
              <a:off x="10999245"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70"/>
            <p:cNvSpPr/>
            <p:nvPr/>
          </p:nvSpPr>
          <p:spPr>
            <a:xfrm>
              <a:off x="11207610" y="433096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3" name="Google Shape;2193;p70"/>
          <p:cNvGrpSpPr/>
          <p:nvPr/>
        </p:nvGrpSpPr>
        <p:grpSpPr>
          <a:xfrm>
            <a:off x="619700" y="4647350"/>
            <a:ext cx="1041960" cy="208500"/>
            <a:chOff x="10374150" y="4653125"/>
            <a:chExt cx="1041960" cy="208500"/>
          </a:xfrm>
        </p:grpSpPr>
        <p:sp>
          <p:nvSpPr>
            <p:cNvPr id="2194" name="Google Shape;2194;p70"/>
            <p:cNvSpPr/>
            <p:nvPr/>
          </p:nvSpPr>
          <p:spPr>
            <a:xfrm>
              <a:off x="1037415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70"/>
            <p:cNvSpPr/>
            <p:nvPr/>
          </p:nvSpPr>
          <p:spPr>
            <a:xfrm>
              <a:off x="1058251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70"/>
            <p:cNvSpPr/>
            <p:nvPr/>
          </p:nvSpPr>
          <p:spPr>
            <a:xfrm>
              <a:off x="1079088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70"/>
            <p:cNvSpPr/>
            <p:nvPr/>
          </p:nvSpPr>
          <p:spPr>
            <a:xfrm>
              <a:off x="10999245"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70"/>
            <p:cNvSpPr/>
            <p:nvPr/>
          </p:nvSpPr>
          <p:spPr>
            <a:xfrm>
              <a:off x="11207610" y="4653125"/>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9" name="Google Shape;2199;p70"/>
          <p:cNvGrpSpPr/>
          <p:nvPr/>
        </p:nvGrpSpPr>
        <p:grpSpPr>
          <a:xfrm>
            <a:off x="619700" y="5009869"/>
            <a:ext cx="1041960" cy="208500"/>
            <a:chOff x="10374150" y="4975319"/>
            <a:chExt cx="1041960" cy="208500"/>
          </a:xfrm>
        </p:grpSpPr>
        <p:sp>
          <p:nvSpPr>
            <p:cNvPr id="2200" name="Google Shape;2200;p70"/>
            <p:cNvSpPr/>
            <p:nvPr/>
          </p:nvSpPr>
          <p:spPr>
            <a:xfrm>
              <a:off x="1037415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70"/>
            <p:cNvSpPr/>
            <p:nvPr/>
          </p:nvSpPr>
          <p:spPr>
            <a:xfrm>
              <a:off x="1058251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70"/>
            <p:cNvSpPr/>
            <p:nvPr/>
          </p:nvSpPr>
          <p:spPr>
            <a:xfrm>
              <a:off x="1079088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70"/>
            <p:cNvSpPr/>
            <p:nvPr/>
          </p:nvSpPr>
          <p:spPr>
            <a:xfrm>
              <a:off x="10999245"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70"/>
            <p:cNvSpPr/>
            <p:nvPr/>
          </p:nvSpPr>
          <p:spPr>
            <a:xfrm>
              <a:off x="11207610" y="4975319"/>
              <a:ext cx="208500" cy="208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05" name="Google Shape;2205;p70"/>
          <p:cNvCxnSpPr/>
          <p:nvPr/>
        </p:nvCxnSpPr>
        <p:spPr>
          <a:xfrm>
            <a:off x="1892675" y="4753450"/>
            <a:ext cx="471000" cy="0"/>
          </a:xfrm>
          <a:prstGeom prst="straightConnector1">
            <a:avLst/>
          </a:prstGeom>
          <a:noFill/>
          <a:ln cap="flat" cmpd="sng" w="19050">
            <a:solidFill>
              <a:srgbClr val="FFFFFF"/>
            </a:solidFill>
            <a:prstDash val="solid"/>
            <a:round/>
            <a:headEnd len="med" w="med" type="none"/>
            <a:tailEnd len="med" w="med" type="stealth"/>
          </a:ln>
        </p:spPr>
      </p:cxnSp>
      <p:grpSp>
        <p:nvGrpSpPr>
          <p:cNvPr id="2206" name="Google Shape;2206;p70"/>
          <p:cNvGrpSpPr/>
          <p:nvPr/>
        </p:nvGrpSpPr>
        <p:grpSpPr>
          <a:xfrm>
            <a:off x="2594700" y="4176238"/>
            <a:ext cx="1184400" cy="1154400"/>
            <a:chOff x="327750" y="4363800"/>
            <a:chExt cx="1184400" cy="1154400"/>
          </a:xfrm>
        </p:grpSpPr>
        <p:sp>
          <p:nvSpPr>
            <p:cNvPr id="2207" name="Google Shape;2207;p70"/>
            <p:cNvSpPr/>
            <p:nvPr/>
          </p:nvSpPr>
          <p:spPr>
            <a:xfrm>
              <a:off x="327750" y="43638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8" name="Google Shape;2208;p70"/>
            <p:cNvSpPr/>
            <p:nvPr/>
          </p:nvSpPr>
          <p:spPr>
            <a:xfrm>
              <a:off x="623850" y="43638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9" name="Google Shape;2209;p70"/>
            <p:cNvSpPr/>
            <p:nvPr/>
          </p:nvSpPr>
          <p:spPr>
            <a:xfrm>
              <a:off x="919950" y="43638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0" name="Google Shape;2210;p70"/>
            <p:cNvSpPr/>
            <p:nvPr/>
          </p:nvSpPr>
          <p:spPr>
            <a:xfrm>
              <a:off x="1216050" y="43638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11" name="Google Shape;2211;p70"/>
            <p:cNvSpPr/>
            <p:nvPr/>
          </p:nvSpPr>
          <p:spPr>
            <a:xfrm>
              <a:off x="327750" y="4652400"/>
              <a:ext cx="296100" cy="288600"/>
            </a:xfrm>
            <a:prstGeom prst="rect">
              <a:avLst/>
            </a:prstGeom>
            <a:solidFill>
              <a:srgbClr val="B45F0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2" name="Google Shape;2212;p70"/>
            <p:cNvSpPr/>
            <p:nvPr/>
          </p:nvSpPr>
          <p:spPr>
            <a:xfrm>
              <a:off x="623850" y="46524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3" name="Google Shape;2213;p70"/>
            <p:cNvSpPr/>
            <p:nvPr/>
          </p:nvSpPr>
          <p:spPr>
            <a:xfrm>
              <a:off x="919950" y="46524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4" name="Google Shape;2214;p70"/>
            <p:cNvSpPr/>
            <p:nvPr/>
          </p:nvSpPr>
          <p:spPr>
            <a:xfrm>
              <a:off x="1216050" y="46524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15" name="Google Shape;2215;p70"/>
            <p:cNvSpPr/>
            <p:nvPr/>
          </p:nvSpPr>
          <p:spPr>
            <a:xfrm>
              <a:off x="327750" y="4941000"/>
              <a:ext cx="296100" cy="288600"/>
            </a:xfrm>
            <a:prstGeom prst="rect">
              <a:avLst/>
            </a:prstGeom>
            <a:solidFill>
              <a:srgbClr val="B45F0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6" name="Google Shape;2216;p70"/>
            <p:cNvSpPr/>
            <p:nvPr/>
          </p:nvSpPr>
          <p:spPr>
            <a:xfrm>
              <a:off x="623850" y="49410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7" name="Google Shape;2217;p70"/>
            <p:cNvSpPr/>
            <p:nvPr/>
          </p:nvSpPr>
          <p:spPr>
            <a:xfrm>
              <a:off x="919950" y="49410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8" name="Google Shape;2218;p70"/>
            <p:cNvSpPr/>
            <p:nvPr/>
          </p:nvSpPr>
          <p:spPr>
            <a:xfrm>
              <a:off x="1216050" y="49410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19" name="Google Shape;2219;p70"/>
            <p:cNvSpPr/>
            <p:nvPr/>
          </p:nvSpPr>
          <p:spPr>
            <a:xfrm>
              <a:off x="3277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20" name="Google Shape;2220;p70"/>
            <p:cNvSpPr/>
            <p:nvPr/>
          </p:nvSpPr>
          <p:spPr>
            <a:xfrm>
              <a:off x="6238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21" name="Google Shape;2221;p70"/>
            <p:cNvSpPr/>
            <p:nvPr/>
          </p:nvSpPr>
          <p:spPr>
            <a:xfrm>
              <a:off x="9199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22" name="Google Shape;2222;p70"/>
            <p:cNvSpPr/>
            <p:nvPr/>
          </p:nvSpPr>
          <p:spPr>
            <a:xfrm>
              <a:off x="1216050" y="52296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2223" name="Google Shape;2223;p70"/>
          <p:cNvSpPr txBox="1"/>
          <p:nvPr/>
        </p:nvSpPr>
        <p:spPr>
          <a:xfrm>
            <a:off x="2594700" y="3831463"/>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FF9900"/>
                </a:solidFill>
                <a:latin typeface="Helvetica Neue"/>
                <a:ea typeface="Helvetica Neue"/>
                <a:cs typeface="Helvetica Neue"/>
                <a:sym typeface="Helvetica Neue"/>
              </a:rPr>
              <a:t>Similarity Matrix</a:t>
            </a:r>
            <a:endParaRPr>
              <a:solidFill>
                <a:srgbClr val="FF9900"/>
              </a:solidFill>
              <a:latin typeface="Helvetica Neue"/>
              <a:ea typeface="Helvetica Neue"/>
              <a:cs typeface="Helvetica Neue"/>
              <a:sym typeface="Helvetica Neue"/>
            </a:endParaRPr>
          </a:p>
        </p:txBody>
      </p:sp>
      <p:cxnSp>
        <p:nvCxnSpPr>
          <p:cNvPr id="2224" name="Google Shape;2224;p70"/>
          <p:cNvCxnSpPr>
            <a:stCxn id="2186" idx="2"/>
            <a:endCxn id="2190" idx="0"/>
          </p:cNvCxnSpPr>
          <p:nvPr/>
        </p:nvCxnSpPr>
        <p:spPr>
          <a:xfrm>
            <a:off x="1140675" y="3851400"/>
            <a:ext cx="0" cy="433500"/>
          </a:xfrm>
          <a:prstGeom prst="straightConnector1">
            <a:avLst/>
          </a:prstGeom>
          <a:noFill/>
          <a:ln cap="flat" cmpd="sng" w="19050">
            <a:solidFill>
              <a:srgbClr val="FFFFFF"/>
            </a:solidFill>
            <a:prstDash val="solid"/>
            <a:round/>
            <a:headEnd len="med" w="med" type="none"/>
            <a:tailEnd len="med" w="med" type="stealth"/>
          </a:ln>
        </p:spPr>
      </p:cxnSp>
      <p:sp>
        <p:nvSpPr>
          <p:cNvPr id="2225" name="Google Shape;2225;p70"/>
          <p:cNvSpPr/>
          <p:nvPr/>
        </p:nvSpPr>
        <p:spPr>
          <a:xfrm>
            <a:off x="2522400" y="1533200"/>
            <a:ext cx="1329000" cy="395400"/>
          </a:xfrm>
          <a:prstGeom prst="roundRect">
            <a:avLst>
              <a:gd fmla="val 16667"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70"/>
          <p:cNvSpPr/>
          <p:nvPr/>
        </p:nvSpPr>
        <p:spPr>
          <a:xfrm>
            <a:off x="2522400" y="4114275"/>
            <a:ext cx="1329000" cy="395400"/>
          </a:xfrm>
          <a:prstGeom prst="roundRect">
            <a:avLst>
              <a:gd fmla="val 16667" name="adj"/>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70"/>
          <p:cNvSpPr/>
          <p:nvPr/>
        </p:nvSpPr>
        <p:spPr>
          <a:xfrm>
            <a:off x="4641863" y="2454088"/>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8" name="Google Shape;2228;p70"/>
          <p:cNvSpPr/>
          <p:nvPr/>
        </p:nvSpPr>
        <p:spPr>
          <a:xfrm>
            <a:off x="4937963" y="2454088"/>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9" name="Google Shape;2229;p70"/>
          <p:cNvSpPr/>
          <p:nvPr/>
        </p:nvSpPr>
        <p:spPr>
          <a:xfrm>
            <a:off x="5234063" y="2454088"/>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30" name="Google Shape;2230;p70"/>
          <p:cNvSpPr/>
          <p:nvPr/>
        </p:nvSpPr>
        <p:spPr>
          <a:xfrm>
            <a:off x="5530163" y="2454088"/>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nvGrpSpPr>
          <p:cNvPr id="2231" name="Google Shape;2231;p70"/>
          <p:cNvGrpSpPr/>
          <p:nvPr/>
        </p:nvGrpSpPr>
        <p:grpSpPr>
          <a:xfrm>
            <a:off x="4655550" y="2864100"/>
            <a:ext cx="1184400" cy="288600"/>
            <a:chOff x="4641875" y="3412500"/>
            <a:chExt cx="1184400" cy="288600"/>
          </a:xfrm>
        </p:grpSpPr>
        <p:sp>
          <p:nvSpPr>
            <p:cNvPr id="2232" name="Google Shape;2232;p70"/>
            <p:cNvSpPr/>
            <p:nvPr/>
          </p:nvSpPr>
          <p:spPr>
            <a:xfrm>
              <a:off x="4641875" y="3412500"/>
              <a:ext cx="296100" cy="288600"/>
            </a:xfrm>
            <a:prstGeom prst="rect">
              <a:avLst/>
            </a:prstGeom>
            <a:solidFill>
              <a:srgbClr val="783F04"/>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33" name="Google Shape;2233;p70"/>
            <p:cNvSpPr/>
            <p:nvPr/>
          </p:nvSpPr>
          <p:spPr>
            <a:xfrm>
              <a:off x="4937975" y="3412500"/>
              <a:ext cx="296100" cy="288600"/>
            </a:xfrm>
            <a:prstGeom prst="rect">
              <a:avLst/>
            </a:prstGeom>
            <a:solidFill>
              <a:srgbClr val="E69138"/>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34" name="Google Shape;2234;p70"/>
            <p:cNvSpPr/>
            <p:nvPr/>
          </p:nvSpPr>
          <p:spPr>
            <a:xfrm>
              <a:off x="5234075" y="3412500"/>
              <a:ext cx="296100" cy="288600"/>
            </a:xfrm>
            <a:prstGeom prst="rect">
              <a:avLst/>
            </a:prstGeom>
            <a:solidFill>
              <a:srgbClr val="F6B26B"/>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35" name="Google Shape;2235;p70"/>
            <p:cNvSpPr/>
            <p:nvPr/>
          </p:nvSpPr>
          <p:spPr>
            <a:xfrm>
              <a:off x="5530175" y="3412500"/>
              <a:ext cx="296100" cy="2886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cxnSp>
        <p:nvCxnSpPr>
          <p:cNvPr id="2236" name="Google Shape;2236;p70"/>
          <p:cNvCxnSpPr>
            <a:stCxn id="2225" idx="3"/>
            <a:endCxn id="2115" idx="0"/>
          </p:cNvCxnSpPr>
          <p:nvPr/>
        </p:nvCxnSpPr>
        <p:spPr>
          <a:xfrm>
            <a:off x="3851400" y="1730900"/>
            <a:ext cx="1382700" cy="601800"/>
          </a:xfrm>
          <a:prstGeom prst="bentConnector2">
            <a:avLst/>
          </a:prstGeom>
          <a:noFill/>
          <a:ln cap="flat" cmpd="sng" w="19050">
            <a:solidFill>
              <a:srgbClr val="FFFFFF"/>
            </a:solidFill>
            <a:prstDash val="solid"/>
            <a:round/>
            <a:headEnd len="med" w="med" type="none"/>
            <a:tailEnd len="med" w="med" type="stealth"/>
          </a:ln>
        </p:spPr>
      </p:cxnSp>
      <p:grpSp>
        <p:nvGrpSpPr>
          <p:cNvPr id="2237" name="Google Shape;2237;p70"/>
          <p:cNvGrpSpPr/>
          <p:nvPr/>
        </p:nvGrpSpPr>
        <p:grpSpPr>
          <a:xfrm>
            <a:off x="548475" y="1594875"/>
            <a:ext cx="1184400" cy="1154400"/>
            <a:chOff x="327750" y="4363800"/>
            <a:chExt cx="1184400" cy="1154400"/>
          </a:xfrm>
        </p:grpSpPr>
        <p:sp>
          <p:nvSpPr>
            <p:cNvPr id="2238" name="Google Shape;2238;p70"/>
            <p:cNvSpPr/>
            <p:nvPr/>
          </p:nvSpPr>
          <p:spPr>
            <a:xfrm>
              <a:off x="3277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239" name="Google Shape;2239;p70"/>
            <p:cNvSpPr/>
            <p:nvPr/>
          </p:nvSpPr>
          <p:spPr>
            <a:xfrm>
              <a:off x="6238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240" name="Google Shape;2240;p70"/>
            <p:cNvSpPr/>
            <p:nvPr/>
          </p:nvSpPr>
          <p:spPr>
            <a:xfrm>
              <a:off x="9199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241" name="Google Shape;2241;p70"/>
            <p:cNvSpPr/>
            <p:nvPr/>
          </p:nvSpPr>
          <p:spPr>
            <a:xfrm>
              <a:off x="1216050" y="43638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42" name="Google Shape;2242;p70"/>
            <p:cNvSpPr/>
            <p:nvPr/>
          </p:nvSpPr>
          <p:spPr>
            <a:xfrm>
              <a:off x="3277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243" name="Google Shape;2243;p70"/>
            <p:cNvSpPr/>
            <p:nvPr/>
          </p:nvSpPr>
          <p:spPr>
            <a:xfrm>
              <a:off x="6238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244" name="Google Shape;2244;p70"/>
            <p:cNvSpPr/>
            <p:nvPr/>
          </p:nvSpPr>
          <p:spPr>
            <a:xfrm>
              <a:off x="9199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245" name="Google Shape;2245;p70"/>
            <p:cNvSpPr/>
            <p:nvPr/>
          </p:nvSpPr>
          <p:spPr>
            <a:xfrm>
              <a:off x="1216050" y="46524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46" name="Google Shape;2246;p70"/>
            <p:cNvSpPr/>
            <p:nvPr/>
          </p:nvSpPr>
          <p:spPr>
            <a:xfrm>
              <a:off x="3277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1</a:t>
              </a:r>
              <a:endParaRPr>
                <a:solidFill>
                  <a:srgbClr val="FFFFFF"/>
                </a:solidFill>
              </a:endParaRPr>
            </a:p>
          </p:txBody>
        </p:sp>
        <p:sp>
          <p:nvSpPr>
            <p:cNvPr id="2247" name="Google Shape;2247;p70"/>
            <p:cNvSpPr/>
            <p:nvPr/>
          </p:nvSpPr>
          <p:spPr>
            <a:xfrm>
              <a:off x="6238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248" name="Google Shape;2248;p70"/>
            <p:cNvSpPr/>
            <p:nvPr/>
          </p:nvSpPr>
          <p:spPr>
            <a:xfrm>
              <a:off x="9199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0</a:t>
              </a:r>
              <a:endParaRPr>
                <a:solidFill>
                  <a:srgbClr val="FFFFFF"/>
                </a:solidFill>
              </a:endParaRPr>
            </a:p>
          </p:txBody>
        </p:sp>
        <p:sp>
          <p:nvSpPr>
            <p:cNvPr id="2249" name="Google Shape;2249;p70"/>
            <p:cNvSpPr/>
            <p:nvPr/>
          </p:nvSpPr>
          <p:spPr>
            <a:xfrm>
              <a:off x="1216050" y="49410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50" name="Google Shape;2250;p70"/>
            <p:cNvSpPr/>
            <p:nvPr/>
          </p:nvSpPr>
          <p:spPr>
            <a:xfrm>
              <a:off x="3277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51" name="Google Shape;2251;p70"/>
            <p:cNvSpPr/>
            <p:nvPr/>
          </p:nvSpPr>
          <p:spPr>
            <a:xfrm>
              <a:off x="6238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52" name="Google Shape;2252;p70"/>
            <p:cNvSpPr/>
            <p:nvPr/>
          </p:nvSpPr>
          <p:spPr>
            <a:xfrm>
              <a:off x="9199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53" name="Google Shape;2253;p70"/>
            <p:cNvSpPr/>
            <p:nvPr/>
          </p:nvSpPr>
          <p:spPr>
            <a:xfrm>
              <a:off x="1216050" y="5229600"/>
              <a:ext cx="296100" cy="2886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2254" name="Google Shape;2254;p70"/>
          <p:cNvSpPr txBox="1"/>
          <p:nvPr/>
        </p:nvSpPr>
        <p:spPr>
          <a:xfrm>
            <a:off x="548475" y="1204025"/>
            <a:ext cx="1282500" cy="3954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200">
                <a:solidFill>
                  <a:srgbClr val="FFFFFF"/>
                </a:solidFill>
                <a:latin typeface="Helvetica Neue"/>
                <a:ea typeface="Helvetica Neue"/>
                <a:cs typeface="Helvetica Neue"/>
                <a:sym typeface="Helvetica Neue"/>
              </a:rPr>
              <a:t>Adjacency Matrix</a:t>
            </a:r>
            <a:endParaRPr>
              <a:solidFill>
                <a:srgbClr val="FFFFFF"/>
              </a:solidFill>
              <a:latin typeface="Helvetica Neue"/>
              <a:ea typeface="Helvetica Neue"/>
              <a:cs typeface="Helvetica Neue"/>
              <a:sym typeface="Helvetica Neue"/>
            </a:endParaRPr>
          </a:p>
        </p:txBody>
      </p:sp>
      <p:grpSp>
        <p:nvGrpSpPr>
          <p:cNvPr id="2255" name="Google Shape;2255;p70"/>
          <p:cNvGrpSpPr/>
          <p:nvPr/>
        </p:nvGrpSpPr>
        <p:grpSpPr>
          <a:xfrm>
            <a:off x="2594700" y="1594875"/>
            <a:ext cx="1184400" cy="1154400"/>
            <a:chOff x="327750" y="4363800"/>
            <a:chExt cx="1184400" cy="1154400"/>
          </a:xfrm>
        </p:grpSpPr>
        <p:sp>
          <p:nvSpPr>
            <p:cNvPr id="2256" name="Google Shape;2256;p70"/>
            <p:cNvSpPr/>
            <p:nvPr/>
          </p:nvSpPr>
          <p:spPr>
            <a:xfrm>
              <a:off x="327750" y="43638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57" name="Google Shape;2257;p70"/>
            <p:cNvSpPr/>
            <p:nvPr/>
          </p:nvSpPr>
          <p:spPr>
            <a:xfrm>
              <a:off x="6238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58" name="Google Shape;2258;p70"/>
            <p:cNvSpPr/>
            <p:nvPr/>
          </p:nvSpPr>
          <p:spPr>
            <a:xfrm>
              <a:off x="919950" y="43638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59" name="Google Shape;2259;p70"/>
            <p:cNvSpPr/>
            <p:nvPr/>
          </p:nvSpPr>
          <p:spPr>
            <a:xfrm>
              <a:off x="1216050" y="43638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60" name="Google Shape;2260;p70"/>
            <p:cNvSpPr/>
            <p:nvPr/>
          </p:nvSpPr>
          <p:spPr>
            <a:xfrm>
              <a:off x="327750" y="46524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61" name="Google Shape;2261;p70"/>
            <p:cNvSpPr/>
            <p:nvPr/>
          </p:nvSpPr>
          <p:spPr>
            <a:xfrm>
              <a:off x="6238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62" name="Google Shape;2262;p70"/>
            <p:cNvSpPr/>
            <p:nvPr/>
          </p:nvSpPr>
          <p:spPr>
            <a:xfrm>
              <a:off x="919950" y="46524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63" name="Google Shape;2263;p70"/>
            <p:cNvSpPr/>
            <p:nvPr/>
          </p:nvSpPr>
          <p:spPr>
            <a:xfrm>
              <a:off x="1216050" y="46524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64" name="Google Shape;2264;p70"/>
            <p:cNvSpPr/>
            <p:nvPr/>
          </p:nvSpPr>
          <p:spPr>
            <a:xfrm>
              <a:off x="327750" y="4941000"/>
              <a:ext cx="296100" cy="288600"/>
            </a:xfrm>
            <a:prstGeom prst="rect">
              <a:avLst/>
            </a:prstGeom>
            <a:solidFill>
              <a:srgbClr val="3D85C6"/>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65" name="Google Shape;2265;p70"/>
            <p:cNvSpPr/>
            <p:nvPr/>
          </p:nvSpPr>
          <p:spPr>
            <a:xfrm>
              <a:off x="6238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66" name="Google Shape;2266;p70"/>
            <p:cNvSpPr/>
            <p:nvPr/>
          </p:nvSpPr>
          <p:spPr>
            <a:xfrm>
              <a:off x="919950" y="4941000"/>
              <a:ext cx="296100" cy="288600"/>
            </a:xfrm>
            <a:prstGeom prst="rect">
              <a:avLst/>
            </a:prstGeom>
            <a:solidFill>
              <a:srgbClr val="073763"/>
            </a:solid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67" name="Google Shape;2267;p70"/>
            <p:cNvSpPr/>
            <p:nvPr/>
          </p:nvSpPr>
          <p:spPr>
            <a:xfrm>
              <a:off x="1216050" y="49410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68" name="Google Shape;2268;p70"/>
            <p:cNvSpPr/>
            <p:nvPr/>
          </p:nvSpPr>
          <p:spPr>
            <a:xfrm>
              <a:off x="3277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69" name="Google Shape;2269;p70"/>
            <p:cNvSpPr/>
            <p:nvPr/>
          </p:nvSpPr>
          <p:spPr>
            <a:xfrm>
              <a:off x="6238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70" name="Google Shape;2270;p70"/>
            <p:cNvSpPr/>
            <p:nvPr/>
          </p:nvSpPr>
          <p:spPr>
            <a:xfrm>
              <a:off x="9199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sp>
          <p:nvSpPr>
            <p:cNvPr id="2271" name="Google Shape;2271;p70"/>
            <p:cNvSpPr/>
            <p:nvPr/>
          </p:nvSpPr>
          <p:spPr>
            <a:xfrm>
              <a:off x="1216050" y="5229600"/>
              <a:ext cx="296100" cy="288600"/>
            </a:xfrm>
            <a:prstGeom prst="rect">
              <a:avLst/>
            </a:prstGeom>
            <a:noFill/>
            <a:ln cap="flat" cmpd="sng" w="9525">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a:t>
              </a:r>
              <a:endParaRPr>
                <a:solidFill>
                  <a:srgbClr val="FFFFFF"/>
                </a:solidFill>
              </a:endParaRPr>
            </a:p>
          </p:txBody>
        </p:sp>
      </p:grpSp>
      <p:sp>
        <p:nvSpPr>
          <p:cNvPr id="2272" name="Google Shape;2272;p70"/>
          <p:cNvSpPr txBox="1"/>
          <p:nvPr/>
        </p:nvSpPr>
        <p:spPr>
          <a:xfrm>
            <a:off x="2594700" y="1250100"/>
            <a:ext cx="1184400" cy="395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US" sz="1200">
                <a:solidFill>
                  <a:srgbClr val="4BACC6"/>
                </a:solidFill>
                <a:latin typeface="Helvetica Neue"/>
                <a:ea typeface="Helvetica Neue"/>
                <a:cs typeface="Helvetica Neue"/>
                <a:sym typeface="Helvetica Neue"/>
              </a:rPr>
              <a:t>Similarity Matrix</a:t>
            </a:r>
            <a:endParaRPr>
              <a:solidFill>
                <a:srgbClr val="4BACC6"/>
              </a:solidFill>
              <a:latin typeface="Helvetica Neue"/>
              <a:ea typeface="Helvetica Neue"/>
              <a:cs typeface="Helvetica Neue"/>
              <a:sym typeface="Helvetica Neue"/>
            </a:endParaRPr>
          </a:p>
        </p:txBody>
      </p:sp>
      <p:cxnSp>
        <p:nvCxnSpPr>
          <p:cNvPr id="2273" name="Google Shape;2273;p70"/>
          <p:cNvCxnSpPr>
            <a:stCxn id="2226" idx="3"/>
            <a:endCxn id="2115" idx="2"/>
          </p:cNvCxnSpPr>
          <p:nvPr/>
        </p:nvCxnSpPr>
        <p:spPr>
          <a:xfrm flipH="1" rot="10800000">
            <a:off x="3851400" y="3735975"/>
            <a:ext cx="1382700" cy="576000"/>
          </a:xfrm>
          <a:prstGeom prst="bentConnector2">
            <a:avLst/>
          </a:prstGeom>
          <a:noFill/>
          <a:ln cap="flat" cmpd="sng" w="19050">
            <a:solidFill>
              <a:srgbClr val="FFFFFF"/>
            </a:solidFill>
            <a:prstDash val="solid"/>
            <a:round/>
            <a:headEnd len="med" w="med" type="none"/>
            <a:tailEnd len="med" w="med" type="stealth"/>
          </a:ln>
        </p:spPr>
      </p:cxnSp>
      <p:cxnSp>
        <p:nvCxnSpPr>
          <p:cNvPr id="2274" name="Google Shape;2274;p70"/>
          <p:cNvCxnSpPr/>
          <p:nvPr/>
        </p:nvCxnSpPr>
        <p:spPr>
          <a:xfrm>
            <a:off x="1133575" y="2817938"/>
            <a:ext cx="0" cy="433500"/>
          </a:xfrm>
          <a:prstGeom prst="straightConnector1">
            <a:avLst/>
          </a:prstGeom>
          <a:noFill/>
          <a:ln cap="flat" cmpd="sng" w="19050">
            <a:solidFill>
              <a:srgbClr val="FFFFFF"/>
            </a:solidFill>
            <a:prstDash val="solid"/>
            <a:round/>
            <a:headEnd len="med" w="med" type="none"/>
            <a:tailEnd len="med" w="med" type="stealth"/>
          </a:ln>
        </p:spPr>
      </p:cxnSp>
      <p:sp>
        <p:nvSpPr>
          <p:cNvPr id="2275" name="Google Shape;2275;p70"/>
          <p:cNvSpPr/>
          <p:nvPr/>
        </p:nvSpPr>
        <p:spPr>
          <a:xfrm>
            <a:off x="548475" y="5855000"/>
            <a:ext cx="56565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276" name="Google Shape;2276;p70"/>
          <p:cNvPicPr preferRelativeResize="0"/>
          <p:nvPr/>
        </p:nvPicPr>
        <p:blipFill rotWithShape="1">
          <a:blip r:embed="rId3">
            <a:alphaModFix/>
          </a:blip>
          <a:srcRect b="0" l="0" r="0" t="0"/>
          <a:stretch/>
        </p:blipFill>
        <p:spPr>
          <a:xfrm>
            <a:off x="693778" y="5955798"/>
            <a:ext cx="329205" cy="469800"/>
          </a:xfrm>
          <a:prstGeom prst="rect">
            <a:avLst/>
          </a:prstGeom>
          <a:noFill/>
          <a:ln>
            <a:noFill/>
          </a:ln>
        </p:spPr>
      </p:pic>
      <p:sp>
        <p:nvSpPr>
          <p:cNvPr id="2277" name="Google Shape;2277;p70"/>
          <p:cNvSpPr txBox="1"/>
          <p:nvPr/>
        </p:nvSpPr>
        <p:spPr>
          <a:xfrm>
            <a:off x="1083850" y="5855000"/>
            <a:ext cx="5025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Intrinsic Evaluation doesn’t involve any downstream machine learning model</a:t>
            </a:r>
            <a:endParaRPr sz="1900">
              <a:solidFill>
                <a:schemeClr val="lt1"/>
              </a:solidFill>
              <a:latin typeface="Helvetica Neue"/>
              <a:ea typeface="Helvetica Neue"/>
              <a:cs typeface="Helvetica Neue"/>
              <a:sym typeface="Helvetica Neue"/>
            </a:endParaRPr>
          </a:p>
        </p:txBody>
      </p:sp>
      <p:sp>
        <p:nvSpPr>
          <p:cNvPr id="2278" name="Google Shape;2278;p7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cxnSp>
        <p:nvCxnSpPr>
          <p:cNvPr id="2279" name="Google Shape;2279;p70"/>
          <p:cNvCxnSpPr/>
          <p:nvPr/>
        </p:nvCxnSpPr>
        <p:spPr>
          <a:xfrm>
            <a:off x="1913725" y="1927525"/>
            <a:ext cx="471000" cy="0"/>
          </a:xfrm>
          <a:prstGeom prst="straightConnector1">
            <a:avLst/>
          </a:prstGeom>
          <a:noFill/>
          <a:ln cap="flat" cmpd="sng" w="19050">
            <a:solidFill>
              <a:schemeClr val="accent5"/>
            </a:solidFill>
            <a:prstDash val="solid"/>
            <a:round/>
            <a:headEnd len="med" w="med" type="none"/>
            <a:tailEnd len="med" w="med" type="stealth"/>
          </a:ln>
        </p:spPr>
      </p:cxnSp>
      <p:sp>
        <p:nvSpPr>
          <p:cNvPr id="2280" name="Google Shape;2280;p70"/>
          <p:cNvSpPr txBox="1"/>
          <p:nvPr/>
        </p:nvSpPr>
        <p:spPr>
          <a:xfrm>
            <a:off x="1749925" y="2066800"/>
            <a:ext cx="951000" cy="3039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None/>
            </a:pPr>
            <a:r>
              <a:rPr lang="en-US" sz="1000">
                <a:solidFill>
                  <a:schemeClr val="accent5"/>
                </a:solidFill>
                <a:latin typeface="Helvetica Neue"/>
                <a:ea typeface="Helvetica Neue"/>
                <a:cs typeface="Helvetica Neue"/>
                <a:sym typeface="Helvetica Neue"/>
              </a:rPr>
              <a:t>CONCOR / MAXSIM / CatRege</a:t>
            </a:r>
            <a:endParaRPr sz="1000">
              <a:solidFill>
                <a:schemeClr val="accent5"/>
              </a:solidFill>
              <a:latin typeface="Helvetica Neue"/>
              <a:ea typeface="Helvetica Neue"/>
              <a:cs typeface="Helvetica Neue"/>
              <a:sym typeface="Helvetica Neue"/>
            </a:endParaRPr>
          </a:p>
        </p:txBody>
      </p:sp>
      <p:sp>
        <p:nvSpPr>
          <p:cNvPr id="2281" name="Google Shape;2281;p70"/>
          <p:cNvSpPr/>
          <p:nvPr/>
        </p:nvSpPr>
        <p:spPr>
          <a:xfrm>
            <a:off x="362200" y="1130200"/>
            <a:ext cx="5938200" cy="5525400"/>
          </a:xfrm>
          <a:prstGeom prst="rect">
            <a:avLst/>
          </a:prstGeom>
          <a:solidFill>
            <a:srgbClr val="000000">
              <a:alpha val="80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70"/>
          <p:cNvSpPr/>
          <p:nvPr/>
        </p:nvSpPr>
        <p:spPr>
          <a:xfrm>
            <a:off x="6778775" y="6054650"/>
            <a:ext cx="3157200" cy="509100"/>
          </a:xfrm>
          <a:prstGeom prst="rect">
            <a:avLst/>
          </a:prstGeom>
          <a:solidFill>
            <a:srgbClr val="000000">
              <a:alpha val="80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70"/>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71"/>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Extrinsic Evaluation - </a:t>
            </a:r>
            <a:r>
              <a:rPr lang="en-US"/>
              <a:t>Results</a:t>
            </a:r>
            <a:endParaRPr/>
          </a:p>
        </p:txBody>
      </p:sp>
      <p:pic>
        <p:nvPicPr>
          <p:cNvPr id="2290" name="Google Shape;2290;p71"/>
          <p:cNvPicPr preferRelativeResize="0"/>
          <p:nvPr/>
        </p:nvPicPr>
        <p:blipFill>
          <a:blip r:embed="rId3">
            <a:alphaModFix/>
          </a:blip>
          <a:stretch>
            <a:fillRect/>
          </a:stretch>
        </p:blipFill>
        <p:spPr>
          <a:xfrm>
            <a:off x="6175373" y="1167937"/>
            <a:ext cx="4699680" cy="4254469"/>
          </a:xfrm>
          <a:prstGeom prst="rect">
            <a:avLst/>
          </a:prstGeom>
          <a:noFill/>
          <a:ln>
            <a:noFill/>
          </a:ln>
        </p:spPr>
      </p:pic>
      <p:pic>
        <p:nvPicPr>
          <p:cNvPr id="2291" name="Google Shape;2291;p71"/>
          <p:cNvPicPr preferRelativeResize="0"/>
          <p:nvPr/>
        </p:nvPicPr>
        <p:blipFill>
          <a:blip r:embed="rId4">
            <a:alphaModFix/>
          </a:blip>
          <a:stretch>
            <a:fillRect/>
          </a:stretch>
        </p:blipFill>
        <p:spPr>
          <a:xfrm>
            <a:off x="1235875" y="1166400"/>
            <a:ext cx="4699680" cy="4257548"/>
          </a:xfrm>
          <a:prstGeom prst="rect">
            <a:avLst/>
          </a:prstGeom>
          <a:noFill/>
          <a:ln>
            <a:noFill/>
          </a:ln>
        </p:spPr>
      </p:pic>
      <p:sp>
        <p:nvSpPr>
          <p:cNvPr id="2292" name="Google Shape;2292;p71"/>
          <p:cNvSpPr txBox="1"/>
          <p:nvPr/>
        </p:nvSpPr>
        <p:spPr>
          <a:xfrm>
            <a:off x="1235875" y="5422400"/>
            <a:ext cx="46998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Synthetic Datasets</a:t>
            </a:r>
            <a:endParaRPr i="1">
              <a:solidFill>
                <a:srgbClr val="D9D9D9"/>
              </a:solidFill>
            </a:endParaRPr>
          </a:p>
        </p:txBody>
      </p:sp>
      <p:sp>
        <p:nvSpPr>
          <p:cNvPr id="2293" name="Google Shape;2293;p71"/>
          <p:cNvSpPr txBox="1"/>
          <p:nvPr/>
        </p:nvSpPr>
        <p:spPr>
          <a:xfrm>
            <a:off x="6175425" y="5422400"/>
            <a:ext cx="46998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Real Datasets</a:t>
            </a:r>
            <a:endParaRPr i="1">
              <a:solidFill>
                <a:srgbClr val="D9D9D9"/>
              </a:solidFill>
            </a:endParaRPr>
          </a:p>
        </p:txBody>
      </p:sp>
      <p:sp>
        <p:nvSpPr>
          <p:cNvPr id="2294" name="Google Shape;2294;p71"/>
          <p:cNvSpPr/>
          <p:nvPr/>
        </p:nvSpPr>
        <p:spPr>
          <a:xfrm>
            <a:off x="1235875" y="5847800"/>
            <a:ext cx="96393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295" name="Google Shape;2295;p71"/>
          <p:cNvPicPr preferRelativeResize="0"/>
          <p:nvPr/>
        </p:nvPicPr>
        <p:blipFill rotWithShape="1">
          <a:blip r:embed="rId5">
            <a:alphaModFix/>
          </a:blip>
          <a:srcRect b="0" l="0" r="0" t="0"/>
          <a:stretch/>
        </p:blipFill>
        <p:spPr>
          <a:xfrm>
            <a:off x="1322753" y="5935848"/>
            <a:ext cx="329205" cy="469800"/>
          </a:xfrm>
          <a:prstGeom prst="rect">
            <a:avLst/>
          </a:prstGeom>
          <a:noFill/>
          <a:ln>
            <a:noFill/>
          </a:ln>
        </p:spPr>
      </p:pic>
      <p:sp>
        <p:nvSpPr>
          <p:cNvPr id="2296" name="Google Shape;2296;p71"/>
          <p:cNvSpPr txBox="1"/>
          <p:nvPr/>
        </p:nvSpPr>
        <p:spPr>
          <a:xfrm>
            <a:off x="1712825" y="5835050"/>
            <a:ext cx="9162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4:</a:t>
            </a:r>
            <a:r>
              <a:rPr lang="en-US" sz="1900">
                <a:solidFill>
                  <a:schemeClr val="lt1"/>
                </a:solidFill>
                <a:latin typeface="Helvetica Neue"/>
                <a:ea typeface="Helvetica Neue"/>
                <a:cs typeface="Helvetica Neue"/>
                <a:sym typeface="Helvetica Neue"/>
              </a:rPr>
              <a:t> Similar results between intrinsic and extrinsic evaluation as well as synthetic versus real networks with one exception - MultiLENS </a:t>
            </a:r>
            <a:endParaRPr sz="1900">
              <a:solidFill>
                <a:schemeClr val="lt1"/>
              </a:solidFill>
              <a:latin typeface="Helvetica Neue"/>
              <a:ea typeface="Helvetica Neue"/>
              <a:cs typeface="Helvetica Neue"/>
              <a:sym typeface="Helvetica Neue"/>
            </a:endParaRPr>
          </a:p>
        </p:txBody>
      </p:sp>
      <p:sp>
        <p:nvSpPr>
          <p:cNvPr id="2297" name="Google Shape;2297;p7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298" name="Google Shape;2298;p71"/>
          <p:cNvPicPr preferRelativeResize="0"/>
          <p:nvPr/>
        </p:nvPicPr>
        <p:blipFill>
          <a:blip r:embed="rId6">
            <a:alphaModFix/>
          </a:blip>
          <a:stretch>
            <a:fillRect/>
          </a:stretch>
        </p:blipFill>
        <p:spPr>
          <a:xfrm>
            <a:off x="10796688" y="64320"/>
            <a:ext cx="1327426" cy="421755"/>
          </a:xfrm>
          <a:prstGeom prst="rect">
            <a:avLst/>
          </a:prstGeom>
          <a:noFill/>
          <a:ln>
            <a:noFill/>
          </a:ln>
        </p:spPr>
      </p:pic>
      <p:sp>
        <p:nvSpPr>
          <p:cNvPr id="2299" name="Google Shape;2299;p71"/>
          <p:cNvSpPr/>
          <p:nvPr/>
        </p:nvSpPr>
        <p:spPr>
          <a:xfrm>
            <a:off x="2559525" y="1349775"/>
            <a:ext cx="653100" cy="4190400"/>
          </a:xfrm>
          <a:prstGeom prst="roundRect">
            <a:avLst>
              <a:gd fmla="val 0" name="adj"/>
            </a:avLst>
          </a:prstGeom>
          <a:solidFill>
            <a:srgbClr val="9900FF">
              <a:alpha val="21570"/>
            </a:srgbClr>
          </a:solid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71"/>
          <p:cNvSpPr/>
          <p:nvPr/>
        </p:nvSpPr>
        <p:spPr>
          <a:xfrm>
            <a:off x="7495650" y="1349775"/>
            <a:ext cx="653100" cy="4190400"/>
          </a:xfrm>
          <a:prstGeom prst="roundRect">
            <a:avLst>
              <a:gd fmla="val 0" name="adj"/>
            </a:avLst>
          </a:prstGeom>
          <a:solidFill>
            <a:srgbClr val="9900FF">
              <a:alpha val="21570"/>
            </a:srgbClr>
          </a:solid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71"/>
          <p:cNvSpPr/>
          <p:nvPr/>
        </p:nvSpPr>
        <p:spPr>
          <a:xfrm>
            <a:off x="1557550" y="1349775"/>
            <a:ext cx="1002000" cy="4190400"/>
          </a:xfrm>
          <a:prstGeom prst="roundRect">
            <a:avLst>
              <a:gd fmla="val 0" name="adj"/>
            </a:avLst>
          </a:prstGeom>
          <a:solidFill>
            <a:srgbClr val="FF9900">
              <a:alpha val="27450"/>
            </a:srgbClr>
          </a:solid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71"/>
          <p:cNvSpPr/>
          <p:nvPr/>
        </p:nvSpPr>
        <p:spPr>
          <a:xfrm>
            <a:off x="6493650" y="1349775"/>
            <a:ext cx="1002000" cy="4190400"/>
          </a:xfrm>
          <a:prstGeom prst="roundRect">
            <a:avLst>
              <a:gd fmla="val 0" name="adj"/>
            </a:avLst>
          </a:prstGeom>
          <a:solidFill>
            <a:srgbClr val="FF9900">
              <a:alpha val="27450"/>
            </a:srgbClr>
          </a:solid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71"/>
          <p:cNvSpPr txBox="1"/>
          <p:nvPr/>
        </p:nvSpPr>
        <p:spPr>
          <a:xfrm>
            <a:off x="1610350" y="5232050"/>
            <a:ext cx="8964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Degree</a:t>
            </a:r>
            <a:endParaRPr b="1" sz="1100">
              <a:solidFill>
                <a:srgbClr val="FFFFFF"/>
              </a:solidFill>
              <a:latin typeface="Helvetica Neue"/>
              <a:ea typeface="Helvetica Neue"/>
              <a:cs typeface="Helvetica Neue"/>
              <a:sym typeface="Helvetica Neue"/>
            </a:endParaRPr>
          </a:p>
        </p:txBody>
      </p:sp>
      <p:sp>
        <p:nvSpPr>
          <p:cNvPr id="2304" name="Google Shape;2304;p71"/>
          <p:cNvSpPr txBox="1"/>
          <p:nvPr/>
        </p:nvSpPr>
        <p:spPr>
          <a:xfrm>
            <a:off x="2437875" y="5232050"/>
            <a:ext cx="8964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Proximity</a:t>
            </a:r>
            <a:endParaRPr b="1" sz="1100">
              <a:solidFill>
                <a:srgbClr val="FFFFFF"/>
              </a:solidFill>
              <a:latin typeface="Helvetica Neue"/>
              <a:ea typeface="Helvetica Neue"/>
              <a:cs typeface="Helvetica Neue"/>
              <a:sym typeface="Helvetica Neue"/>
            </a:endParaRPr>
          </a:p>
        </p:txBody>
      </p:sp>
      <p:sp>
        <p:nvSpPr>
          <p:cNvPr id="2305" name="Google Shape;2305;p71"/>
          <p:cNvSpPr txBox="1"/>
          <p:nvPr/>
        </p:nvSpPr>
        <p:spPr>
          <a:xfrm>
            <a:off x="6493650" y="5232050"/>
            <a:ext cx="10020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Degree</a:t>
            </a:r>
            <a:endParaRPr b="1" sz="1100">
              <a:solidFill>
                <a:srgbClr val="FFFFFF"/>
              </a:solidFill>
              <a:latin typeface="Helvetica Neue"/>
              <a:ea typeface="Helvetica Neue"/>
              <a:cs typeface="Helvetica Neue"/>
              <a:sym typeface="Helvetica Neue"/>
            </a:endParaRPr>
          </a:p>
        </p:txBody>
      </p:sp>
      <p:sp>
        <p:nvSpPr>
          <p:cNvPr id="2306" name="Google Shape;2306;p71"/>
          <p:cNvSpPr txBox="1"/>
          <p:nvPr/>
        </p:nvSpPr>
        <p:spPr>
          <a:xfrm>
            <a:off x="7374000" y="5232050"/>
            <a:ext cx="896400" cy="1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Helvetica Neue"/>
                <a:ea typeface="Helvetica Neue"/>
                <a:cs typeface="Helvetica Neue"/>
                <a:sym typeface="Helvetica Neue"/>
              </a:rPr>
              <a:t>Proximity</a:t>
            </a:r>
            <a:endParaRPr b="1" sz="1100">
              <a:solidFill>
                <a:srgbClr val="FFFFF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1"/>
                                        </p:tgtEl>
                                        <p:attrNameLst>
                                          <p:attrName>style.visibility</p:attrName>
                                        </p:attrNameLst>
                                      </p:cBhvr>
                                      <p:to>
                                        <p:strVal val="visible"/>
                                      </p:to>
                                    </p:set>
                                    <p:animEffect filter="fade" transition="in">
                                      <p:cBhvr>
                                        <p:cTn dur="1000"/>
                                        <p:tgtEl>
                                          <p:spTgt spid="2301"/>
                                        </p:tgtEl>
                                      </p:cBhvr>
                                    </p:animEffect>
                                  </p:childTnLst>
                                </p:cTn>
                              </p:par>
                              <p:par>
                                <p:cTn fill="hold" nodeType="withEffect" presetClass="entr" presetID="10" presetSubtype="0">
                                  <p:stCondLst>
                                    <p:cond delay="0"/>
                                  </p:stCondLst>
                                  <p:childTnLst>
                                    <p:set>
                                      <p:cBhvr>
                                        <p:cTn dur="1" fill="hold">
                                          <p:stCondLst>
                                            <p:cond delay="0"/>
                                          </p:stCondLst>
                                        </p:cTn>
                                        <p:tgtEl>
                                          <p:spTgt spid="2302"/>
                                        </p:tgtEl>
                                        <p:attrNameLst>
                                          <p:attrName>style.visibility</p:attrName>
                                        </p:attrNameLst>
                                      </p:cBhvr>
                                      <p:to>
                                        <p:strVal val="visible"/>
                                      </p:to>
                                    </p:set>
                                    <p:animEffect filter="fade" transition="in">
                                      <p:cBhvr>
                                        <p:cTn dur="1000"/>
                                        <p:tgtEl>
                                          <p:spTgt spid="2302"/>
                                        </p:tgtEl>
                                      </p:cBhvr>
                                    </p:animEffect>
                                  </p:childTnLst>
                                </p:cTn>
                              </p:par>
                              <p:par>
                                <p:cTn fill="hold" nodeType="withEffect" presetClass="entr" presetID="10" presetSubtype="0">
                                  <p:stCondLst>
                                    <p:cond delay="0"/>
                                  </p:stCondLst>
                                  <p:childTnLst>
                                    <p:set>
                                      <p:cBhvr>
                                        <p:cTn dur="1" fill="hold">
                                          <p:stCondLst>
                                            <p:cond delay="0"/>
                                          </p:stCondLst>
                                        </p:cTn>
                                        <p:tgtEl>
                                          <p:spTgt spid="2303"/>
                                        </p:tgtEl>
                                        <p:attrNameLst>
                                          <p:attrName>style.visibility</p:attrName>
                                        </p:attrNameLst>
                                      </p:cBhvr>
                                      <p:to>
                                        <p:strVal val="visible"/>
                                      </p:to>
                                    </p:set>
                                    <p:animEffect filter="fade" transition="in">
                                      <p:cBhvr>
                                        <p:cTn dur="1000"/>
                                        <p:tgtEl>
                                          <p:spTgt spid="2303"/>
                                        </p:tgtEl>
                                      </p:cBhvr>
                                    </p:animEffect>
                                  </p:childTnLst>
                                </p:cTn>
                              </p:par>
                              <p:par>
                                <p:cTn fill="hold" nodeType="withEffect" presetClass="entr" presetID="10" presetSubtype="0">
                                  <p:stCondLst>
                                    <p:cond delay="0"/>
                                  </p:stCondLst>
                                  <p:childTnLst>
                                    <p:set>
                                      <p:cBhvr>
                                        <p:cTn dur="1" fill="hold">
                                          <p:stCondLst>
                                            <p:cond delay="0"/>
                                          </p:stCondLst>
                                        </p:cTn>
                                        <p:tgtEl>
                                          <p:spTgt spid="2305"/>
                                        </p:tgtEl>
                                        <p:attrNameLst>
                                          <p:attrName>style.visibility</p:attrName>
                                        </p:attrNameLst>
                                      </p:cBhvr>
                                      <p:to>
                                        <p:strVal val="visible"/>
                                      </p:to>
                                    </p:set>
                                    <p:animEffect filter="fade" transition="in">
                                      <p:cBhvr>
                                        <p:cTn dur="1000"/>
                                        <p:tgtEl>
                                          <p:spTgt spid="2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9"/>
                                        </p:tgtEl>
                                        <p:attrNameLst>
                                          <p:attrName>style.visibility</p:attrName>
                                        </p:attrNameLst>
                                      </p:cBhvr>
                                      <p:to>
                                        <p:strVal val="visible"/>
                                      </p:to>
                                    </p:set>
                                    <p:animEffect filter="fade" transition="in">
                                      <p:cBhvr>
                                        <p:cTn dur="1000"/>
                                        <p:tgtEl>
                                          <p:spTgt spid="2299"/>
                                        </p:tgtEl>
                                      </p:cBhvr>
                                    </p:animEffect>
                                  </p:childTnLst>
                                </p:cTn>
                              </p:par>
                              <p:par>
                                <p:cTn fill="hold" nodeType="withEffect" presetClass="entr" presetID="10" presetSubtype="0">
                                  <p:stCondLst>
                                    <p:cond delay="0"/>
                                  </p:stCondLst>
                                  <p:childTnLst>
                                    <p:set>
                                      <p:cBhvr>
                                        <p:cTn dur="1" fill="hold">
                                          <p:stCondLst>
                                            <p:cond delay="0"/>
                                          </p:stCondLst>
                                        </p:cTn>
                                        <p:tgtEl>
                                          <p:spTgt spid="2300"/>
                                        </p:tgtEl>
                                        <p:attrNameLst>
                                          <p:attrName>style.visibility</p:attrName>
                                        </p:attrNameLst>
                                      </p:cBhvr>
                                      <p:to>
                                        <p:strVal val="visible"/>
                                      </p:to>
                                    </p:set>
                                    <p:animEffect filter="fade" transition="in">
                                      <p:cBhvr>
                                        <p:cTn dur="1000"/>
                                        <p:tgtEl>
                                          <p:spTgt spid="2300"/>
                                        </p:tgtEl>
                                      </p:cBhvr>
                                    </p:animEffect>
                                  </p:childTnLst>
                                </p:cTn>
                              </p:par>
                              <p:par>
                                <p:cTn fill="hold" nodeType="withEffect" presetClass="entr" presetID="10" presetSubtype="0">
                                  <p:stCondLst>
                                    <p:cond delay="0"/>
                                  </p:stCondLst>
                                  <p:childTnLst>
                                    <p:set>
                                      <p:cBhvr>
                                        <p:cTn dur="1" fill="hold">
                                          <p:stCondLst>
                                            <p:cond delay="0"/>
                                          </p:stCondLst>
                                        </p:cTn>
                                        <p:tgtEl>
                                          <p:spTgt spid="2304"/>
                                        </p:tgtEl>
                                        <p:attrNameLst>
                                          <p:attrName>style.visibility</p:attrName>
                                        </p:attrNameLst>
                                      </p:cBhvr>
                                      <p:to>
                                        <p:strVal val="visible"/>
                                      </p:to>
                                    </p:set>
                                    <p:animEffect filter="fade" transition="in">
                                      <p:cBhvr>
                                        <p:cTn dur="1000"/>
                                        <p:tgtEl>
                                          <p:spTgt spid="2304"/>
                                        </p:tgtEl>
                                      </p:cBhvr>
                                    </p:animEffect>
                                  </p:childTnLst>
                                </p:cTn>
                              </p:par>
                              <p:par>
                                <p:cTn fill="hold" nodeType="withEffect" presetClass="entr" presetID="10" presetSubtype="0">
                                  <p:stCondLst>
                                    <p:cond delay="0"/>
                                  </p:stCondLst>
                                  <p:childTnLst>
                                    <p:set>
                                      <p:cBhvr>
                                        <p:cTn dur="1" fill="hold">
                                          <p:stCondLst>
                                            <p:cond delay="0"/>
                                          </p:stCondLst>
                                        </p:cTn>
                                        <p:tgtEl>
                                          <p:spTgt spid="2306"/>
                                        </p:tgtEl>
                                        <p:attrNameLst>
                                          <p:attrName>style.visibility</p:attrName>
                                        </p:attrNameLst>
                                      </p:cBhvr>
                                      <p:to>
                                        <p:strVal val="visible"/>
                                      </p:to>
                                    </p:set>
                                    <p:animEffect filter="fade" transition="in">
                                      <p:cBhvr>
                                        <p:cTn dur="1000"/>
                                        <p:tgtEl>
                                          <p:spTgt spid="2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4"/>
                                        </p:tgtEl>
                                        <p:attrNameLst>
                                          <p:attrName>style.visibility</p:attrName>
                                        </p:attrNameLst>
                                      </p:cBhvr>
                                      <p:to>
                                        <p:strVal val="visible"/>
                                      </p:to>
                                    </p:set>
                                    <p:animEffect filter="fade" transition="in">
                                      <p:cBhvr>
                                        <p:cTn dur="1000"/>
                                        <p:tgtEl>
                                          <p:spTgt spid="2294"/>
                                        </p:tgtEl>
                                      </p:cBhvr>
                                    </p:animEffect>
                                  </p:childTnLst>
                                </p:cTn>
                              </p:par>
                              <p:par>
                                <p:cTn fill="hold" nodeType="withEffect" presetClass="entr" presetID="10" presetSubtype="0">
                                  <p:stCondLst>
                                    <p:cond delay="0"/>
                                  </p:stCondLst>
                                  <p:childTnLst>
                                    <p:set>
                                      <p:cBhvr>
                                        <p:cTn dur="1" fill="hold">
                                          <p:stCondLst>
                                            <p:cond delay="0"/>
                                          </p:stCondLst>
                                        </p:cTn>
                                        <p:tgtEl>
                                          <p:spTgt spid="2295"/>
                                        </p:tgtEl>
                                        <p:attrNameLst>
                                          <p:attrName>style.visibility</p:attrName>
                                        </p:attrNameLst>
                                      </p:cBhvr>
                                      <p:to>
                                        <p:strVal val="visible"/>
                                      </p:to>
                                    </p:set>
                                    <p:animEffect filter="fade" transition="in">
                                      <p:cBhvr>
                                        <p:cTn dur="1000"/>
                                        <p:tgtEl>
                                          <p:spTgt spid="2295"/>
                                        </p:tgtEl>
                                      </p:cBhvr>
                                    </p:animEffect>
                                  </p:childTnLst>
                                </p:cTn>
                              </p:par>
                              <p:par>
                                <p:cTn fill="hold" nodeType="withEffect" presetClass="entr" presetID="10" presetSubtype="0">
                                  <p:stCondLst>
                                    <p:cond delay="0"/>
                                  </p:stCondLst>
                                  <p:childTnLst>
                                    <p:set>
                                      <p:cBhvr>
                                        <p:cTn dur="1" fill="hold">
                                          <p:stCondLst>
                                            <p:cond delay="0"/>
                                          </p:stCondLst>
                                        </p:cTn>
                                        <p:tgtEl>
                                          <p:spTgt spid="2296"/>
                                        </p:tgtEl>
                                        <p:attrNameLst>
                                          <p:attrName>style.visibility</p:attrName>
                                        </p:attrNameLst>
                                      </p:cBhvr>
                                      <p:to>
                                        <p:strVal val="visible"/>
                                      </p:to>
                                    </p:set>
                                    <p:animEffect filter="fade" transition="in">
                                      <p:cBhvr>
                                        <p:cTn dur="1000"/>
                                        <p:tgtEl>
                                          <p:spTgt spid="2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49" name="Google Shape;149;p18"/>
          <p:cNvSpPr/>
          <p:nvPr/>
        </p:nvSpPr>
        <p:spPr>
          <a:xfrm>
            <a:off x="618900" y="1966925"/>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151" name="Google Shape;151;p18"/>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chemeClr val="lt1"/>
              </a:buClr>
              <a:buSzPts val="1820"/>
              <a:buChar char="✧"/>
            </a:pPr>
            <a:r>
              <a:rPr b="1" lang="en-US"/>
              <a:t>Introduction</a:t>
            </a:r>
            <a:endParaRPr b="1"/>
          </a:p>
          <a:p>
            <a:pPr indent="-344169" lvl="1" marL="914400" rtl="0" algn="l">
              <a:spcBef>
                <a:spcPts val="0"/>
              </a:spcBef>
              <a:spcAft>
                <a:spcPts val="0"/>
              </a:spcAft>
              <a:buClr>
                <a:schemeClr val="lt1"/>
              </a:buClr>
              <a:buSzPts val="1820"/>
              <a:buChar char="✧"/>
            </a:pPr>
            <a:r>
              <a:rPr lang="en-US"/>
              <a:t>Structural roles in </a:t>
            </a:r>
            <a:endParaRPr/>
          </a:p>
          <a:p>
            <a:pPr indent="-381000" lvl="2" marL="1371600" rtl="0" algn="l">
              <a:spcBef>
                <a:spcPts val="0"/>
              </a:spcBef>
              <a:spcAft>
                <a:spcPts val="0"/>
              </a:spcAft>
              <a:buClr>
                <a:schemeClr val="lt1"/>
              </a:buClr>
              <a:buSzPts val="2400"/>
              <a:buChar char="▪"/>
            </a:pPr>
            <a:r>
              <a:rPr lang="en-US"/>
              <a:t>network science</a:t>
            </a:r>
            <a:endParaRPr/>
          </a:p>
          <a:p>
            <a:pPr indent="-381000" lvl="2" marL="1371600" rtl="0" algn="l">
              <a:spcBef>
                <a:spcPts val="0"/>
              </a:spcBef>
              <a:spcAft>
                <a:spcPts val="0"/>
              </a:spcAft>
              <a:buClr>
                <a:schemeClr val="lt1"/>
              </a:buClr>
              <a:buSzPts val="2400"/>
              <a:buChar char="▪"/>
            </a:pPr>
            <a:r>
              <a:rPr lang="en-US"/>
              <a:t>mathematical sociology</a:t>
            </a:r>
            <a:endParaRPr/>
          </a:p>
          <a:p>
            <a:pPr indent="-344169" lvl="1" marL="914400" rtl="0" algn="l">
              <a:spcBef>
                <a:spcPts val="0"/>
              </a:spcBef>
              <a:spcAft>
                <a:spcPts val="0"/>
              </a:spcAft>
              <a:buClr>
                <a:schemeClr val="lt1"/>
              </a:buClr>
              <a:buSzPts val="1820"/>
              <a:buChar char="✧"/>
            </a:pPr>
            <a:r>
              <a:rPr lang="en-US"/>
              <a:t>Structural or role-based embedding methods</a:t>
            </a:r>
            <a:endParaRPr/>
          </a:p>
          <a:p>
            <a:pPr indent="-344169" lvl="1" marL="914400" rtl="0" algn="l">
              <a:spcBef>
                <a:spcPts val="0"/>
              </a:spcBef>
              <a:spcAft>
                <a:spcPts val="0"/>
              </a:spcAft>
              <a:buClr>
                <a:schemeClr val="lt1"/>
              </a:buClr>
              <a:buSzPts val="1820"/>
              <a:buChar char="✧"/>
            </a:pPr>
            <a:r>
              <a:rPr lang="en-US"/>
              <a:t>Mining structural roles within a network</a:t>
            </a:r>
            <a:endParaRPr/>
          </a:p>
          <a:p>
            <a:pPr indent="-344169" lvl="1" marL="914400" rtl="0" algn="l">
              <a:spcBef>
                <a:spcPts val="0"/>
              </a:spcBef>
              <a:spcAft>
                <a:spcPts val="0"/>
              </a:spcAft>
              <a:buClr>
                <a:schemeClr val="lt1"/>
              </a:buClr>
              <a:buSzPts val="1820"/>
              <a:buChar char="✧"/>
            </a:pPr>
            <a:r>
              <a:rPr lang="en-US"/>
              <a:t>Mining structural roles across networks</a:t>
            </a:r>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72"/>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Extrinsic Evaluation</a:t>
            </a:r>
            <a:endParaRPr/>
          </a:p>
        </p:txBody>
      </p:sp>
      <p:pic>
        <p:nvPicPr>
          <p:cNvPr id="2313" name="Google Shape;2313;p72"/>
          <p:cNvPicPr preferRelativeResize="0"/>
          <p:nvPr/>
        </p:nvPicPr>
        <p:blipFill>
          <a:blip r:embed="rId3">
            <a:alphaModFix/>
          </a:blip>
          <a:stretch>
            <a:fillRect/>
          </a:stretch>
        </p:blipFill>
        <p:spPr>
          <a:xfrm>
            <a:off x="1235875" y="1166400"/>
            <a:ext cx="4699680" cy="4257548"/>
          </a:xfrm>
          <a:prstGeom prst="rect">
            <a:avLst/>
          </a:prstGeom>
          <a:noFill/>
          <a:ln>
            <a:noFill/>
          </a:ln>
        </p:spPr>
      </p:pic>
      <p:sp>
        <p:nvSpPr>
          <p:cNvPr id="2314" name="Google Shape;2314;p72"/>
          <p:cNvSpPr txBox="1"/>
          <p:nvPr/>
        </p:nvSpPr>
        <p:spPr>
          <a:xfrm>
            <a:off x="1235875" y="5422400"/>
            <a:ext cx="46998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Synthetic Datasets - Extrinsic</a:t>
            </a:r>
            <a:endParaRPr i="1">
              <a:solidFill>
                <a:srgbClr val="D9D9D9"/>
              </a:solidFill>
            </a:endParaRPr>
          </a:p>
        </p:txBody>
      </p:sp>
      <p:sp>
        <p:nvSpPr>
          <p:cNvPr id="2315" name="Google Shape;2315;p72"/>
          <p:cNvSpPr txBox="1"/>
          <p:nvPr/>
        </p:nvSpPr>
        <p:spPr>
          <a:xfrm>
            <a:off x="6175425" y="5422400"/>
            <a:ext cx="46998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Synthetic Datasets - Intrinsic</a:t>
            </a:r>
            <a:endParaRPr i="1">
              <a:solidFill>
                <a:srgbClr val="D9D9D9"/>
              </a:solidFill>
            </a:endParaRPr>
          </a:p>
        </p:txBody>
      </p:sp>
      <p:sp>
        <p:nvSpPr>
          <p:cNvPr id="2316" name="Google Shape;2316;p72"/>
          <p:cNvSpPr/>
          <p:nvPr/>
        </p:nvSpPr>
        <p:spPr>
          <a:xfrm>
            <a:off x="1235875" y="5847800"/>
            <a:ext cx="96393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317" name="Google Shape;2317;p72"/>
          <p:cNvPicPr preferRelativeResize="0"/>
          <p:nvPr/>
        </p:nvPicPr>
        <p:blipFill rotWithShape="1">
          <a:blip r:embed="rId4">
            <a:alphaModFix/>
          </a:blip>
          <a:srcRect b="0" l="0" r="0" t="0"/>
          <a:stretch/>
        </p:blipFill>
        <p:spPr>
          <a:xfrm>
            <a:off x="1322753" y="5935848"/>
            <a:ext cx="329205" cy="469800"/>
          </a:xfrm>
          <a:prstGeom prst="rect">
            <a:avLst/>
          </a:prstGeom>
          <a:noFill/>
          <a:ln>
            <a:noFill/>
          </a:ln>
        </p:spPr>
      </p:pic>
      <p:sp>
        <p:nvSpPr>
          <p:cNvPr id="2318" name="Google Shape;2318;p72"/>
          <p:cNvSpPr txBox="1"/>
          <p:nvPr/>
        </p:nvSpPr>
        <p:spPr>
          <a:xfrm>
            <a:off x="1712825" y="5835050"/>
            <a:ext cx="9162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5: </a:t>
            </a:r>
            <a:r>
              <a:rPr lang="en-US" sz="1900">
                <a:solidFill>
                  <a:srgbClr val="FFFFFF"/>
                </a:solidFill>
              </a:rPr>
              <a:t>Intrinsic evaluations of embeddings may not always accurately predict performance in downstream tasks - involvement of downstream ML models</a:t>
            </a:r>
            <a:endParaRPr sz="1900">
              <a:solidFill>
                <a:srgbClr val="FFFFFF"/>
              </a:solidFill>
              <a:latin typeface="Helvetica Neue"/>
              <a:ea typeface="Helvetica Neue"/>
              <a:cs typeface="Helvetica Neue"/>
              <a:sym typeface="Helvetica Neue"/>
            </a:endParaRPr>
          </a:p>
        </p:txBody>
      </p:sp>
      <p:pic>
        <p:nvPicPr>
          <p:cNvPr id="2319" name="Google Shape;2319;p72"/>
          <p:cNvPicPr preferRelativeResize="0"/>
          <p:nvPr/>
        </p:nvPicPr>
        <p:blipFill>
          <a:blip r:embed="rId5">
            <a:alphaModFix/>
          </a:blip>
          <a:stretch>
            <a:fillRect/>
          </a:stretch>
        </p:blipFill>
        <p:spPr>
          <a:xfrm>
            <a:off x="6294825" y="1235787"/>
            <a:ext cx="5128750" cy="4030812"/>
          </a:xfrm>
          <a:prstGeom prst="rect">
            <a:avLst/>
          </a:prstGeom>
          <a:noFill/>
          <a:ln>
            <a:noFill/>
          </a:ln>
        </p:spPr>
      </p:pic>
      <p:sp>
        <p:nvSpPr>
          <p:cNvPr id="2320" name="Google Shape;2320;p72"/>
          <p:cNvSpPr/>
          <p:nvPr/>
        </p:nvSpPr>
        <p:spPr>
          <a:xfrm>
            <a:off x="4890725" y="1343425"/>
            <a:ext cx="306000" cy="36948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72"/>
          <p:cNvSpPr/>
          <p:nvPr/>
        </p:nvSpPr>
        <p:spPr>
          <a:xfrm>
            <a:off x="10274950" y="1467150"/>
            <a:ext cx="357300" cy="34863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7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323" name="Google Shape;2323;p72"/>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0"/>
                                        </p:tgtEl>
                                        <p:attrNameLst>
                                          <p:attrName>style.visibility</p:attrName>
                                        </p:attrNameLst>
                                      </p:cBhvr>
                                      <p:to>
                                        <p:strVal val="visible"/>
                                      </p:to>
                                    </p:set>
                                    <p:animEffect filter="fade" transition="in">
                                      <p:cBhvr>
                                        <p:cTn dur="1000"/>
                                        <p:tgtEl>
                                          <p:spTgt spid="2320"/>
                                        </p:tgtEl>
                                      </p:cBhvr>
                                    </p:animEffect>
                                  </p:childTnLst>
                                </p:cTn>
                              </p:par>
                              <p:par>
                                <p:cTn fill="hold" nodeType="withEffect" presetClass="entr" presetID="10" presetSubtype="0">
                                  <p:stCondLst>
                                    <p:cond delay="0"/>
                                  </p:stCondLst>
                                  <p:childTnLst>
                                    <p:set>
                                      <p:cBhvr>
                                        <p:cTn dur="1" fill="hold">
                                          <p:stCondLst>
                                            <p:cond delay="0"/>
                                          </p:stCondLst>
                                        </p:cTn>
                                        <p:tgtEl>
                                          <p:spTgt spid="2321"/>
                                        </p:tgtEl>
                                        <p:attrNameLst>
                                          <p:attrName>style.visibility</p:attrName>
                                        </p:attrNameLst>
                                      </p:cBhvr>
                                      <p:to>
                                        <p:strVal val="visible"/>
                                      </p:to>
                                    </p:set>
                                    <p:animEffect filter="fade" transition="in">
                                      <p:cBhvr>
                                        <p:cTn dur="1000"/>
                                        <p:tgtEl>
                                          <p:spTgt spid="2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6"/>
                                        </p:tgtEl>
                                        <p:attrNameLst>
                                          <p:attrName>style.visibility</p:attrName>
                                        </p:attrNameLst>
                                      </p:cBhvr>
                                      <p:to>
                                        <p:strVal val="visible"/>
                                      </p:to>
                                    </p:set>
                                    <p:animEffect filter="fade" transition="in">
                                      <p:cBhvr>
                                        <p:cTn dur="1000"/>
                                        <p:tgtEl>
                                          <p:spTgt spid="2316"/>
                                        </p:tgtEl>
                                      </p:cBhvr>
                                    </p:animEffect>
                                  </p:childTnLst>
                                </p:cTn>
                              </p:par>
                              <p:par>
                                <p:cTn fill="hold" nodeType="withEffect" presetClass="entr" presetID="10" presetSubtype="0">
                                  <p:stCondLst>
                                    <p:cond delay="0"/>
                                  </p:stCondLst>
                                  <p:childTnLst>
                                    <p:set>
                                      <p:cBhvr>
                                        <p:cTn dur="1" fill="hold">
                                          <p:stCondLst>
                                            <p:cond delay="0"/>
                                          </p:stCondLst>
                                        </p:cTn>
                                        <p:tgtEl>
                                          <p:spTgt spid="2317"/>
                                        </p:tgtEl>
                                        <p:attrNameLst>
                                          <p:attrName>style.visibility</p:attrName>
                                        </p:attrNameLst>
                                      </p:cBhvr>
                                      <p:to>
                                        <p:strVal val="visible"/>
                                      </p:to>
                                    </p:set>
                                    <p:animEffect filter="fade" transition="in">
                                      <p:cBhvr>
                                        <p:cTn dur="1000"/>
                                        <p:tgtEl>
                                          <p:spTgt spid="2317"/>
                                        </p:tgtEl>
                                      </p:cBhvr>
                                    </p:animEffect>
                                  </p:childTnLst>
                                </p:cTn>
                              </p:par>
                              <p:par>
                                <p:cTn fill="hold" nodeType="withEffect" presetClass="entr" presetID="10" presetSubtype="0">
                                  <p:stCondLst>
                                    <p:cond delay="0"/>
                                  </p:stCondLst>
                                  <p:childTnLst>
                                    <p:set>
                                      <p:cBhvr>
                                        <p:cTn dur="1" fill="hold">
                                          <p:stCondLst>
                                            <p:cond delay="0"/>
                                          </p:stCondLst>
                                        </p:cTn>
                                        <p:tgtEl>
                                          <p:spTgt spid="2318"/>
                                        </p:tgtEl>
                                        <p:attrNameLst>
                                          <p:attrName>style.visibility</p:attrName>
                                        </p:attrNameLst>
                                      </p:cBhvr>
                                      <p:to>
                                        <p:strVal val="visible"/>
                                      </p:to>
                                    </p:set>
                                    <p:animEffect filter="fade" transition="in">
                                      <p:cBhvr>
                                        <p:cTn dur="1000"/>
                                        <p:tgtEl>
                                          <p:spTgt spid="2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73"/>
          <p:cNvSpPr/>
          <p:nvPr/>
        </p:nvSpPr>
        <p:spPr>
          <a:xfrm>
            <a:off x="571725" y="1302888"/>
            <a:ext cx="4652802" cy="203844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73"/>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Issues with Label Definitions</a:t>
            </a:r>
            <a:endParaRPr/>
          </a:p>
        </p:txBody>
      </p:sp>
      <p:pic>
        <p:nvPicPr>
          <p:cNvPr id="2331" name="Google Shape;2331;p73"/>
          <p:cNvPicPr preferRelativeResize="0"/>
          <p:nvPr/>
        </p:nvPicPr>
        <p:blipFill>
          <a:blip r:embed="rId3">
            <a:alphaModFix/>
          </a:blip>
          <a:stretch>
            <a:fillRect/>
          </a:stretch>
        </p:blipFill>
        <p:spPr>
          <a:xfrm>
            <a:off x="397400" y="3654200"/>
            <a:ext cx="4827128" cy="1650874"/>
          </a:xfrm>
          <a:prstGeom prst="rect">
            <a:avLst/>
          </a:prstGeom>
          <a:noFill/>
          <a:ln>
            <a:noFill/>
          </a:ln>
        </p:spPr>
      </p:pic>
      <p:pic>
        <p:nvPicPr>
          <p:cNvPr id="2332" name="Google Shape;2332;p73"/>
          <p:cNvPicPr preferRelativeResize="0"/>
          <p:nvPr/>
        </p:nvPicPr>
        <p:blipFill>
          <a:blip r:embed="rId4">
            <a:alphaModFix/>
          </a:blip>
          <a:stretch>
            <a:fillRect/>
          </a:stretch>
        </p:blipFill>
        <p:spPr>
          <a:xfrm>
            <a:off x="5971500" y="3049599"/>
            <a:ext cx="5819998" cy="2190192"/>
          </a:xfrm>
          <a:prstGeom prst="rect">
            <a:avLst/>
          </a:prstGeom>
          <a:noFill/>
          <a:ln>
            <a:noFill/>
          </a:ln>
        </p:spPr>
      </p:pic>
      <p:pic>
        <p:nvPicPr>
          <p:cNvPr id="2333" name="Google Shape;2333;p73"/>
          <p:cNvPicPr preferRelativeResize="0"/>
          <p:nvPr/>
        </p:nvPicPr>
        <p:blipFill>
          <a:blip r:embed="rId5">
            <a:alphaModFix/>
          </a:blip>
          <a:stretch>
            <a:fillRect/>
          </a:stretch>
        </p:blipFill>
        <p:spPr>
          <a:xfrm>
            <a:off x="594900" y="1302888"/>
            <a:ext cx="4606450" cy="1498500"/>
          </a:xfrm>
          <a:prstGeom prst="rect">
            <a:avLst/>
          </a:prstGeom>
          <a:noFill/>
          <a:ln>
            <a:noFill/>
          </a:ln>
        </p:spPr>
      </p:pic>
      <p:sp>
        <p:nvSpPr>
          <p:cNvPr id="2334" name="Google Shape;2334;p73"/>
          <p:cNvSpPr txBox="1"/>
          <p:nvPr/>
        </p:nvSpPr>
        <p:spPr>
          <a:xfrm>
            <a:off x="571725" y="2709413"/>
            <a:ext cx="3000000" cy="42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a:solidFill>
                  <a:srgbClr val="666666"/>
                </a:solidFill>
                <a:latin typeface="Helvetica Neue"/>
                <a:ea typeface="Helvetica Neue"/>
                <a:cs typeface="Helvetica Neue"/>
                <a:sym typeface="Helvetica Neue"/>
              </a:rPr>
              <a:t>[struc2vec, Leonardo+ ‘17]</a:t>
            </a:r>
            <a:endParaRPr>
              <a:solidFill>
                <a:srgbClr val="666666"/>
              </a:solidFill>
            </a:endParaRPr>
          </a:p>
        </p:txBody>
      </p:sp>
      <p:sp>
        <p:nvSpPr>
          <p:cNvPr id="2335" name="Google Shape;2335;p73"/>
          <p:cNvSpPr/>
          <p:nvPr/>
        </p:nvSpPr>
        <p:spPr>
          <a:xfrm>
            <a:off x="646450" y="1572338"/>
            <a:ext cx="4502400" cy="617100"/>
          </a:xfrm>
          <a:prstGeom prst="roundRect">
            <a:avLst>
              <a:gd fmla="val 0" name="adj"/>
            </a:avLst>
          </a:prstGeom>
          <a:solidFill>
            <a:srgbClr val="FF9900">
              <a:alpha val="2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73"/>
          <p:cNvSpPr/>
          <p:nvPr/>
        </p:nvSpPr>
        <p:spPr>
          <a:xfrm>
            <a:off x="397400" y="5575665"/>
            <a:ext cx="4922400" cy="7131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337" name="Google Shape;2337;p73"/>
          <p:cNvPicPr preferRelativeResize="0"/>
          <p:nvPr/>
        </p:nvPicPr>
        <p:blipFill rotWithShape="1">
          <a:blip r:embed="rId6">
            <a:alphaModFix/>
          </a:blip>
          <a:srcRect b="0" l="0" r="0" t="0"/>
          <a:stretch/>
        </p:blipFill>
        <p:spPr>
          <a:xfrm>
            <a:off x="484278" y="5663048"/>
            <a:ext cx="329205" cy="469800"/>
          </a:xfrm>
          <a:prstGeom prst="rect">
            <a:avLst/>
          </a:prstGeom>
          <a:noFill/>
          <a:ln>
            <a:noFill/>
          </a:ln>
        </p:spPr>
      </p:pic>
      <p:sp>
        <p:nvSpPr>
          <p:cNvPr id="2338" name="Google Shape;2338;p73"/>
          <p:cNvSpPr txBox="1"/>
          <p:nvPr/>
        </p:nvSpPr>
        <p:spPr>
          <a:xfrm>
            <a:off x="874350" y="5562250"/>
            <a:ext cx="4404000" cy="7131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6: Labels strongly correlated with node degree for air-traffic datasets</a:t>
            </a:r>
            <a:endParaRPr sz="1900">
              <a:solidFill>
                <a:schemeClr val="lt1"/>
              </a:solidFill>
              <a:latin typeface="Helvetica Neue"/>
              <a:ea typeface="Helvetica Neue"/>
              <a:cs typeface="Helvetica Neue"/>
              <a:sym typeface="Helvetica Neue"/>
            </a:endParaRPr>
          </a:p>
        </p:txBody>
      </p:sp>
      <p:sp>
        <p:nvSpPr>
          <p:cNvPr id="2339" name="Google Shape;2339;p73"/>
          <p:cNvSpPr/>
          <p:nvPr/>
        </p:nvSpPr>
        <p:spPr>
          <a:xfrm>
            <a:off x="5971500" y="1537825"/>
            <a:ext cx="1455000" cy="243600"/>
          </a:xfrm>
          <a:prstGeom prst="rect">
            <a:avLst/>
          </a:prstGeom>
          <a:solidFill>
            <a:srgbClr val="EAD1DC"/>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a:t>0%-25%</a:t>
            </a:r>
            <a:endParaRPr/>
          </a:p>
        </p:txBody>
      </p:sp>
      <p:sp>
        <p:nvSpPr>
          <p:cNvPr id="2340" name="Google Shape;2340;p73"/>
          <p:cNvSpPr/>
          <p:nvPr/>
        </p:nvSpPr>
        <p:spPr>
          <a:xfrm>
            <a:off x="7426500" y="1537825"/>
            <a:ext cx="1455000" cy="243600"/>
          </a:xfrm>
          <a:prstGeom prst="rect">
            <a:avLst/>
          </a:prstGeom>
          <a:solidFill>
            <a:srgbClr val="C27BA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a:t>25%-50%</a:t>
            </a:r>
            <a:endParaRPr/>
          </a:p>
        </p:txBody>
      </p:sp>
      <p:sp>
        <p:nvSpPr>
          <p:cNvPr id="2341" name="Google Shape;2341;p73"/>
          <p:cNvSpPr/>
          <p:nvPr/>
        </p:nvSpPr>
        <p:spPr>
          <a:xfrm>
            <a:off x="8881500" y="1537825"/>
            <a:ext cx="1455000" cy="243600"/>
          </a:xfrm>
          <a:prstGeom prst="rect">
            <a:avLst/>
          </a:prstGeom>
          <a:solidFill>
            <a:srgbClr val="A64D79"/>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a:solidFill>
                  <a:srgbClr val="FFFFFF"/>
                </a:solidFill>
              </a:rPr>
              <a:t>50%-75%</a:t>
            </a:r>
            <a:endParaRPr>
              <a:solidFill>
                <a:srgbClr val="FFFFFF"/>
              </a:solidFill>
            </a:endParaRPr>
          </a:p>
        </p:txBody>
      </p:sp>
      <p:sp>
        <p:nvSpPr>
          <p:cNvPr id="2342" name="Google Shape;2342;p73"/>
          <p:cNvSpPr/>
          <p:nvPr/>
        </p:nvSpPr>
        <p:spPr>
          <a:xfrm>
            <a:off x="10336500" y="1537825"/>
            <a:ext cx="1455000" cy="243600"/>
          </a:xfrm>
          <a:prstGeom prst="rect">
            <a:avLst/>
          </a:prstGeom>
          <a:solidFill>
            <a:srgbClr val="4C113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a:solidFill>
                  <a:srgbClr val="FFFFFF"/>
                </a:solidFill>
              </a:rPr>
              <a:t>75%-100%</a:t>
            </a:r>
            <a:endParaRPr>
              <a:solidFill>
                <a:srgbClr val="FFFFFF"/>
              </a:solidFill>
            </a:endParaRPr>
          </a:p>
        </p:txBody>
      </p:sp>
      <p:sp>
        <p:nvSpPr>
          <p:cNvPr id="2343" name="Google Shape;2343;p73"/>
          <p:cNvSpPr txBox="1"/>
          <p:nvPr/>
        </p:nvSpPr>
        <p:spPr>
          <a:xfrm>
            <a:off x="5971500" y="1120950"/>
            <a:ext cx="52335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sz="1800">
                <a:solidFill>
                  <a:srgbClr val="4BACC6"/>
                </a:solidFill>
                <a:latin typeface="Helvetica Neue"/>
                <a:ea typeface="Helvetica Neue"/>
                <a:cs typeface="Helvetica Neue"/>
                <a:sym typeface="Helvetica Neue"/>
              </a:rPr>
              <a:t>Original Label Splitting Manner</a:t>
            </a:r>
            <a:endParaRPr sz="1800">
              <a:solidFill>
                <a:srgbClr val="4BACC6"/>
              </a:solidFill>
            </a:endParaRPr>
          </a:p>
        </p:txBody>
      </p:sp>
      <p:sp>
        <p:nvSpPr>
          <p:cNvPr id="2344" name="Google Shape;2344;p73"/>
          <p:cNvSpPr txBox="1"/>
          <p:nvPr/>
        </p:nvSpPr>
        <p:spPr>
          <a:xfrm>
            <a:off x="5971500" y="1925025"/>
            <a:ext cx="5233500" cy="3654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sz="1800">
                <a:solidFill>
                  <a:srgbClr val="4BACC6"/>
                </a:solidFill>
                <a:latin typeface="Helvetica Neue"/>
                <a:ea typeface="Helvetica Neue"/>
                <a:cs typeface="Helvetica Neue"/>
                <a:sym typeface="Helvetica Neue"/>
              </a:rPr>
              <a:t>New</a:t>
            </a:r>
            <a:r>
              <a:rPr lang="en-US" sz="1800">
                <a:solidFill>
                  <a:srgbClr val="4BACC6"/>
                </a:solidFill>
                <a:latin typeface="Helvetica Neue"/>
                <a:ea typeface="Helvetica Neue"/>
                <a:cs typeface="Helvetica Neue"/>
                <a:sym typeface="Helvetica Neue"/>
              </a:rPr>
              <a:t> Label Splitting Manner (Log → Power Law)</a:t>
            </a:r>
            <a:endParaRPr sz="1800">
              <a:solidFill>
                <a:srgbClr val="4BACC6"/>
              </a:solidFill>
            </a:endParaRPr>
          </a:p>
        </p:txBody>
      </p:sp>
      <p:sp>
        <p:nvSpPr>
          <p:cNvPr id="2345" name="Google Shape;2345;p73"/>
          <p:cNvSpPr/>
          <p:nvPr/>
        </p:nvSpPr>
        <p:spPr>
          <a:xfrm>
            <a:off x="5971500" y="2389100"/>
            <a:ext cx="2672100" cy="243600"/>
          </a:xfrm>
          <a:prstGeom prst="rect">
            <a:avLst/>
          </a:prstGeom>
          <a:solidFill>
            <a:srgbClr val="D9D2E9"/>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346" name="Google Shape;2346;p73"/>
          <p:cNvSpPr/>
          <p:nvPr/>
        </p:nvSpPr>
        <p:spPr>
          <a:xfrm>
            <a:off x="8643600" y="2389100"/>
            <a:ext cx="1455000" cy="243600"/>
          </a:xfrm>
          <a:prstGeom prst="rect">
            <a:avLst/>
          </a:prstGeom>
          <a:solidFill>
            <a:srgbClr val="8E7CC3"/>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347" name="Google Shape;2347;p73"/>
          <p:cNvSpPr/>
          <p:nvPr/>
        </p:nvSpPr>
        <p:spPr>
          <a:xfrm>
            <a:off x="10098600" y="2389100"/>
            <a:ext cx="1106400" cy="243600"/>
          </a:xfrm>
          <a:prstGeom prst="rect">
            <a:avLst/>
          </a:prstGeom>
          <a:solidFill>
            <a:srgbClr val="674EA7"/>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348" name="Google Shape;2348;p73"/>
          <p:cNvSpPr/>
          <p:nvPr/>
        </p:nvSpPr>
        <p:spPr>
          <a:xfrm>
            <a:off x="11205000" y="2389100"/>
            <a:ext cx="586500" cy="243600"/>
          </a:xfrm>
          <a:prstGeom prst="rect">
            <a:avLst/>
          </a:prstGeom>
          <a:solidFill>
            <a:srgbClr val="20124D"/>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solidFill>
                <a:srgbClr val="FFFFFF"/>
              </a:solidFill>
            </a:endParaRPr>
          </a:p>
        </p:txBody>
      </p:sp>
      <p:sp>
        <p:nvSpPr>
          <p:cNvPr id="2349" name="Google Shape;2349;p73"/>
          <p:cNvSpPr txBox="1"/>
          <p:nvPr/>
        </p:nvSpPr>
        <p:spPr>
          <a:xfrm>
            <a:off x="8065875" y="2555275"/>
            <a:ext cx="1059900" cy="36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solidFill>
                  <a:srgbClr val="FFFFFF"/>
                </a:solidFill>
              </a:rPr>
              <a:t>activity^1/4</a:t>
            </a:r>
            <a:endParaRPr>
              <a:solidFill>
                <a:srgbClr val="FFFFFF"/>
              </a:solidFill>
            </a:endParaRPr>
          </a:p>
        </p:txBody>
      </p:sp>
      <p:cxnSp>
        <p:nvCxnSpPr>
          <p:cNvPr id="2350" name="Google Shape;2350;p73"/>
          <p:cNvCxnSpPr/>
          <p:nvPr/>
        </p:nvCxnSpPr>
        <p:spPr>
          <a:xfrm>
            <a:off x="5652500" y="1302900"/>
            <a:ext cx="0" cy="5025300"/>
          </a:xfrm>
          <a:prstGeom prst="straightConnector1">
            <a:avLst/>
          </a:prstGeom>
          <a:noFill/>
          <a:ln cap="flat" cmpd="sng" w="19050">
            <a:solidFill>
              <a:srgbClr val="999999"/>
            </a:solidFill>
            <a:prstDash val="solid"/>
            <a:round/>
            <a:headEnd len="med" w="med" type="none"/>
            <a:tailEnd len="med" w="med" type="none"/>
          </a:ln>
        </p:spPr>
      </p:cxnSp>
      <p:sp>
        <p:nvSpPr>
          <p:cNvPr id="2351" name="Google Shape;2351;p73"/>
          <p:cNvSpPr txBox="1"/>
          <p:nvPr/>
        </p:nvSpPr>
        <p:spPr>
          <a:xfrm>
            <a:off x="9400000" y="2555275"/>
            <a:ext cx="1059900" cy="36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solidFill>
                  <a:srgbClr val="FFFFFF"/>
                </a:solidFill>
              </a:rPr>
              <a:t>activity^2/4</a:t>
            </a:r>
            <a:endParaRPr>
              <a:solidFill>
                <a:srgbClr val="FFFFFF"/>
              </a:solidFill>
            </a:endParaRPr>
          </a:p>
        </p:txBody>
      </p:sp>
      <p:sp>
        <p:nvSpPr>
          <p:cNvPr id="2352" name="Google Shape;2352;p73"/>
          <p:cNvSpPr txBox="1"/>
          <p:nvPr/>
        </p:nvSpPr>
        <p:spPr>
          <a:xfrm>
            <a:off x="10537125" y="2555275"/>
            <a:ext cx="1059900" cy="36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solidFill>
                  <a:srgbClr val="FFFFFF"/>
                </a:solidFill>
              </a:rPr>
              <a:t>activity^3/4</a:t>
            </a:r>
            <a:endParaRPr>
              <a:solidFill>
                <a:srgbClr val="FFFFFF"/>
              </a:solidFill>
            </a:endParaRPr>
          </a:p>
        </p:txBody>
      </p:sp>
      <p:sp>
        <p:nvSpPr>
          <p:cNvPr id="2353" name="Google Shape;2353;p73"/>
          <p:cNvSpPr/>
          <p:nvPr/>
        </p:nvSpPr>
        <p:spPr>
          <a:xfrm>
            <a:off x="5971500" y="5568625"/>
            <a:ext cx="5778000" cy="7131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354" name="Google Shape;2354;p73"/>
          <p:cNvPicPr preferRelativeResize="0"/>
          <p:nvPr/>
        </p:nvPicPr>
        <p:blipFill rotWithShape="1">
          <a:blip r:embed="rId6">
            <a:alphaModFix/>
          </a:blip>
          <a:srcRect b="0" l="0" r="0" t="0"/>
          <a:stretch/>
        </p:blipFill>
        <p:spPr>
          <a:xfrm>
            <a:off x="6058378" y="5656673"/>
            <a:ext cx="329205" cy="469800"/>
          </a:xfrm>
          <a:prstGeom prst="rect">
            <a:avLst/>
          </a:prstGeom>
          <a:noFill/>
          <a:ln>
            <a:noFill/>
          </a:ln>
        </p:spPr>
      </p:pic>
      <p:sp>
        <p:nvSpPr>
          <p:cNvPr id="2355" name="Google Shape;2355;p73"/>
          <p:cNvSpPr txBox="1"/>
          <p:nvPr/>
        </p:nvSpPr>
        <p:spPr>
          <a:xfrm>
            <a:off x="6448450" y="5555875"/>
            <a:ext cx="5301000" cy="7131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500">
                <a:solidFill>
                  <a:srgbClr val="FFFFFF"/>
                </a:solidFill>
                <a:latin typeface="Helvetica Neue"/>
                <a:ea typeface="Helvetica Neue"/>
                <a:cs typeface="Helvetica Neue"/>
                <a:sym typeface="Helvetica Neue"/>
              </a:rPr>
              <a:t>Obs. 7: </a:t>
            </a:r>
            <a:r>
              <a:rPr lang="en-US" sz="1500">
                <a:solidFill>
                  <a:srgbClr val="FFFFFF"/>
                </a:solidFill>
              </a:rPr>
              <a:t>Each structural embedding method best captures certain structural roles in the network, but unclear how well these roles are correlated with the labels</a:t>
            </a:r>
            <a:endParaRPr sz="1500">
              <a:solidFill>
                <a:srgbClr val="FFFFFF"/>
              </a:solidFill>
              <a:latin typeface="Helvetica Neue"/>
              <a:ea typeface="Helvetica Neue"/>
              <a:cs typeface="Helvetica Neue"/>
              <a:sym typeface="Helvetica Neue"/>
            </a:endParaRPr>
          </a:p>
        </p:txBody>
      </p:sp>
      <p:sp>
        <p:nvSpPr>
          <p:cNvPr id="2356" name="Google Shape;2356;p73"/>
          <p:cNvSpPr txBox="1"/>
          <p:nvPr/>
        </p:nvSpPr>
        <p:spPr>
          <a:xfrm>
            <a:off x="6190600" y="5028350"/>
            <a:ext cx="55587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Decrease in performance rank w.r.t. new labels</a:t>
            </a:r>
            <a:endParaRPr i="1">
              <a:solidFill>
                <a:srgbClr val="D9D9D9"/>
              </a:solidFill>
            </a:endParaRPr>
          </a:p>
        </p:txBody>
      </p:sp>
      <p:sp>
        <p:nvSpPr>
          <p:cNvPr id="2357" name="Google Shape;2357;p7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58" name="Google Shape;2358;p73"/>
          <p:cNvPicPr preferRelativeResize="0"/>
          <p:nvPr/>
        </p:nvPicPr>
        <p:blipFill>
          <a:blip r:embed="rId7">
            <a:alphaModFix/>
          </a:blip>
          <a:stretch>
            <a:fillRect/>
          </a:stretch>
        </p:blipFill>
        <p:spPr>
          <a:xfrm>
            <a:off x="10796688" y="64320"/>
            <a:ext cx="1327426" cy="421755"/>
          </a:xfrm>
          <a:prstGeom prst="rect">
            <a:avLst/>
          </a:prstGeom>
          <a:noFill/>
          <a:ln>
            <a:noFill/>
          </a:ln>
        </p:spPr>
      </p:pic>
      <p:sp>
        <p:nvSpPr>
          <p:cNvPr id="2359" name="Google Shape;2359;p73"/>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9"/>
                                        </p:tgtEl>
                                        <p:attrNameLst>
                                          <p:attrName>style.visibility</p:attrName>
                                        </p:attrNameLst>
                                      </p:cBhvr>
                                      <p:to>
                                        <p:strVal val="visible"/>
                                      </p:to>
                                    </p:set>
                                    <p:animEffect filter="fade" transition="in">
                                      <p:cBhvr>
                                        <p:cTn dur="1000"/>
                                        <p:tgtEl>
                                          <p:spTgt spid="2329"/>
                                        </p:tgtEl>
                                      </p:cBhvr>
                                    </p:animEffect>
                                  </p:childTnLst>
                                </p:cTn>
                              </p:par>
                              <p:par>
                                <p:cTn fill="hold" nodeType="withEffect" presetClass="entr" presetID="10" presetSubtype="0">
                                  <p:stCondLst>
                                    <p:cond delay="0"/>
                                  </p:stCondLst>
                                  <p:childTnLst>
                                    <p:set>
                                      <p:cBhvr>
                                        <p:cTn dur="1" fill="hold">
                                          <p:stCondLst>
                                            <p:cond delay="0"/>
                                          </p:stCondLst>
                                        </p:cTn>
                                        <p:tgtEl>
                                          <p:spTgt spid="2334"/>
                                        </p:tgtEl>
                                        <p:attrNameLst>
                                          <p:attrName>style.visibility</p:attrName>
                                        </p:attrNameLst>
                                      </p:cBhvr>
                                      <p:to>
                                        <p:strVal val="visible"/>
                                      </p:to>
                                    </p:set>
                                    <p:animEffect filter="fade" transition="in">
                                      <p:cBhvr>
                                        <p:cTn dur="1000"/>
                                        <p:tgtEl>
                                          <p:spTgt spid="2334"/>
                                        </p:tgtEl>
                                      </p:cBhvr>
                                    </p:animEffect>
                                  </p:childTnLst>
                                </p:cTn>
                              </p:par>
                              <p:par>
                                <p:cTn fill="hold" nodeType="withEffect" presetClass="entr" presetID="10" presetSubtype="0">
                                  <p:stCondLst>
                                    <p:cond delay="0"/>
                                  </p:stCondLst>
                                  <p:childTnLst>
                                    <p:set>
                                      <p:cBhvr>
                                        <p:cTn dur="1" fill="hold">
                                          <p:stCondLst>
                                            <p:cond delay="0"/>
                                          </p:stCondLst>
                                        </p:cTn>
                                        <p:tgtEl>
                                          <p:spTgt spid="2333"/>
                                        </p:tgtEl>
                                        <p:attrNameLst>
                                          <p:attrName>style.visibility</p:attrName>
                                        </p:attrNameLst>
                                      </p:cBhvr>
                                      <p:to>
                                        <p:strVal val="visible"/>
                                      </p:to>
                                    </p:set>
                                    <p:animEffect filter="fade" transition="in">
                                      <p:cBhvr>
                                        <p:cTn dur="1000"/>
                                        <p:tgtEl>
                                          <p:spTgt spid="23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5"/>
                                        </p:tgtEl>
                                        <p:attrNameLst>
                                          <p:attrName>style.visibility</p:attrName>
                                        </p:attrNameLst>
                                      </p:cBhvr>
                                      <p:to>
                                        <p:strVal val="visible"/>
                                      </p:to>
                                    </p:set>
                                    <p:animEffect filter="fade" transition="in">
                                      <p:cBhvr>
                                        <p:cTn dur="1000"/>
                                        <p:tgtEl>
                                          <p:spTgt spid="2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gtEl>
                                        <p:attrNameLst>
                                          <p:attrName>style.visibility</p:attrName>
                                        </p:attrNameLst>
                                      </p:cBhvr>
                                      <p:to>
                                        <p:strVal val="visible"/>
                                      </p:to>
                                    </p:set>
                                    <p:animEffect filter="fade" transition="in">
                                      <p:cBhvr>
                                        <p:cTn dur="1000"/>
                                        <p:tgtEl>
                                          <p:spTgt spid="2331"/>
                                        </p:tgtEl>
                                      </p:cBhvr>
                                    </p:animEffect>
                                  </p:childTnLst>
                                </p:cTn>
                              </p:par>
                              <p:par>
                                <p:cTn fill="hold" nodeType="withEffect" presetClass="entr" presetID="10" presetSubtype="0">
                                  <p:stCondLst>
                                    <p:cond delay="0"/>
                                  </p:stCondLst>
                                  <p:childTnLst>
                                    <p:set>
                                      <p:cBhvr>
                                        <p:cTn dur="1" fill="hold">
                                          <p:stCondLst>
                                            <p:cond delay="0"/>
                                          </p:stCondLst>
                                        </p:cTn>
                                        <p:tgtEl>
                                          <p:spTgt spid="2336"/>
                                        </p:tgtEl>
                                        <p:attrNameLst>
                                          <p:attrName>style.visibility</p:attrName>
                                        </p:attrNameLst>
                                      </p:cBhvr>
                                      <p:to>
                                        <p:strVal val="visible"/>
                                      </p:to>
                                    </p:set>
                                    <p:animEffect filter="fade" transition="in">
                                      <p:cBhvr>
                                        <p:cTn dur="1000"/>
                                        <p:tgtEl>
                                          <p:spTgt spid="2336"/>
                                        </p:tgtEl>
                                      </p:cBhvr>
                                    </p:animEffect>
                                  </p:childTnLst>
                                </p:cTn>
                              </p:par>
                              <p:par>
                                <p:cTn fill="hold" nodeType="withEffect" presetClass="entr" presetID="10" presetSubtype="0">
                                  <p:stCondLst>
                                    <p:cond delay="0"/>
                                  </p:stCondLst>
                                  <p:childTnLst>
                                    <p:set>
                                      <p:cBhvr>
                                        <p:cTn dur="1" fill="hold">
                                          <p:stCondLst>
                                            <p:cond delay="0"/>
                                          </p:stCondLst>
                                        </p:cTn>
                                        <p:tgtEl>
                                          <p:spTgt spid="2337"/>
                                        </p:tgtEl>
                                        <p:attrNameLst>
                                          <p:attrName>style.visibility</p:attrName>
                                        </p:attrNameLst>
                                      </p:cBhvr>
                                      <p:to>
                                        <p:strVal val="visible"/>
                                      </p:to>
                                    </p:set>
                                    <p:animEffect filter="fade" transition="in">
                                      <p:cBhvr>
                                        <p:cTn dur="1000"/>
                                        <p:tgtEl>
                                          <p:spTgt spid="2337"/>
                                        </p:tgtEl>
                                      </p:cBhvr>
                                    </p:animEffect>
                                  </p:childTnLst>
                                </p:cTn>
                              </p:par>
                              <p:par>
                                <p:cTn fill="hold" nodeType="withEffect" presetClass="entr" presetID="10" presetSubtype="0">
                                  <p:stCondLst>
                                    <p:cond delay="0"/>
                                  </p:stCondLst>
                                  <p:childTnLst>
                                    <p:set>
                                      <p:cBhvr>
                                        <p:cTn dur="1" fill="hold">
                                          <p:stCondLst>
                                            <p:cond delay="0"/>
                                          </p:stCondLst>
                                        </p:cTn>
                                        <p:tgtEl>
                                          <p:spTgt spid="2338"/>
                                        </p:tgtEl>
                                        <p:attrNameLst>
                                          <p:attrName>style.visibility</p:attrName>
                                        </p:attrNameLst>
                                      </p:cBhvr>
                                      <p:to>
                                        <p:strVal val="visible"/>
                                      </p:to>
                                    </p:set>
                                    <p:animEffect filter="fade" transition="in">
                                      <p:cBhvr>
                                        <p:cTn dur="1000"/>
                                        <p:tgtEl>
                                          <p:spTgt spid="2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9"/>
                                        </p:tgtEl>
                                        <p:attrNameLst>
                                          <p:attrName>style.visibility</p:attrName>
                                        </p:attrNameLst>
                                      </p:cBhvr>
                                      <p:to>
                                        <p:strVal val="visible"/>
                                      </p:to>
                                    </p:set>
                                    <p:animEffect filter="fade" transition="in">
                                      <p:cBhvr>
                                        <p:cTn dur="1000"/>
                                        <p:tgtEl>
                                          <p:spTgt spid="2339"/>
                                        </p:tgtEl>
                                      </p:cBhvr>
                                    </p:animEffect>
                                  </p:childTnLst>
                                </p:cTn>
                              </p:par>
                              <p:par>
                                <p:cTn fill="hold" nodeType="withEffect" presetClass="entr" presetID="10" presetSubtype="0">
                                  <p:stCondLst>
                                    <p:cond delay="0"/>
                                  </p:stCondLst>
                                  <p:childTnLst>
                                    <p:set>
                                      <p:cBhvr>
                                        <p:cTn dur="1" fill="hold">
                                          <p:stCondLst>
                                            <p:cond delay="0"/>
                                          </p:stCondLst>
                                        </p:cTn>
                                        <p:tgtEl>
                                          <p:spTgt spid="2340"/>
                                        </p:tgtEl>
                                        <p:attrNameLst>
                                          <p:attrName>style.visibility</p:attrName>
                                        </p:attrNameLst>
                                      </p:cBhvr>
                                      <p:to>
                                        <p:strVal val="visible"/>
                                      </p:to>
                                    </p:set>
                                    <p:animEffect filter="fade" transition="in">
                                      <p:cBhvr>
                                        <p:cTn dur="1000"/>
                                        <p:tgtEl>
                                          <p:spTgt spid="2340"/>
                                        </p:tgtEl>
                                      </p:cBhvr>
                                    </p:animEffect>
                                  </p:childTnLst>
                                </p:cTn>
                              </p:par>
                              <p:par>
                                <p:cTn fill="hold" nodeType="withEffect" presetClass="entr" presetID="10" presetSubtype="0">
                                  <p:stCondLst>
                                    <p:cond delay="0"/>
                                  </p:stCondLst>
                                  <p:childTnLst>
                                    <p:set>
                                      <p:cBhvr>
                                        <p:cTn dur="1" fill="hold">
                                          <p:stCondLst>
                                            <p:cond delay="0"/>
                                          </p:stCondLst>
                                        </p:cTn>
                                        <p:tgtEl>
                                          <p:spTgt spid="2341"/>
                                        </p:tgtEl>
                                        <p:attrNameLst>
                                          <p:attrName>style.visibility</p:attrName>
                                        </p:attrNameLst>
                                      </p:cBhvr>
                                      <p:to>
                                        <p:strVal val="visible"/>
                                      </p:to>
                                    </p:set>
                                    <p:animEffect filter="fade" transition="in">
                                      <p:cBhvr>
                                        <p:cTn dur="1000"/>
                                        <p:tgtEl>
                                          <p:spTgt spid="2341"/>
                                        </p:tgtEl>
                                      </p:cBhvr>
                                    </p:animEffect>
                                  </p:childTnLst>
                                </p:cTn>
                              </p:par>
                              <p:par>
                                <p:cTn fill="hold" nodeType="withEffect" presetClass="entr" presetID="10" presetSubtype="0">
                                  <p:stCondLst>
                                    <p:cond delay="0"/>
                                  </p:stCondLst>
                                  <p:childTnLst>
                                    <p:set>
                                      <p:cBhvr>
                                        <p:cTn dur="1" fill="hold">
                                          <p:stCondLst>
                                            <p:cond delay="0"/>
                                          </p:stCondLst>
                                        </p:cTn>
                                        <p:tgtEl>
                                          <p:spTgt spid="2342"/>
                                        </p:tgtEl>
                                        <p:attrNameLst>
                                          <p:attrName>style.visibility</p:attrName>
                                        </p:attrNameLst>
                                      </p:cBhvr>
                                      <p:to>
                                        <p:strVal val="visible"/>
                                      </p:to>
                                    </p:set>
                                    <p:animEffect filter="fade" transition="in">
                                      <p:cBhvr>
                                        <p:cTn dur="1000"/>
                                        <p:tgtEl>
                                          <p:spTgt spid="2342"/>
                                        </p:tgtEl>
                                      </p:cBhvr>
                                    </p:animEffect>
                                  </p:childTnLst>
                                </p:cTn>
                              </p:par>
                              <p:par>
                                <p:cTn fill="hold" nodeType="withEffect" presetClass="entr" presetID="10" presetSubtype="0">
                                  <p:stCondLst>
                                    <p:cond delay="0"/>
                                  </p:stCondLst>
                                  <p:childTnLst>
                                    <p:set>
                                      <p:cBhvr>
                                        <p:cTn dur="1" fill="hold">
                                          <p:stCondLst>
                                            <p:cond delay="0"/>
                                          </p:stCondLst>
                                        </p:cTn>
                                        <p:tgtEl>
                                          <p:spTgt spid="2343"/>
                                        </p:tgtEl>
                                        <p:attrNameLst>
                                          <p:attrName>style.visibility</p:attrName>
                                        </p:attrNameLst>
                                      </p:cBhvr>
                                      <p:to>
                                        <p:strVal val="visible"/>
                                      </p:to>
                                    </p:set>
                                    <p:animEffect filter="fade" transition="in">
                                      <p:cBhvr>
                                        <p:cTn dur="1000"/>
                                        <p:tgtEl>
                                          <p:spTgt spid="2343"/>
                                        </p:tgtEl>
                                      </p:cBhvr>
                                    </p:animEffect>
                                  </p:childTnLst>
                                </p:cTn>
                              </p:par>
                              <p:par>
                                <p:cTn fill="hold" nodeType="withEffect" presetClass="entr" presetID="10" presetSubtype="0">
                                  <p:stCondLst>
                                    <p:cond delay="0"/>
                                  </p:stCondLst>
                                  <p:childTnLst>
                                    <p:set>
                                      <p:cBhvr>
                                        <p:cTn dur="1" fill="hold">
                                          <p:stCondLst>
                                            <p:cond delay="0"/>
                                          </p:stCondLst>
                                        </p:cTn>
                                        <p:tgtEl>
                                          <p:spTgt spid="2344"/>
                                        </p:tgtEl>
                                        <p:attrNameLst>
                                          <p:attrName>style.visibility</p:attrName>
                                        </p:attrNameLst>
                                      </p:cBhvr>
                                      <p:to>
                                        <p:strVal val="visible"/>
                                      </p:to>
                                    </p:set>
                                    <p:animEffect filter="fade" transition="in">
                                      <p:cBhvr>
                                        <p:cTn dur="1000"/>
                                        <p:tgtEl>
                                          <p:spTgt spid="2344"/>
                                        </p:tgtEl>
                                      </p:cBhvr>
                                    </p:animEffect>
                                  </p:childTnLst>
                                </p:cTn>
                              </p:par>
                              <p:par>
                                <p:cTn fill="hold" nodeType="withEffect" presetClass="entr" presetID="10" presetSubtype="0">
                                  <p:stCondLst>
                                    <p:cond delay="0"/>
                                  </p:stCondLst>
                                  <p:childTnLst>
                                    <p:set>
                                      <p:cBhvr>
                                        <p:cTn dur="1" fill="hold">
                                          <p:stCondLst>
                                            <p:cond delay="0"/>
                                          </p:stCondLst>
                                        </p:cTn>
                                        <p:tgtEl>
                                          <p:spTgt spid="2345"/>
                                        </p:tgtEl>
                                        <p:attrNameLst>
                                          <p:attrName>style.visibility</p:attrName>
                                        </p:attrNameLst>
                                      </p:cBhvr>
                                      <p:to>
                                        <p:strVal val="visible"/>
                                      </p:to>
                                    </p:set>
                                    <p:animEffect filter="fade" transition="in">
                                      <p:cBhvr>
                                        <p:cTn dur="1000"/>
                                        <p:tgtEl>
                                          <p:spTgt spid="2345"/>
                                        </p:tgtEl>
                                      </p:cBhvr>
                                    </p:animEffect>
                                  </p:childTnLst>
                                </p:cTn>
                              </p:par>
                              <p:par>
                                <p:cTn fill="hold" nodeType="withEffect" presetClass="entr" presetID="10" presetSubtype="0">
                                  <p:stCondLst>
                                    <p:cond delay="0"/>
                                  </p:stCondLst>
                                  <p:childTnLst>
                                    <p:set>
                                      <p:cBhvr>
                                        <p:cTn dur="1" fill="hold">
                                          <p:stCondLst>
                                            <p:cond delay="0"/>
                                          </p:stCondLst>
                                        </p:cTn>
                                        <p:tgtEl>
                                          <p:spTgt spid="2346"/>
                                        </p:tgtEl>
                                        <p:attrNameLst>
                                          <p:attrName>style.visibility</p:attrName>
                                        </p:attrNameLst>
                                      </p:cBhvr>
                                      <p:to>
                                        <p:strVal val="visible"/>
                                      </p:to>
                                    </p:set>
                                    <p:animEffect filter="fade" transition="in">
                                      <p:cBhvr>
                                        <p:cTn dur="1000"/>
                                        <p:tgtEl>
                                          <p:spTgt spid="2346"/>
                                        </p:tgtEl>
                                      </p:cBhvr>
                                    </p:animEffect>
                                  </p:childTnLst>
                                </p:cTn>
                              </p:par>
                              <p:par>
                                <p:cTn fill="hold" nodeType="withEffect" presetClass="entr" presetID="10" presetSubtype="0">
                                  <p:stCondLst>
                                    <p:cond delay="0"/>
                                  </p:stCondLst>
                                  <p:childTnLst>
                                    <p:set>
                                      <p:cBhvr>
                                        <p:cTn dur="1" fill="hold">
                                          <p:stCondLst>
                                            <p:cond delay="0"/>
                                          </p:stCondLst>
                                        </p:cTn>
                                        <p:tgtEl>
                                          <p:spTgt spid="2347"/>
                                        </p:tgtEl>
                                        <p:attrNameLst>
                                          <p:attrName>style.visibility</p:attrName>
                                        </p:attrNameLst>
                                      </p:cBhvr>
                                      <p:to>
                                        <p:strVal val="visible"/>
                                      </p:to>
                                    </p:set>
                                    <p:animEffect filter="fade" transition="in">
                                      <p:cBhvr>
                                        <p:cTn dur="1000"/>
                                        <p:tgtEl>
                                          <p:spTgt spid="2347"/>
                                        </p:tgtEl>
                                      </p:cBhvr>
                                    </p:animEffect>
                                  </p:childTnLst>
                                </p:cTn>
                              </p:par>
                              <p:par>
                                <p:cTn fill="hold" nodeType="withEffect" presetClass="entr" presetID="10" presetSubtype="0">
                                  <p:stCondLst>
                                    <p:cond delay="0"/>
                                  </p:stCondLst>
                                  <p:childTnLst>
                                    <p:set>
                                      <p:cBhvr>
                                        <p:cTn dur="1" fill="hold">
                                          <p:stCondLst>
                                            <p:cond delay="0"/>
                                          </p:stCondLst>
                                        </p:cTn>
                                        <p:tgtEl>
                                          <p:spTgt spid="2348"/>
                                        </p:tgtEl>
                                        <p:attrNameLst>
                                          <p:attrName>style.visibility</p:attrName>
                                        </p:attrNameLst>
                                      </p:cBhvr>
                                      <p:to>
                                        <p:strVal val="visible"/>
                                      </p:to>
                                    </p:set>
                                    <p:animEffect filter="fade" transition="in">
                                      <p:cBhvr>
                                        <p:cTn dur="1000"/>
                                        <p:tgtEl>
                                          <p:spTgt spid="2348"/>
                                        </p:tgtEl>
                                      </p:cBhvr>
                                    </p:animEffect>
                                  </p:childTnLst>
                                </p:cTn>
                              </p:par>
                              <p:par>
                                <p:cTn fill="hold" nodeType="withEffect" presetClass="entr" presetID="10" presetSubtype="0">
                                  <p:stCondLst>
                                    <p:cond delay="0"/>
                                  </p:stCondLst>
                                  <p:childTnLst>
                                    <p:set>
                                      <p:cBhvr>
                                        <p:cTn dur="1" fill="hold">
                                          <p:stCondLst>
                                            <p:cond delay="0"/>
                                          </p:stCondLst>
                                        </p:cTn>
                                        <p:tgtEl>
                                          <p:spTgt spid="2350"/>
                                        </p:tgtEl>
                                        <p:attrNameLst>
                                          <p:attrName>style.visibility</p:attrName>
                                        </p:attrNameLst>
                                      </p:cBhvr>
                                      <p:to>
                                        <p:strVal val="visible"/>
                                      </p:to>
                                    </p:set>
                                    <p:animEffect filter="fade" transition="in">
                                      <p:cBhvr>
                                        <p:cTn dur="1000"/>
                                        <p:tgtEl>
                                          <p:spTgt spid="2350"/>
                                        </p:tgtEl>
                                      </p:cBhvr>
                                    </p:animEffect>
                                  </p:childTnLst>
                                </p:cTn>
                              </p:par>
                              <p:par>
                                <p:cTn fill="hold" nodeType="withEffect" presetClass="entr" presetID="10" presetSubtype="0">
                                  <p:stCondLst>
                                    <p:cond delay="0"/>
                                  </p:stCondLst>
                                  <p:childTnLst>
                                    <p:set>
                                      <p:cBhvr>
                                        <p:cTn dur="1" fill="hold">
                                          <p:stCondLst>
                                            <p:cond delay="0"/>
                                          </p:stCondLst>
                                        </p:cTn>
                                        <p:tgtEl>
                                          <p:spTgt spid="2349"/>
                                        </p:tgtEl>
                                        <p:attrNameLst>
                                          <p:attrName>style.visibility</p:attrName>
                                        </p:attrNameLst>
                                      </p:cBhvr>
                                      <p:to>
                                        <p:strVal val="visible"/>
                                      </p:to>
                                    </p:set>
                                    <p:animEffect filter="fade" transition="in">
                                      <p:cBhvr>
                                        <p:cTn dur="1000"/>
                                        <p:tgtEl>
                                          <p:spTgt spid="2349"/>
                                        </p:tgtEl>
                                      </p:cBhvr>
                                    </p:animEffect>
                                  </p:childTnLst>
                                </p:cTn>
                              </p:par>
                              <p:par>
                                <p:cTn fill="hold" nodeType="withEffect" presetClass="entr" presetID="10" presetSubtype="0">
                                  <p:stCondLst>
                                    <p:cond delay="0"/>
                                  </p:stCondLst>
                                  <p:childTnLst>
                                    <p:set>
                                      <p:cBhvr>
                                        <p:cTn dur="1" fill="hold">
                                          <p:stCondLst>
                                            <p:cond delay="0"/>
                                          </p:stCondLst>
                                        </p:cTn>
                                        <p:tgtEl>
                                          <p:spTgt spid="2351"/>
                                        </p:tgtEl>
                                        <p:attrNameLst>
                                          <p:attrName>style.visibility</p:attrName>
                                        </p:attrNameLst>
                                      </p:cBhvr>
                                      <p:to>
                                        <p:strVal val="visible"/>
                                      </p:to>
                                    </p:set>
                                    <p:animEffect filter="fade" transition="in">
                                      <p:cBhvr>
                                        <p:cTn dur="1000"/>
                                        <p:tgtEl>
                                          <p:spTgt spid="2351"/>
                                        </p:tgtEl>
                                      </p:cBhvr>
                                    </p:animEffect>
                                  </p:childTnLst>
                                </p:cTn>
                              </p:par>
                              <p:par>
                                <p:cTn fill="hold" nodeType="withEffect" presetClass="entr" presetID="10" presetSubtype="0">
                                  <p:stCondLst>
                                    <p:cond delay="0"/>
                                  </p:stCondLst>
                                  <p:childTnLst>
                                    <p:set>
                                      <p:cBhvr>
                                        <p:cTn dur="1" fill="hold">
                                          <p:stCondLst>
                                            <p:cond delay="0"/>
                                          </p:stCondLst>
                                        </p:cTn>
                                        <p:tgtEl>
                                          <p:spTgt spid="2352"/>
                                        </p:tgtEl>
                                        <p:attrNameLst>
                                          <p:attrName>style.visibility</p:attrName>
                                        </p:attrNameLst>
                                      </p:cBhvr>
                                      <p:to>
                                        <p:strVal val="visible"/>
                                      </p:to>
                                    </p:set>
                                    <p:animEffect filter="fade" transition="in">
                                      <p:cBhvr>
                                        <p:cTn dur="1000"/>
                                        <p:tgtEl>
                                          <p:spTgt spid="2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2"/>
                                        </p:tgtEl>
                                        <p:attrNameLst>
                                          <p:attrName>style.visibility</p:attrName>
                                        </p:attrNameLst>
                                      </p:cBhvr>
                                      <p:to>
                                        <p:strVal val="visible"/>
                                      </p:to>
                                    </p:set>
                                    <p:animEffect filter="fade" transition="in">
                                      <p:cBhvr>
                                        <p:cTn dur="1000"/>
                                        <p:tgtEl>
                                          <p:spTgt spid="2332"/>
                                        </p:tgtEl>
                                      </p:cBhvr>
                                    </p:animEffect>
                                  </p:childTnLst>
                                </p:cTn>
                              </p:par>
                              <p:par>
                                <p:cTn fill="hold" nodeType="withEffect" presetClass="entr" presetID="10" presetSubtype="0">
                                  <p:stCondLst>
                                    <p:cond delay="0"/>
                                  </p:stCondLst>
                                  <p:childTnLst>
                                    <p:set>
                                      <p:cBhvr>
                                        <p:cTn dur="1" fill="hold">
                                          <p:stCondLst>
                                            <p:cond delay="0"/>
                                          </p:stCondLst>
                                        </p:cTn>
                                        <p:tgtEl>
                                          <p:spTgt spid="2353"/>
                                        </p:tgtEl>
                                        <p:attrNameLst>
                                          <p:attrName>style.visibility</p:attrName>
                                        </p:attrNameLst>
                                      </p:cBhvr>
                                      <p:to>
                                        <p:strVal val="visible"/>
                                      </p:to>
                                    </p:set>
                                    <p:animEffect filter="fade" transition="in">
                                      <p:cBhvr>
                                        <p:cTn dur="1000"/>
                                        <p:tgtEl>
                                          <p:spTgt spid="2353"/>
                                        </p:tgtEl>
                                      </p:cBhvr>
                                    </p:animEffect>
                                  </p:childTnLst>
                                </p:cTn>
                              </p:par>
                              <p:par>
                                <p:cTn fill="hold" nodeType="withEffect" presetClass="entr" presetID="10" presetSubtype="0">
                                  <p:stCondLst>
                                    <p:cond delay="0"/>
                                  </p:stCondLst>
                                  <p:childTnLst>
                                    <p:set>
                                      <p:cBhvr>
                                        <p:cTn dur="1" fill="hold">
                                          <p:stCondLst>
                                            <p:cond delay="0"/>
                                          </p:stCondLst>
                                        </p:cTn>
                                        <p:tgtEl>
                                          <p:spTgt spid="2354"/>
                                        </p:tgtEl>
                                        <p:attrNameLst>
                                          <p:attrName>style.visibility</p:attrName>
                                        </p:attrNameLst>
                                      </p:cBhvr>
                                      <p:to>
                                        <p:strVal val="visible"/>
                                      </p:to>
                                    </p:set>
                                    <p:animEffect filter="fade" transition="in">
                                      <p:cBhvr>
                                        <p:cTn dur="1000"/>
                                        <p:tgtEl>
                                          <p:spTgt spid="2354"/>
                                        </p:tgtEl>
                                      </p:cBhvr>
                                    </p:animEffect>
                                  </p:childTnLst>
                                </p:cTn>
                              </p:par>
                              <p:par>
                                <p:cTn fill="hold" nodeType="withEffect" presetClass="entr" presetID="10" presetSubtype="0">
                                  <p:stCondLst>
                                    <p:cond delay="0"/>
                                  </p:stCondLst>
                                  <p:childTnLst>
                                    <p:set>
                                      <p:cBhvr>
                                        <p:cTn dur="1" fill="hold">
                                          <p:stCondLst>
                                            <p:cond delay="0"/>
                                          </p:stCondLst>
                                        </p:cTn>
                                        <p:tgtEl>
                                          <p:spTgt spid="2355"/>
                                        </p:tgtEl>
                                        <p:attrNameLst>
                                          <p:attrName>style.visibility</p:attrName>
                                        </p:attrNameLst>
                                      </p:cBhvr>
                                      <p:to>
                                        <p:strVal val="visible"/>
                                      </p:to>
                                    </p:set>
                                    <p:animEffect filter="fade" transition="in">
                                      <p:cBhvr>
                                        <p:cTn dur="1000"/>
                                        <p:tgtEl>
                                          <p:spTgt spid="2355"/>
                                        </p:tgtEl>
                                      </p:cBhvr>
                                    </p:animEffect>
                                  </p:childTnLst>
                                </p:cTn>
                              </p:par>
                              <p:par>
                                <p:cTn fill="hold" nodeType="withEffect" presetClass="entr" presetID="10" presetSubtype="0">
                                  <p:stCondLst>
                                    <p:cond delay="0"/>
                                  </p:stCondLst>
                                  <p:childTnLst>
                                    <p:set>
                                      <p:cBhvr>
                                        <p:cTn dur="1" fill="hold">
                                          <p:stCondLst>
                                            <p:cond delay="0"/>
                                          </p:stCondLst>
                                        </p:cTn>
                                        <p:tgtEl>
                                          <p:spTgt spid="2356"/>
                                        </p:tgtEl>
                                        <p:attrNameLst>
                                          <p:attrName>style.visibility</p:attrName>
                                        </p:attrNameLst>
                                      </p:cBhvr>
                                      <p:to>
                                        <p:strVal val="visible"/>
                                      </p:to>
                                    </p:set>
                                    <p:animEffect filter="fade" transition="in">
                                      <p:cBhvr>
                                        <p:cTn dur="1000"/>
                                        <p:tgtEl>
                                          <p:spTgt spid="2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sp>
        <p:nvSpPr>
          <p:cNvPr id="2365" name="Google Shape;2365;p7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Deeper View into Performance Scores</a:t>
            </a:r>
            <a:endParaRPr/>
          </a:p>
        </p:txBody>
      </p:sp>
      <p:pic>
        <p:nvPicPr>
          <p:cNvPr id="2366" name="Google Shape;2366;p74"/>
          <p:cNvPicPr preferRelativeResize="0"/>
          <p:nvPr/>
        </p:nvPicPr>
        <p:blipFill>
          <a:blip r:embed="rId3">
            <a:alphaModFix/>
          </a:blip>
          <a:stretch>
            <a:fillRect/>
          </a:stretch>
        </p:blipFill>
        <p:spPr>
          <a:xfrm>
            <a:off x="151200" y="2320625"/>
            <a:ext cx="11887201" cy="2546319"/>
          </a:xfrm>
          <a:prstGeom prst="rect">
            <a:avLst/>
          </a:prstGeom>
          <a:noFill/>
          <a:ln>
            <a:noFill/>
          </a:ln>
        </p:spPr>
      </p:pic>
      <p:sp>
        <p:nvSpPr>
          <p:cNvPr id="2367" name="Google Shape;2367;p74"/>
          <p:cNvSpPr/>
          <p:nvPr/>
        </p:nvSpPr>
        <p:spPr>
          <a:xfrm>
            <a:off x="317750" y="53845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368" name="Google Shape;2368;p74"/>
          <p:cNvPicPr preferRelativeResize="0"/>
          <p:nvPr/>
        </p:nvPicPr>
        <p:blipFill rotWithShape="1">
          <a:blip r:embed="rId4">
            <a:alphaModFix/>
          </a:blip>
          <a:srcRect b="0" l="0" r="0" t="0"/>
          <a:stretch/>
        </p:blipFill>
        <p:spPr>
          <a:xfrm>
            <a:off x="404628" y="5472598"/>
            <a:ext cx="329205" cy="469800"/>
          </a:xfrm>
          <a:prstGeom prst="rect">
            <a:avLst/>
          </a:prstGeom>
          <a:noFill/>
          <a:ln>
            <a:noFill/>
          </a:ln>
        </p:spPr>
      </p:pic>
      <p:sp>
        <p:nvSpPr>
          <p:cNvPr id="2369" name="Google Shape;2369;p74"/>
          <p:cNvSpPr txBox="1"/>
          <p:nvPr/>
        </p:nvSpPr>
        <p:spPr>
          <a:xfrm>
            <a:off x="794700" y="5371800"/>
            <a:ext cx="111468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8: Extreme nodes with (low/high) (degree/#triangles) tend to perform better with evaluation task </a:t>
            </a:r>
            <a:endParaRPr sz="1900">
              <a:solidFill>
                <a:schemeClr val="lt1"/>
              </a:solidFill>
              <a:latin typeface="Helvetica Neue"/>
              <a:ea typeface="Helvetica Neue"/>
              <a:cs typeface="Helvetica Neue"/>
              <a:sym typeface="Helvetica Neue"/>
            </a:endParaRPr>
          </a:p>
        </p:txBody>
      </p:sp>
      <p:sp>
        <p:nvSpPr>
          <p:cNvPr id="2370" name="Google Shape;2370;p74"/>
          <p:cNvSpPr txBox="1"/>
          <p:nvPr/>
        </p:nvSpPr>
        <p:spPr>
          <a:xfrm>
            <a:off x="317750" y="4734338"/>
            <a:ext cx="116238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EU Air-traffic with Original Label</a:t>
            </a:r>
            <a:endParaRPr i="1">
              <a:solidFill>
                <a:srgbClr val="D9D9D9"/>
              </a:solidFill>
            </a:endParaRPr>
          </a:p>
        </p:txBody>
      </p:sp>
      <p:sp>
        <p:nvSpPr>
          <p:cNvPr id="2371" name="Google Shape;2371;p74"/>
          <p:cNvSpPr/>
          <p:nvPr/>
        </p:nvSpPr>
        <p:spPr>
          <a:xfrm>
            <a:off x="1120450" y="2729738"/>
            <a:ext cx="1132800" cy="15918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74"/>
          <p:cNvSpPr/>
          <p:nvPr/>
        </p:nvSpPr>
        <p:spPr>
          <a:xfrm>
            <a:off x="3402225" y="2729738"/>
            <a:ext cx="1132800" cy="15918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74"/>
          <p:cNvSpPr/>
          <p:nvPr/>
        </p:nvSpPr>
        <p:spPr>
          <a:xfrm>
            <a:off x="6873725" y="2729738"/>
            <a:ext cx="1132800" cy="15918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74"/>
          <p:cNvSpPr/>
          <p:nvPr/>
        </p:nvSpPr>
        <p:spPr>
          <a:xfrm>
            <a:off x="9147950" y="2729738"/>
            <a:ext cx="1132800" cy="1591800"/>
          </a:xfrm>
          <a:prstGeom prst="roundRect">
            <a:avLst>
              <a:gd fmla="val 0" name="adj"/>
            </a:avLst>
          </a:prstGeom>
          <a:solidFill>
            <a:srgbClr val="FF9900">
              <a:alpha val="11760"/>
            </a:srgbClr>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74"/>
          <p:cNvSpPr/>
          <p:nvPr/>
        </p:nvSpPr>
        <p:spPr>
          <a:xfrm>
            <a:off x="405813" y="1227150"/>
            <a:ext cx="3845700" cy="2436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[0, max_property</a:t>
            </a:r>
            <a:r>
              <a:rPr baseline="30000" lang="en-US"/>
              <a:t>1/3</a:t>
            </a:r>
            <a:r>
              <a:rPr lang="en-US"/>
              <a:t>)</a:t>
            </a:r>
            <a:endParaRPr/>
          </a:p>
        </p:txBody>
      </p:sp>
      <p:sp>
        <p:nvSpPr>
          <p:cNvPr id="2376" name="Google Shape;2376;p74"/>
          <p:cNvSpPr/>
          <p:nvPr/>
        </p:nvSpPr>
        <p:spPr>
          <a:xfrm>
            <a:off x="4251454" y="1227150"/>
            <a:ext cx="3845700" cy="2436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[max_property</a:t>
            </a:r>
            <a:r>
              <a:rPr baseline="30000" lang="en-US">
                <a:solidFill>
                  <a:schemeClr val="dk1"/>
                </a:solidFill>
              </a:rPr>
              <a:t>1/3</a:t>
            </a:r>
            <a:r>
              <a:rPr lang="en-US">
                <a:solidFill>
                  <a:schemeClr val="dk1"/>
                </a:solidFill>
              </a:rPr>
              <a:t>,</a:t>
            </a:r>
            <a:r>
              <a:rPr baseline="30000" lang="en-US">
                <a:solidFill>
                  <a:schemeClr val="dk1"/>
                </a:solidFill>
              </a:rPr>
              <a:t> </a:t>
            </a:r>
            <a:r>
              <a:rPr lang="en-US">
                <a:solidFill>
                  <a:schemeClr val="dk1"/>
                </a:solidFill>
              </a:rPr>
              <a:t>max_property</a:t>
            </a:r>
            <a:r>
              <a:rPr baseline="30000" lang="en-US">
                <a:solidFill>
                  <a:schemeClr val="dk1"/>
                </a:solidFill>
              </a:rPr>
              <a:t>2/3</a:t>
            </a:r>
            <a:r>
              <a:rPr lang="en-US">
                <a:solidFill>
                  <a:schemeClr val="dk1"/>
                </a:solidFill>
              </a:rPr>
              <a:t>)</a:t>
            </a:r>
            <a:endParaRPr/>
          </a:p>
        </p:txBody>
      </p:sp>
      <p:sp>
        <p:nvSpPr>
          <p:cNvPr id="2377" name="Google Shape;2377;p74"/>
          <p:cNvSpPr/>
          <p:nvPr/>
        </p:nvSpPr>
        <p:spPr>
          <a:xfrm>
            <a:off x="8097096" y="1227150"/>
            <a:ext cx="3845700" cy="2436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rPr>
              <a:t>[max_property</a:t>
            </a:r>
            <a:r>
              <a:rPr baseline="30000" lang="en-US">
                <a:solidFill>
                  <a:srgbClr val="FFFFFF"/>
                </a:solidFill>
              </a:rPr>
              <a:t>2/3</a:t>
            </a:r>
            <a:r>
              <a:rPr lang="en-US">
                <a:solidFill>
                  <a:srgbClr val="FFFFFF"/>
                </a:solidFill>
              </a:rPr>
              <a:t>, max_property]</a:t>
            </a:r>
            <a:endParaRPr>
              <a:solidFill>
                <a:srgbClr val="FFFFFF"/>
              </a:solidFill>
            </a:endParaRPr>
          </a:p>
        </p:txBody>
      </p:sp>
      <p:sp>
        <p:nvSpPr>
          <p:cNvPr id="2378" name="Google Shape;2378;p74"/>
          <p:cNvSpPr/>
          <p:nvPr/>
        </p:nvSpPr>
        <p:spPr>
          <a:xfrm>
            <a:off x="405825" y="1682000"/>
            <a:ext cx="3845700" cy="2436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Clustering / Classification</a:t>
            </a:r>
            <a:endParaRPr>
              <a:solidFill>
                <a:srgbClr val="FFFFFF"/>
              </a:solidFill>
            </a:endParaRPr>
          </a:p>
        </p:txBody>
      </p:sp>
      <p:sp>
        <p:nvSpPr>
          <p:cNvPr id="2379" name="Google Shape;2379;p74"/>
          <p:cNvSpPr/>
          <p:nvPr/>
        </p:nvSpPr>
        <p:spPr>
          <a:xfrm>
            <a:off x="4251450" y="1682000"/>
            <a:ext cx="3845700" cy="2436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Clustering / Classification</a:t>
            </a:r>
            <a:endParaRPr>
              <a:solidFill>
                <a:srgbClr val="FFFFFF"/>
              </a:solidFill>
            </a:endParaRPr>
          </a:p>
        </p:txBody>
      </p:sp>
      <p:sp>
        <p:nvSpPr>
          <p:cNvPr id="2380" name="Google Shape;2380;p74"/>
          <p:cNvSpPr/>
          <p:nvPr/>
        </p:nvSpPr>
        <p:spPr>
          <a:xfrm>
            <a:off x="8097100" y="1682000"/>
            <a:ext cx="3845700" cy="2436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rPr>
              <a:t>Clustering / Classification</a:t>
            </a:r>
            <a:endParaRPr>
              <a:solidFill>
                <a:srgbClr val="FFFFFF"/>
              </a:solidFill>
            </a:endParaRPr>
          </a:p>
        </p:txBody>
      </p:sp>
      <p:cxnSp>
        <p:nvCxnSpPr>
          <p:cNvPr id="2381" name="Google Shape;2381;p74"/>
          <p:cNvCxnSpPr>
            <a:stCxn id="2375" idx="2"/>
            <a:endCxn id="2378" idx="0"/>
          </p:cNvCxnSpPr>
          <p:nvPr/>
        </p:nvCxnSpPr>
        <p:spPr>
          <a:xfrm>
            <a:off x="2328663" y="1470750"/>
            <a:ext cx="0" cy="211200"/>
          </a:xfrm>
          <a:prstGeom prst="straightConnector1">
            <a:avLst/>
          </a:prstGeom>
          <a:noFill/>
          <a:ln cap="flat" cmpd="sng" w="19050">
            <a:solidFill>
              <a:srgbClr val="FFFFFF"/>
            </a:solidFill>
            <a:prstDash val="solid"/>
            <a:round/>
            <a:headEnd len="med" w="med" type="none"/>
            <a:tailEnd len="med" w="med" type="stealth"/>
          </a:ln>
        </p:spPr>
      </p:cxnSp>
      <p:cxnSp>
        <p:nvCxnSpPr>
          <p:cNvPr id="2382" name="Google Shape;2382;p74"/>
          <p:cNvCxnSpPr>
            <a:stCxn id="2376" idx="2"/>
            <a:endCxn id="2379" idx="0"/>
          </p:cNvCxnSpPr>
          <p:nvPr/>
        </p:nvCxnSpPr>
        <p:spPr>
          <a:xfrm>
            <a:off x="6174304" y="1470750"/>
            <a:ext cx="0" cy="211200"/>
          </a:xfrm>
          <a:prstGeom prst="straightConnector1">
            <a:avLst/>
          </a:prstGeom>
          <a:noFill/>
          <a:ln cap="flat" cmpd="sng" w="19050">
            <a:solidFill>
              <a:srgbClr val="FFFFFF"/>
            </a:solidFill>
            <a:prstDash val="solid"/>
            <a:round/>
            <a:headEnd len="med" w="med" type="none"/>
            <a:tailEnd len="med" w="med" type="stealth"/>
          </a:ln>
        </p:spPr>
      </p:cxnSp>
      <p:cxnSp>
        <p:nvCxnSpPr>
          <p:cNvPr id="2383" name="Google Shape;2383;p74"/>
          <p:cNvCxnSpPr>
            <a:stCxn id="2377" idx="2"/>
            <a:endCxn id="2380" idx="0"/>
          </p:cNvCxnSpPr>
          <p:nvPr/>
        </p:nvCxnSpPr>
        <p:spPr>
          <a:xfrm>
            <a:off x="10019946" y="1470750"/>
            <a:ext cx="0" cy="211200"/>
          </a:xfrm>
          <a:prstGeom prst="straightConnector1">
            <a:avLst/>
          </a:prstGeom>
          <a:noFill/>
          <a:ln cap="flat" cmpd="sng" w="19050">
            <a:solidFill>
              <a:srgbClr val="FFFFFF"/>
            </a:solidFill>
            <a:prstDash val="solid"/>
            <a:round/>
            <a:headEnd len="med" w="med" type="none"/>
            <a:tailEnd len="med" w="med" type="stealth"/>
          </a:ln>
        </p:spPr>
      </p:cxnSp>
      <p:sp>
        <p:nvSpPr>
          <p:cNvPr id="2384" name="Google Shape;2384;p7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85" name="Google Shape;2385;p74"/>
          <p:cNvPicPr preferRelativeResize="0"/>
          <p:nvPr/>
        </p:nvPicPr>
        <p:blipFill>
          <a:blip r:embed="rId5">
            <a:alphaModFix/>
          </a:blip>
          <a:stretch>
            <a:fillRect/>
          </a:stretch>
        </p:blipFill>
        <p:spPr>
          <a:xfrm>
            <a:off x="10796688" y="64320"/>
            <a:ext cx="1327426" cy="421755"/>
          </a:xfrm>
          <a:prstGeom prst="rect">
            <a:avLst/>
          </a:prstGeom>
          <a:noFill/>
          <a:ln>
            <a:noFill/>
          </a:ln>
        </p:spPr>
      </p:pic>
      <p:sp>
        <p:nvSpPr>
          <p:cNvPr id="2386" name="Google Shape;2386;p74"/>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5"/>
                                        </p:tgtEl>
                                        <p:attrNameLst>
                                          <p:attrName>style.visibility</p:attrName>
                                        </p:attrNameLst>
                                      </p:cBhvr>
                                      <p:to>
                                        <p:strVal val="visible"/>
                                      </p:to>
                                    </p:set>
                                    <p:animEffect filter="fade" transition="in">
                                      <p:cBhvr>
                                        <p:cTn dur="1000"/>
                                        <p:tgtEl>
                                          <p:spTgt spid="2375"/>
                                        </p:tgtEl>
                                      </p:cBhvr>
                                    </p:animEffect>
                                  </p:childTnLst>
                                </p:cTn>
                              </p:par>
                              <p:par>
                                <p:cTn fill="hold" nodeType="withEffect" presetClass="entr" presetID="10" presetSubtype="0">
                                  <p:stCondLst>
                                    <p:cond delay="0"/>
                                  </p:stCondLst>
                                  <p:childTnLst>
                                    <p:set>
                                      <p:cBhvr>
                                        <p:cTn dur="1" fill="hold">
                                          <p:stCondLst>
                                            <p:cond delay="0"/>
                                          </p:stCondLst>
                                        </p:cTn>
                                        <p:tgtEl>
                                          <p:spTgt spid="2376"/>
                                        </p:tgtEl>
                                        <p:attrNameLst>
                                          <p:attrName>style.visibility</p:attrName>
                                        </p:attrNameLst>
                                      </p:cBhvr>
                                      <p:to>
                                        <p:strVal val="visible"/>
                                      </p:to>
                                    </p:set>
                                    <p:animEffect filter="fade" transition="in">
                                      <p:cBhvr>
                                        <p:cTn dur="1000"/>
                                        <p:tgtEl>
                                          <p:spTgt spid="2376"/>
                                        </p:tgtEl>
                                      </p:cBhvr>
                                    </p:animEffect>
                                  </p:childTnLst>
                                </p:cTn>
                              </p:par>
                              <p:par>
                                <p:cTn fill="hold" nodeType="withEffect" presetClass="entr" presetID="10" presetSubtype="0">
                                  <p:stCondLst>
                                    <p:cond delay="0"/>
                                  </p:stCondLst>
                                  <p:childTnLst>
                                    <p:set>
                                      <p:cBhvr>
                                        <p:cTn dur="1" fill="hold">
                                          <p:stCondLst>
                                            <p:cond delay="0"/>
                                          </p:stCondLst>
                                        </p:cTn>
                                        <p:tgtEl>
                                          <p:spTgt spid="2377"/>
                                        </p:tgtEl>
                                        <p:attrNameLst>
                                          <p:attrName>style.visibility</p:attrName>
                                        </p:attrNameLst>
                                      </p:cBhvr>
                                      <p:to>
                                        <p:strVal val="visible"/>
                                      </p:to>
                                    </p:set>
                                    <p:animEffect filter="fade" transition="in">
                                      <p:cBhvr>
                                        <p:cTn dur="1000"/>
                                        <p:tgtEl>
                                          <p:spTgt spid="2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8"/>
                                        </p:tgtEl>
                                        <p:attrNameLst>
                                          <p:attrName>style.visibility</p:attrName>
                                        </p:attrNameLst>
                                      </p:cBhvr>
                                      <p:to>
                                        <p:strVal val="visible"/>
                                      </p:to>
                                    </p:set>
                                    <p:animEffect filter="fade" transition="in">
                                      <p:cBhvr>
                                        <p:cTn dur="1000"/>
                                        <p:tgtEl>
                                          <p:spTgt spid="2378"/>
                                        </p:tgtEl>
                                      </p:cBhvr>
                                    </p:animEffect>
                                  </p:childTnLst>
                                </p:cTn>
                              </p:par>
                              <p:par>
                                <p:cTn fill="hold" nodeType="withEffect" presetClass="entr" presetID="10" presetSubtype="0">
                                  <p:stCondLst>
                                    <p:cond delay="0"/>
                                  </p:stCondLst>
                                  <p:childTnLst>
                                    <p:set>
                                      <p:cBhvr>
                                        <p:cTn dur="1" fill="hold">
                                          <p:stCondLst>
                                            <p:cond delay="0"/>
                                          </p:stCondLst>
                                        </p:cTn>
                                        <p:tgtEl>
                                          <p:spTgt spid="2379"/>
                                        </p:tgtEl>
                                        <p:attrNameLst>
                                          <p:attrName>style.visibility</p:attrName>
                                        </p:attrNameLst>
                                      </p:cBhvr>
                                      <p:to>
                                        <p:strVal val="visible"/>
                                      </p:to>
                                    </p:set>
                                    <p:animEffect filter="fade" transition="in">
                                      <p:cBhvr>
                                        <p:cTn dur="1000"/>
                                        <p:tgtEl>
                                          <p:spTgt spid="2379"/>
                                        </p:tgtEl>
                                      </p:cBhvr>
                                    </p:animEffect>
                                  </p:childTnLst>
                                </p:cTn>
                              </p:par>
                              <p:par>
                                <p:cTn fill="hold" nodeType="withEffect" presetClass="entr" presetID="10" presetSubtype="0">
                                  <p:stCondLst>
                                    <p:cond delay="0"/>
                                  </p:stCondLst>
                                  <p:childTnLst>
                                    <p:set>
                                      <p:cBhvr>
                                        <p:cTn dur="1" fill="hold">
                                          <p:stCondLst>
                                            <p:cond delay="0"/>
                                          </p:stCondLst>
                                        </p:cTn>
                                        <p:tgtEl>
                                          <p:spTgt spid="2380"/>
                                        </p:tgtEl>
                                        <p:attrNameLst>
                                          <p:attrName>style.visibility</p:attrName>
                                        </p:attrNameLst>
                                      </p:cBhvr>
                                      <p:to>
                                        <p:strVal val="visible"/>
                                      </p:to>
                                    </p:set>
                                    <p:animEffect filter="fade" transition="in">
                                      <p:cBhvr>
                                        <p:cTn dur="1000"/>
                                        <p:tgtEl>
                                          <p:spTgt spid="2380"/>
                                        </p:tgtEl>
                                      </p:cBhvr>
                                    </p:animEffect>
                                  </p:childTnLst>
                                </p:cTn>
                              </p:par>
                              <p:par>
                                <p:cTn fill="hold" nodeType="withEffect" presetClass="entr" presetID="10" presetSubtype="0">
                                  <p:stCondLst>
                                    <p:cond delay="0"/>
                                  </p:stCondLst>
                                  <p:childTnLst>
                                    <p:set>
                                      <p:cBhvr>
                                        <p:cTn dur="1" fill="hold">
                                          <p:stCondLst>
                                            <p:cond delay="0"/>
                                          </p:stCondLst>
                                        </p:cTn>
                                        <p:tgtEl>
                                          <p:spTgt spid="2381"/>
                                        </p:tgtEl>
                                        <p:attrNameLst>
                                          <p:attrName>style.visibility</p:attrName>
                                        </p:attrNameLst>
                                      </p:cBhvr>
                                      <p:to>
                                        <p:strVal val="visible"/>
                                      </p:to>
                                    </p:set>
                                    <p:animEffect filter="fade" transition="in">
                                      <p:cBhvr>
                                        <p:cTn dur="1000"/>
                                        <p:tgtEl>
                                          <p:spTgt spid="2381"/>
                                        </p:tgtEl>
                                      </p:cBhvr>
                                    </p:animEffect>
                                  </p:childTnLst>
                                </p:cTn>
                              </p:par>
                              <p:par>
                                <p:cTn fill="hold" nodeType="withEffect" presetClass="entr" presetID="10" presetSubtype="0">
                                  <p:stCondLst>
                                    <p:cond delay="0"/>
                                  </p:stCondLst>
                                  <p:childTnLst>
                                    <p:set>
                                      <p:cBhvr>
                                        <p:cTn dur="1" fill="hold">
                                          <p:stCondLst>
                                            <p:cond delay="0"/>
                                          </p:stCondLst>
                                        </p:cTn>
                                        <p:tgtEl>
                                          <p:spTgt spid="2382"/>
                                        </p:tgtEl>
                                        <p:attrNameLst>
                                          <p:attrName>style.visibility</p:attrName>
                                        </p:attrNameLst>
                                      </p:cBhvr>
                                      <p:to>
                                        <p:strVal val="visible"/>
                                      </p:to>
                                    </p:set>
                                    <p:animEffect filter="fade" transition="in">
                                      <p:cBhvr>
                                        <p:cTn dur="1000"/>
                                        <p:tgtEl>
                                          <p:spTgt spid="2382"/>
                                        </p:tgtEl>
                                      </p:cBhvr>
                                    </p:animEffect>
                                  </p:childTnLst>
                                </p:cTn>
                              </p:par>
                              <p:par>
                                <p:cTn fill="hold" nodeType="withEffect" presetClass="entr" presetID="10" presetSubtype="0">
                                  <p:stCondLst>
                                    <p:cond delay="0"/>
                                  </p:stCondLst>
                                  <p:childTnLst>
                                    <p:set>
                                      <p:cBhvr>
                                        <p:cTn dur="1" fill="hold">
                                          <p:stCondLst>
                                            <p:cond delay="0"/>
                                          </p:stCondLst>
                                        </p:cTn>
                                        <p:tgtEl>
                                          <p:spTgt spid="2383"/>
                                        </p:tgtEl>
                                        <p:attrNameLst>
                                          <p:attrName>style.visibility</p:attrName>
                                        </p:attrNameLst>
                                      </p:cBhvr>
                                      <p:to>
                                        <p:strVal val="visible"/>
                                      </p:to>
                                    </p:set>
                                    <p:animEffect filter="fade" transition="in">
                                      <p:cBhvr>
                                        <p:cTn dur="1000"/>
                                        <p:tgtEl>
                                          <p:spTgt spid="2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6"/>
                                        </p:tgtEl>
                                        <p:attrNameLst>
                                          <p:attrName>style.visibility</p:attrName>
                                        </p:attrNameLst>
                                      </p:cBhvr>
                                      <p:to>
                                        <p:strVal val="visible"/>
                                      </p:to>
                                    </p:set>
                                    <p:animEffect filter="fade" transition="in">
                                      <p:cBhvr>
                                        <p:cTn dur="1000"/>
                                        <p:tgtEl>
                                          <p:spTgt spid="2366"/>
                                        </p:tgtEl>
                                      </p:cBhvr>
                                    </p:animEffect>
                                  </p:childTnLst>
                                </p:cTn>
                              </p:par>
                              <p:par>
                                <p:cTn fill="hold" nodeType="withEffect" presetClass="entr" presetID="10" presetSubtype="0">
                                  <p:stCondLst>
                                    <p:cond delay="0"/>
                                  </p:stCondLst>
                                  <p:childTnLst>
                                    <p:set>
                                      <p:cBhvr>
                                        <p:cTn dur="1" fill="hold">
                                          <p:stCondLst>
                                            <p:cond delay="0"/>
                                          </p:stCondLst>
                                        </p:cTn>
                                        <p:tgtEl>
                                          <p:spTgt spid="2370"/>
                                        </p:tgtEl>
                                        <p:attrNameLst>
                                          <p:attrName>style.visibility</p:attrName>
                                        </p:attrNameLst>
                                      </p:cBhvr>
                                      <p:to>
                                        <p:strVal val="visible"/>
                                      </p:to>
                                    </p:set>
                                    <p:animEffect filter="fade" transition="in">
                                      <p:cBhvr>
                                        <p:cTn dur="1000"/>
                                        <p:tgtEl>
                                          <p:spTgt spid="2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1"/>
                                        </p:tgtEl>
                                        <p:attrNameLst>
                                          <p:attrName>style.visibility</p:attrName>
                                        </p:attrNameLst>
                                      </p:cBhvr>
                                      <p:to>
                                        <p:strVal val="visible"/>
                                      </p:to>
                                    </p:set>
                                    <p:animEffect filter="fade" transition="in">
                                      <p:cBhvr>
                                        <p:cTn dur="1000"/>
                                        <p:tgtEl>
                                          <p:spTgt spid="2371"/>
                                        </p:tgtEl>
                                      </p:cBhvr>
                                    </p:animEffect>
                                  </p:childTnLst>
                                </p:cTn>
                              </p:par>
                              <p:par>
                                <p:cTn fill="hold" nodeType="withEffect" presetClass="entr" presetID="10" presetSubtype="0">
                                  <p:stCondLst>
                                    <p:cond delay="0"/>
                                  </p:stCondLst>
                                  <p:childTnLst>
                                    <p:set>
                                      <p:cBhvr>
                                        <p:cTn dur="1" fill="hold">
                                          <p:stCondLst>
                                            <p:cond delay="0"/>
                                          </p:stCondLst>
                                        </p:cTn>
                                        <p:tgtEl>
                                          <p:spTgt spid="2372"/>
                                        </p:tgtEl>
                                        <p:attrNameLst>
                                          <p:attrName>style.visibility</p:attrName>
                                        </p:attrNameLst>
                                      </p:cBhvr>
                                      <p:to>
                                        <p:strVal val="visible"/>
                                      </p:to>
                                    </p:set>
                                    <p:animEffect filter="fade" transition="in">
                                      <p:cBhvr>
                                        <p:cTn dur="1000"/>
                                        <p:tgtEl>
                                          <p:spTgt spid="2372"/>
                                        </p:tgtEl>
                                      </p:cBhvr>
                                    </p:animEffect>
                                  </p:childTnLst>
                                </p:cTn>
                              </p:par>
                              <p:par>
                                <p:cTn fill="hold" nodeType="withEffect" presetClass="entr" presetID="10" presetSubtype="0">
                                  <p:stCondLst>
                                    <p:cond delay="0"/>
                                  </p:stCondLst>
                                  <p:childTnLst>
                                    <p:set>
                                      <p:cBhvr>
                                        <p:cTn dur="1" fill="hold">
                                          <p:stCondLst>
                                            <p:cond delay="0"/>
                                          </p:stCondLst>
                                        </p:cTn>
                                        <p:tgtEl>
                                          <p:spTgt spid="2373"/>
                                        </p:tgtEl>
                                        <p:attrNameLst>
                                          <p:attrName>style.visibility</p:attrName>
                                        </p:attrNameLst>
                                      </p:cBhvr>
                                      <p:to>
                                        <p:strVal val="visible"/>
                                      </p:to>
                                    </p:set>
                                    <p:animEffect filter="fade" transition="in">
                                      <p:cBhvr>
                                        <p:cTn dur="1000"/>
                                        <p:tgtEl>
                                          <p:spTgt spid="2373"/>
                                        </p:tgtEl>
                                      </p:cBhvr>
                                    </p:animEffect>
                                  </p:childTnLst>
                                </p:cTn>
                              </p:par>
                              <p:par>
                                <p:cTn fill="hold" nodeType="withEffect" presetClass="entr" presetID="10" presetSubtype="0">
                                  <p:stCondLst>
                                    <p:cond delay="0"/>
                                  </p:stCondLst>
                                  <p:childTnLst>
                                    <p:set>
                                      <p:cBhvr>
                                        <p:cTn dur="1" fill="hold">
                                          <p:stCondLst>
                                            <p:cond delay="0"/>
                                          </p:stCondLst>
                                        </p:cTn>
                                        <p:tgtEl>
                                          <p:spTgt spid="2374"/>
                                        </p:tgtEl>
                                        <p:attrNameLst>
                                          <p:attrName>style.visibility</p:attrName>
                                        </p:attrNameLst>
                                      </p:cBhvr>
                                      <p:to>
                                        <p:strVal val="visible"/>
                                      </p:to>
                                    </p:set>
                                    <p:animEffect filter="fade" transition="in">
                                      <p:cBhvr>
                                        <p:cTn dur="1000"/>
                                        <p:tgtEl>
                                          <p:spTgt spid="2374"/>
                                        </p:tgtEl>
                                      </p:cBhvr>
                                    </p:animEffect>
                                  </p:childTnLst>
                                </p:cTn>
                              </p:par>
                              <p:par>
                                <p:cTn fill="hold" nodeType="withEffect" presetClass="entr" presetID="10" presetSubtype="0">
                                  <p:stCondLst>
                                    <p:cond delay="0"/>
                                  </p:stCondLst>
                                  <p:childTnLst>
                                    <p:set>
                                      <p:cBhvr>
                                        <p:cTn dur="1" fill="hold">
                                          <p:stCondLst>
                                            <p:cond delay="0"/>
                                          </p:stCondLst>
                                        </p:cTn>
                                        <p:tgtEl>
                                          <p:spTgt spid="2367"/>
                                        </p:tgtEl>
                                        <p:attrNameLst>
                                          <p:attrName>style.visibility</p:attrName>
                                        </p:attrNameLst>
                                      </p:cBhvr>
                                      <p:to>
                                        <p:strVal val="visible"/>
                                      </p:to>
                                    </p:set>
                                    <p:animEffect filter="fade" transition="in">
                                      <p:cBhvr>
                                        <p:cTn dur="1000"/>
                                        <p:tgtEl>
                                          <p:spTgt spid="2367"/>
                                        </p:tgtEl>
                                      </p:cBhvr>
                                    </p:animEffect>
                                  </p:childTnLst>
                                </p:cTn>
                              </p:par>
                              <p:par>
                                <p:cTn fill="hold" nodeType="withEffect" presetClass="entr" presetID="10" presetSubtype="0">
                                  <p:stCondLst>
                                    <p:cond delay="0"/>
                                  </p:stCondLst>
                                  <p:childTnLst>
                                    <p:set>
                                      <p:cBhvr>
                                        <p:cTn dur="1" fill="hold">
                                          <p:stCondLst>
                                            <p:cond delay="0"/>
                                          </p:stCondLst>
                                        </p:cTn>
                                        <p:tgtEl>
                                          <p:spTgt spid="2368"/>
                                        </p:tgtEl>
                                        <p:attrNameLst>
                                          <p:attrName>style.visibility</p:attrName>
                                        </p:attrNameLst>
                                      </p:cBhvr>
                                      <p:to>
                                        <p:strVal val="visible"/>
                                      </p:to>
                                    </p:set>
                                    <p:animEffect filter="fade" transition="in">
                                      <p:cBhvr>
                                        <p:cTn dur="1000"/>
                                        <p:tgtEl>
                                          <p:spTgt spid="2368"/>
                                        </p:tgtEl>
                                      </p:cBhvr>
                                    </p:animEffect>
                                  </p:childTnLst>
                                </p:cTn>
                              </p:par>
                              <p:par>
                                <p:cTn fill="hold" nodeType="withEffect" presetClass="entr" presetID="10" presetSubtype="0">
                                  <p:stCondLst>
                                    <p:cond delay="0"/>
                                  </p:stCondLst>
                                  <p:childTnLst>
                                    <p:set>
                                      <p:cBhvr>
                                        <p:cTn dur="1" fill="hold">
                                          <p:stCondLst>
                                            <p:cond delay="0"/>
                                          </p:stCondLst>
                                        </p:cTn>
                                        <p:tgtEl>
                                          <p:spTgt spid="2369"/>
                                        </p:tgtEl>
                                        <p:attrNameLst>
                                          <p:attrName>style.visibility</p:attrName>
                                        </p:attrNameLst>
                                      </p:cBhvr>
                                      <p:to>
                                        <p:strVal val="visible"/>
                                      </p:to>
                                    </p:set>
                                    <p:animEffect filter="fade" transition="in">
                                      <p:cBhvr>
                                        <p:cTn dur="1000"/>
                                        <p:tgtEl>
                                          <p:spTgt spid="2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p7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200"/>
              <a:t>Overall Performance with Pre-defined Labels</a:t>
            </a:r>
            <a:endParaRPr sz="4200"/>
          </a:p>
        </p:txBody>
      </p:sp>
      <p:pic>
        <p:nvPicPr>
          <p:cNvPr id="2393" name="Google Shape;2393;p75"/>
          <p:cNvPicPr preferRelativeResize="0"/>
          <p:nvPr/>
        </p:nvPicPr>
        <p:blipFill>
          <a:blip r:embed="rId3">
            <a:alphaModFix/>
          </a:blip>
          <a:stretch>
            <a:fillRect/>
          </a:stretch>
        </p:blipFill>
        <p:spPr>
          <a:xfrm>
            <a:off x="2492099" y="1060800"/>
            <a:ext cx="6947875" cy="3826474"/>
          </a:xfrm>
          <a:prstGeom prst="rect">
            <a:avLst/>
          </a:prstGeom>
          <a:noFill/>
          <a:ln>
            <a:noFill/>
          </a:ln>
        </p:spPr>
      </p:pic>
      <p:sp>
        <p:nvSpPr>
          <p:cNvPr id="2394" name="Google Shape;2394;p75"/>
          <p:cNvSpPr txBox="1"/>
          <p:nvPr/>
        </p:nvSpPr>
        <p:spPr>
          <a:xfrm>
            <a:off x="2038425" y="4742475"/>
            <a:ext cx="8561100" cy="365400"/>
          </a:xfrm>
          <a:prstGeom prst="rect">
            <a:avLst/>
          </a:prstGeom>
          <a:noFill/>
          <a:ln>
            <a:noFill/>
          </a:ln>
        </p:spPr>
        <p:txBody>
          <a:bodyPr anchorCtr="0" anchor="t" bIns="91425" lIns="0" spcFirstLastPara="1" rIns="91425" wrap="square" tIns="91425">
            <a:noAutofit/>
          </a:bodyPr>
          <a:lstStyle/>
          <a:p>
            <a:pPr indent="0" lvl="0" marL="0" rtl="0" algn="ctr">
              <a:lnSpc>
                <a:spcPct val="120000"/>
              </a:lnSpc>
              <a:spcBef>
                <a:spcPts val="0"/>
              </a:spcBef>
              <a:spcAft>
                <a:spcPts val="0"/>
              </a:spcAft>
              <a:buNone/>
            </a:pPr>
            <a:r>
              <a:rPr i="1" lang="en-US">
                <a:solidFill>
                  <a:srgbClr val="D9D9D9"/>
                </a:solidFill>
                <a:latin typeface="Helvetica Neue"/>
                <a:ea typeface="Helvetica Neue"/>
                <a:cs typeface="Helvetica Neue"/>
                <a:sym typeface="Helvetica Neue"/>
              </a:rPr>
              <a:t>Lower is better: performance ranking summarized across all real datasets with pre-defined labels</a:t>
            </a:r>
            <a:endParaRPr i="1">
              <a:solidFill>
                <a:srgbClr val="D9D9D9"/>
              </a:solidFill>
            </a:endParaRPr>
          </a:p>
        </p:txBody>
      </p:sp>
      <p:sp>
        <p:nvSpPr>
          <p:cNvPr id="2395" name="Google Shape;2395;p7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396" name="Google Shape;2396;p75"/>
          <p:cNvGrpSpPr/>
          <p:nvPr/>
        </p:nvGrpSpPr>
        <p:grpSpPr>
          <a:xfrm>
            <a:off x="1622350" y="5252600"/>
            <a:ext cx="9266650" cy="1295388"/>
            <a:chOff x="1622350" y="5252600"/>
            <a:chExt cx="9266650" cy="1295388"/>
          </a:xfrm>
        </p:grpSpPr>
        <p:sp>
          <p:nvSpPr>
            <p:cNvPr id="2397" name="Google Shape;2397;p75"/>
            <p:cNvSpPr/>
            <p:nvPr/>
          </p:nvSpPr>
          <p:spPr>
            <a:xfrm>
              <a:off x="1622350" y="5305275"/>
              <a:ext cx="9137700" cy="12267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398" name="Google Shape;2398;p75"/>
            <p:cNvSpPr/>
            <p:nvPr/>
          </p:nvSpPr>
          <p:spPr>
            <a:xfrm>
              <a:off x="1622350" y="5951150"/>
              <a:ext cx="9137700" cy="5808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399" name="Google Shape;2399;p75"/>
            <p:cNvPicPr preferRelativeResize="0"/>
            <p:nvPr/>
          </p:nvPicPr>
          <p:blipFill rotWithShape="1">
            <a:blip r:embed="rId4">
              <a:alphaModFix/>
            </a:blip>
            <a:srcRect b="0" l="0" r="0" t="0"/>
            <a:stretch/>
          </p:blipFill>
          <p:spPr>
            <a:xfrm>
              <a:off x="1709228" y="5340661"/>
              <a:ext cx="329205" cy="469800"/>
            </a:xfrm>
            <a:prstGeom prst="rect">
              <a:avLst/>
            </a:prstGeom>
            <a:noFill/>
            <a:ln>
              <a:noFill/>
            </a:ln>
          </p:spPr>
        </p:pic>
        <p:sp>
          <p:nvSpPr>
            <p:cNvPr id="2400" name="Google Shape;2400;p75"/>
            <p:cNvSpPr txBox="1"/>
            <p:nvPr/>
          </p:nvSpPr>
          <p:spPr>
            <a:xfrm>
              <a:off x="2048300" y="5252600"/>
              <a:ext cx="86355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9:</a:t>
              </a:r>
              <a:r>
                <a:rPr lang="en-US" sz="1900">
                  <a:solidFill>
                    <a:schemeClr val="lt1"/>
                  </a:solidFill>
                  <a:latin typeface="Helvetica Neue"/>
                  <a:ea typeface="Helvetica Neue"/>
                  <a:cs typeface="Helvetica Neue"/>
                  <a:sym typeface="Helvetica Neue"/>
                </a:rPr>
                <a:t> Different classifiers or performance metrics also affect performance.</a:t>
              </a:r>
              <a:endParaRPr sz="1900">
                <a:solidFill>
                  <a:schemeClr val="lt1"/>
                </a:solidFill>
                <a:latin typeface="Helvetica Neue"/>
                <a:ea typeface="Helvetica Neue"/>
                <a:cs typeface="Helvetica Neue"/>
                <a:sym typeface="Helvetica Neue"/>
              </a:endParaRPr>
            </a:p>
          </p:txBody>
        </p:sp>
        <p:pic>
          <p:nvPicPr>
            <p:cNvPr id="2401" name="Google Shape;2401;p75"/>
            <p:cNvPicPr preferRelativeResize="0"/>
            <p:nvPr/>
          </p:nvPicPr>
          <p:blipFill rotWithShape="1">
            <a:blip r:embed="rId4">
              <a:alphaModFix/>
            </a:blip>
            <a:srcRect b="0" l="0" r="0" t="0"/>
            <a:stretch/>
          </p:blipFill>
          <p:spPr>
            <a:xfrm>
              <a:off x="1709228" y="6002886"/>
              <a:ext cx="329205" cy="469800"/>
            </a:xfrm>
            <a:prstGeom prst="rect">
              <a:avLst/>
            </a:prstGeom>
            <a:noFill/>
            <a:ln>
              <a:noFill/>
            </a:ln>
          </p:spPr>
        </p:pic>
        <p:sp>
          <p:nvSpPr>
            <p:cNvPr id="2402" name="Google Shape;2402;p75"/>
            <p:cNvSpPr txBox="1"/>
            <p:nvPr/>
          </p:nvSpPr>
          <p:spPr>
            <a:xfrm>
              <a:off x="2023100" y="5902088"/>
              <a:ext cx="88659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 10: Methods capturing the degree distributions in local neighborhoods are among the most effective (xNetMF, MultiLENS, SEGK, degree variants)</a:t>
              </a:r>
              <a:endParaRPr sz="1900">
                <a:solidFill>
                  <a:schemeClr val="lt1"/>
                </a:solidFill>
                <a:latin typeface="Helvetica Neue"/>
                <a:ea typeface="Helvetica Neue"/>
                <a:cs typeface="Helvetica Neue"/>
                <a:sym typeface="Helvetica Neue"/>
              </a:endParaRPr>
            </a:p>
          </p:txBody>
        </p:sp>
      </p:grpSp>
      <p:sp>
        <p:nvSpPr>
          <p:cNvPr id="2403" name="Google Shape;2403;p75"/>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6"/>
                                        </p:tgtEl>
                                        <p:attrNameLst>
                                          <p:attrName>style.visibility</p:attrName>
                                        </p:attrNameLst>
                                      </p:cBhvr>
                                      <p:to>
                                        <p:strVal val="visible"/>
                                      </p:to>
                                    </p:set>
                                    <p:animEffect filter="fade" transition="in">
                                      <p:cBhvr>
                                        <p:cTn dur="1000"/>
                                        <p:tgtEl>
                                          <p:spTgt spid="2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8" name="Shape 2408"/>
        <p:cNvGrpSpPr/>
        <p:nvPr/>
      </p:nvGrpSpPr>
      <p:grpSpPr>
        <a:xfrm>
          <a:off x="0" y="0"/>
          <a:ext cx="0" cy="0"/>
          <a:chOff x="0" y="0"/>
          <a:chExt cx="0" cy="0"/>
        </a:xfrm>
      </p:grpSpPr>
      <p:sp>
        <p:nvSpPr>
          <p:cNvPr id="2409" name="Google Shape;2409;p7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10" name="Google Shape;2410;p76"/>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2411" name="Google Shape;2411;p76"/>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chemeClr val="accent6"/>
              </a:buClr>
              <a:buSzPts val="2800"/>
              <a:buChar char="•"/>
            </a:pPr>
            <a:r>
              <a:rPr lang="en-US">
                <a:solidFill>
                  <a:schemeClr val="accent6"/>
                </a:solidFill>
              </a:rPr>
              <a:t>Part I: Lecture</a:t>
            </a:r>
            <a:endParaRPr>
              <a:solidFill>
                <a:schemeClr val="accent6"/>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roles in </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mathematical sociology</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or role-based embedding methods</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Mining structural roles within a network</a:t>
            </a:r>
            <a:endParaRPr>
              <a:solidFill>
                <a:srgbClr val="BFBFBF"/>
              </a:solidFill>
            </a:endParaRPr>
          </a:p>
          <a:p>
            <a:pPr indent="-344169" lvl="1" marL="914400" rtl="0" algn="l">
              <a:spcBef>
                <a:spcPts val="0"/>
              </a:spcBef>
              <a:spcAft>
                <a:spcPts val="0"/>
              </a:spcAft>
              <a:buClr>
                <a:schemeClr val="lt1"/>
              </a:buClr>
              <a:buSzPts val="1820"/>
              <a:buChar char="✧"/>
            </a:pPr>
            <a:r>
              <a:rPr b="1" lang="en-US"/>
              <a:t>Mining structural roles across networks</a:t>
            </a:r>
            <a:endParaRPr b="1"/>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
        <p:nvSpPr>
          <p:cNvPr id="2412" name="Google Shape;2412;p76"/>
          <p:cNvSpPr/>
          <p:nvPr/>
        </p:nvSpPr>
        <p:spPr>
          <a:xfrm>
            <a:off x="719250" y="4212520"/>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7" name="Shape 2417"/>
        <p:cNvGrpSpPr/>
        <p:nvPr/>
      </p:nvGrpSpPr>
      <p:grpSpPr>
        <a:xfrm>
          <a:off x="0" y="0"/>
          <a:ext cx="0" cy="0"/>
          <a:chOff x="0" y="0"/>
          <a:chExt cx="0" cy="0"/>
        </a:xfrm>
      </p:grpSpPr>
      <p:sp>
        <p:nvSpPr>
          <p:cNvPr id="2418" name="Google Shape;2418;p77"/>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Embedding-based Network Alignment</a:t>
            </a:r>
            <a:endParaRPr/>
          </a:p>
        </p:txBody>
      </p:sp>
      <p:sp>
        <p:nvSpPr>
          <p:cNvPr id="2419" name="Google Shape;2419;p77"/>
          <p:cNvSpPr txBox="1"/>
          <p:nvPr>
            <p:ph idx="1" type="body"/>
          </p:nvPr>
        </p:nvSpPr>
        <p:spPr>
          <a:xfrm>
            <a:off x="609600" y="4872974"/>
            <a:ext cx="10972800" cy="20439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chemeClr val="accent6"/>
                </a:solidFill>
              </a:rPr>
              <a:t>REGAL Framework:</a:t>
            </a:r>
            <a:r>
              <a:rPr lang="en-US"/>
              <a:t> </a:t>
            </a:r>
            <a:r>
              <a:rPr i="1" lang="en-US">
                <a:solidFill>
                  <a:schemeClr val="accent5"/>
                </a:solidFill>
              </a:rPr>
              <a:t>Match nodes with similar structural node embeddings </a:t>
            </a:r>
            <a:r>
              <a:rPr lang="en-US" sz="1600">
                <a:solidFill>
                  <a:srgbClr val="999999"/>
                </a:solidFill>
              </a:rPr>
              <a:t>[Heimann+ ‘18]</a:t>
            </a:r>
            <a:endParaRPr>
              <a:solidFill>
                <a:schemeClr val="accent5"/>
              </a:solidFill>
            </a:endParaRPr>
          </a:p>
          <a:p>
            <a:pPr indent="0" lvl="0" marL="0" rtl="0" algn="l">
              <a:spcBef>
                <a:spcPts val="560"/>
              </a:spcBef>
              <a:spcAft>
                <a:spcPts val="0"/>
              </a:spcAft>
              <a:buClr>
                <a:schemeClr val="dk1"/>
              </a:buClr>
              <a:buSzPts val="1100"/>
              <a:buFont typeface="Arial"/>
              <a:buNone/>
            </a:pPr>
            <a:r>
              <a:rPr lang="en-US"/>
              <a:t>		</a:t>
            </a:r>
            <a:r>
              <a:rPr lang="en-US" sz="2400"/>
              <a:t>Observation: structural roles are often comparable across networks</a:t>
            </a:r>
            <a:endParaRPr sz="2400"/>
          </a:p>
          <a:p>
            <a:pPr indent="0" lvl="0" marL="0" rtl="0" algn="l">
              <a:spcBef>
                <a:spcPts val="0"/>
              </a:spcBef>
              <a:spcAft>
                <a:spcPts val="0"/>
              </a:spcAft>
              <a:buClr>
                <a:srgbClr val="000000"/>
              </a:buClr>
              <a:buFont typeface="Arial"/>
              <a:buNone/>
            </a:pPr>
            <a:r>
              <a:t/>
            </a:r>
            <a:endParaRPr sz="1600">
              <a:solidFill>
                <a:srgbClr val="000000"/>
              </a:solidFill>
              <a:latin typeface="Arial"/>
              <a:ea typeface="Arial"/>
              <a:cs typeface="Arial"/>
              <a:sym typeface="Arial"/>
            </a:endParaRPr>
          </a:p>
          <a:p>
            <a:pPr indent="0" lvl="0" marL="0" rtl="0" algn="l">
              <a:spcBef>
                <a:spcPts val="0"/>
              </a:spcBef>
              <a:spcAft>
                <a:spcPts val="0"/>
              </a:spcAft>
              <a:buClr>
                <a:srgbClr val="000000"/>
              </a:buClr>
              <a:buFont typeface="Arial"/>
              <a:buNone/>
            </a:pPr>
            <a:r>
              <a:t/>
            </a:r>
            <a:endParaRPr sz="1600">
              <a:solidFill>
                <a:srgbClr val="000000"/>
              </a:solidFill>
              <a:latin typeface="Arial"/>
              <a:ea typeface="Arial"/>
              <a:cs typeface="Arial"/>
              <a:sym typeface="Arial"/>
            </a:endParaRPr>
          </a:p>
          <a:p>
            <a:pPr indent="0" lvl="0" marL="0" rtl="0" algn="l">
              <a:spcBef>
                <a:spcPts val="560"/>
              </a:spcBef>
              <a:spcAft>
                <a:spcPts val="0"/>
              </a:spcAft>
              <a:buNone/>
            </a:pPr>
            <a:r>
              <a:t/>
            </a:r>
            <a:endParaRPr/>
          </a:p>
        </p:txBody>
      </p:sp>
      <p:sp>
        <p:nvSpPr>
          <p:cNvPr id="2420" name="Google Shape;2420;p7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421" name="Google Shape;2421;p77"/>
          <p:cNvGrpSpPr/>
          <p:nvPr/>
        </p:nvGrpSpPr>
        <p:grpSpPr>
          <a:xfrm>
            <a:off x="1414381" y="2040100"/>
            <a:ext cx="2486825" cy="1171000"/>
            <a:chOff x="728581" y="3564100"/>
            <a:chExt cx="2486825" cy="1171000"/>
          </a:xfrm>
        </p:grpSpPr>
        <p:cxnSp>
          <p:nvCxnSpPr>
            <p:cNvPr id="2422" name="Google Shape;2422;p77"/>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2423" name="Google Shape;2423;p77"/>
            <p:cNvCxnSpPr/>
            <p:nvPr/>
          </p:nvCxnSpPr>
          <p:spPr>
            <a:xfrm rot="10800000">
              <a:off x="1171325" y="3735575"/>
              <a:ext cx="433500" cy="257100"/>
            </a:xfrm>
            <a:prstGeom prst="straightConnector1">
              <a:avLst/>
            </a:prstGeom>
            <a:noFill/>
            <a:ln cap="flat" cmpd="sng" w="19050">
              <a:solidFill>
                <a:srgbClr val="888888"/>
              </a:solidFill>
              <a:prstDash val="solid"/>
              <a:round/>
              <a:headEnd len="med" w="med" type="none"/>
              <a:tailEnd len="med" w="med" type="none"/>
            </a:ln>
          </p:spPr>
        </p:cxnSp>
        <p:cxnSp>
          <p:nvCxnSpPr>
            <p:cNvPr id="2424" name="Google Shape;2424;p77"/>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2425" name="Google Shape;2425;p77"/>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2426" name="Google Shape;2426;p77"/>
            <p:cNvCxnSpPr>
              <a:stCxn id="2427" idx="0"/>
              <a:endCxn id="2428" idx="4"/>
            </p:cNvCxnSpPr>
            <p:nvPr/>
          </p:nvCxnSpPr>
          <p:spPr>
            <a:xfrm flipH="1" rot="10800000">
              <a:off x="1047481" y="3842950"/>
              <a:ext cx="118500" cy="277800"/>
            </a:xfrm>
            <a:prstGeom prst="straightConnector1">
              <a:avLst/>
            </a:prstGeom>
            <a:noFill/>
            <a:ln cap="flat" cmpd="sng" w="19050">
              <a:solidFill>
                <a:srgbClr val="888888"/>
              </a:solidFill>
              <a:prstDash val="solid"/>
              <a:round/>
              <a:headEnd len="med" w="med" type="none"/>
              <a:tailEnd len="med" w="med" type="none"/>
            </a:ln>
          </p:spPr>
        </p:cxnSp>
        <p:cxnSp>
          <p:nvCxnSpPr>
            <p:cNvPr id="2429" name="Google Shape;2429;p77"/>
            <p:cNvCxnSpPr/>
            <p:nvPr/>
          </p:nvCxnSpPr>
          <p:spPr>
            <a:xfrm flipH="1" rot="10800000">
              <a:off x="1185725" y="3683050"/>
              <a:ext cx="795300" cy="47700"/>
            </a:xfrm>
            <a:prstGeom prst="straightConnector1">
              <a:avLst/>
            </a:prstGeom>
            <a:noFill/>
            <a:ln cap="flat" cmpd="sng" w="19050">
              <a:solidFill>
                <a:srgbClr val="888888"/>
              </a:solidFill>
              <a:prstDash val="solid"/>
              <a:round/>
              <a:headEnd len="med" w="med" type="none"/>
              <a:tailEnd len="med" w="med" type="none"/>
            </a:ln>
          </p:spPr>
        </p:cxnSp>
        <p:cxnSp>
          <p:nvCxnSpPr>
            <p:cNvPr id="2430" name="Google Shape;2430;p77"/>
            <p:cNvCxnSpPr/>
            <p:nvPr/>
          </p:nvCxnSpPr>
          <p:spPr>
            <a:xfrm rot="10800000">
              <a:off x="1990550" y="3673325"/>
              <a:ext cx="500100" cy="224100"/>
            </a:xfrm>
            <a:prstGeom prst="straightConnector1">
              <a:avLst/>
            </a:prstGeom>
            <a:noFill/>
            <a:ln cap="flat" cmpd="sng" w="19050">
              <a:solidFill>
                <a:srgbClr val="888888"/>
              </a:solidFill>
              <a:prstDash val="solid"/>
              <a:round/>
              <a:headEnd len="med" w="med" type="none"/>
              <a:tailEnd len="med" w="med" type="none"/>
            </a:ln>
          </p:spPr>
        </p:cxnSp>
        <p:sp>
          <p:nvSpPr>
            <p:cNvPr id="2431" name="Google Shape;2431;p77"/>
            <p:cNvSpPr/>
            <p:nvPr/>
          </p:nvSpPr>
          <p:spPr>
            <a:xfrm>
              <a:off x="1491606" y="38749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432" name="Google Shape;2432;p77"/>
            <p:cNvSpPr/>
            <p:nvPr/>
          </p:nvSpPr>
          <p:spPr>
            <a:xfrm>
              <a:off x="1864256" y="356410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33" name="Google Shape;2433;p77"/>
            <p:cNvSpPr/>
            <p:nvPr/>
          </p:nvSpPr>
          <p:spPr>
            <a:xfrm>
              <a:off x="1936306" y="4057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28" name="Google Shape;2428;p77"/>
            <p:cNvSpPr/>
            <p:nvPr/>
          </p:nvSpPr>
          <p:spPr>
            <a:xfrm>
              <a:off x="1049781" y="3610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34" name="Google Shape;2434;p77"/>
            <p:cNvSpPr/>
            <p:nvPr/>
          </p:nvSpPr>
          <p:spPr>
            <a:xfrm>
              <a:off x="2373606" y="3773825"/>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2435" name="Google Shape;2435;p77"/>
            <p:cNvCxnSpPr>
              <a:stCxn id="2427" idx="3"/>
            </p:cNvCxnSpPr>
            <p:nvPr/>
          </p:nvCxnSpPr>
          <p:spPr>
            <a:xfrm flipH="1">
              <a:off x="842685" y="4318945"/>
              <a:ext cx="122700" cy="221400"/>
            </a:xfrm>
            <a:prstGeom prst="straightConnector1">
              <a:avLst/>
            </a:prstGeom>
            <a:noFill/>
            <a:ln cap="flat" cmpd="sng" w="19050">
              <a:solidFill>
                <a:srgbClr val="888888"/>
              </a:solidFill>
              <a:prstDash val="solid"/>
              <a:round/>
              <a:headEnd len="med" w="med" type="none"/>
              <a:tailEnd len="med" w="med" type="none"/>
            </a:ln>
          </p:spPr>
        </p:cxnSp>
        <p:sp>
          <p:nvSpPr>
            <p:cNvPr id="2427" name="Google Shape;2427;p77"/>
            <p:cNvSpPr/>
            <p:nvPr/>
          </p:nvSpPr>
          <p:spPr>
            <a:xfrm>
              <a:off x="931381" y="412075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36" name="Google Shape;2436;p77"/>
            <p:cNvSpPr/>
            <p:nvPr/>
          </p:nvSpPr>
          <p:spPr>
            <a:xfrm>
              <a:off x="728581" y="4502900"/>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2437" name="Google Shape;2437;p77"/>
            <p:cNvCxnSpPr>
              <a:stCxn id="2438" idx="2"/>
              <a:endCxn id="2434"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2438" name="Google Shape;2438;p77"/>
            <p:cNvSpPr/>
            <p:nvPr/>
          </p:nvSpPr>
          <p:spPr>
            <a:xfrm>
              <a:off x="29832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2439" name="Google Shape;2439;p77"/>
          <p:cNvGrpSpPr/>
          <p:nvPr/>
        </p:nvGrpSpPr>
        <p:grpSpPr>
          <a:xfrm>
            <a:off x="1414381" y="3411700"/>
            <a:ext cx="2486825" cy="1094800"/>
            <a:chOff x="728581" y="3564100"/>
            <a:chExt cx="2486825" cy="1094800"/>
          </a:xfrm>
        </p:grpSpPr>
        <p:cxnSp>
          <p:nvCxnSpPr>
            <p:cNvPr id="2440" name="Google Shape;2440;p77"/>
            <p:cNvCxnSpPr/>
            <p:nvPr/>
          </p:nvCxnSpPr>
          <p:spPr>
            <a:xfrm flipH="1" rot="10800000">
              <a:off x="1604825" y="3678275"/>
              <a:ext cx="381000" cy="314400"/>
            </a:xfrm>
            <a:prstGeom prst="straightConnector1">
              <a:avLst/>
            </a:prstGeom>
            <a:noFill/>
            <a:ln cap="flat" cmpd="sng" w="19050">
              <a:solidFill>
                <a:srgbClr val="888888"/>
              </a:solidFill>
              <a:prstDash val="solid"/>
              <a:round/>
              <a:headEnd len="med" w="med" type="none"/>
              <a:tailEnd len="med" w="med" type="none"/>
            </a:ln>
          </p:spPr>
        </p:cxnSp>
        <p:cxnSp>
          <p:nvCxnSpPr>
            <p:cNvPr id="2441" name="Google Shape;2441;p77"/>
            <p:cNvCxnSpPr/>
            <p:nvPr/>
          </p:nvCxnSpPr>
          <p:spPr>
            <a:xfrm flipH="1">
              <a:off x="1109450" y="3987925"/>
              <a:ext cx="504900" cy="324000"/>
            </a:xfrm>
            <a:prstGeom prst="straightConnector1">
              <a:avLst/>
            </a:prstGeom>
            <a:noFill/>
            <a:ln cap="flat" cmpd="sng" w="19050">
              <a:solidFill>
                <a:srgbClr val="888888"/>
              </a:solidFill>
              <a:prstDash val="solid"/>
              <a:round/>
              <a:headEnd len="med" w="med" type="none"/>
              <a:tailEnd len="med" w="med" type="none"/>
            </a:ln>
          </p:spPr>
        </p:cxnSp>
        <p:cxnSp>
          <p:nvCxnSpPr>
            <p:cNvPr id="2442" name="Google Shape;2442;p77"/>
            <p:cNvCxnSpPr/>
            <p:nvPr/>
          </p:nvCxnSpPr>
          <p:spPr>
            <a:xfrm>
              <a:off x="1614350" y="3987925"/>
              <a:ext cx="452400" cy="190500"/>
            </a:xfrm>
            <a:prstGeom prst="straightConnector1">
              <a:avLst/>
            </a:prstGeom>
            <a:noFill/>
            <a:ln cap="flat" cmpd="sng" w="19050">
              <a:solidFill>
                <a:srgbClr val="888888"/>
              </a:solidFill>
              <a:prstDash val="solid"/>
              <a:round/>
              <a:headEnd len="med" w="med" type="none"/>
              <a:tailEnd len="med" w="med" type="none"/>
            </a:ln>
          </p:spPr>
        </p:cxnSp>
        <p:cxnSp>
          <p:nvCxnSpPr>
            <p:cNvPr id="2443" name="Google Shape;2443;p77"/>
            <p:cNvCxnSpPr>
              <a:stCxn id="2444" idx="0"/>
              <a:endCxn id="2445" idx="4"/>
            </p:cNvCxnSpPr>
            <p:nvPr/>
          </p:nvCxnSpPr>
          <p:spPr>
            <a:xfrm rot="10800000">
              <a:off x="937381" y="3842950"/>
              <a:ext cx="186300" cy="354000"/>
            </a:xfrm>
            <a:prstGeom prst="straightConnector1">
              <a:avLst/>
            </a:prstGeom>
            <a:noFill/>
            <a:ln cap="flat" cmpd="sng" w="19050">
              <a:solidFill>
                <a:srgbClr val="888888"/>
              </a:solidFill>
              <a:prstDash val="solid"/>
              <a:round/>
              <a:headEnd len="med" w="med" type="none"/>
              <a:tailEnd len="med" w="med" type="none"/>
            </a:ln>
          </p:spPr>
        </p:cxnSp>
        <p:cxnSp>
          <p:nvCxnSpPr>
            <p:cNvPr id="2446" name="Google Shape;2446;p77"/>
            <p:cNvCxnSpPr>
              <a:stCxn id="2445" idx="6"/>
              <a:endCxn id="2447" idx="2"/>
            </p:cNvCxnSpPr>
            <p:nvPr/>
          </p:nvCxnSpPr>
          <p:spPr>
            <a:xfrm flipH="1" rot="10800000">
              <a:off x="1053381" y="3680275"/>
              <a:ext cx="810900" cy="46500"/>
            </a:xfrm>
            <a:prstGeom prst="straightConnector1">
              <a:avLst/>
            </a:prstGeom>
            <a:noFill/>
            <a:ln cap="flat" cmpd="sng" w="19050">
              <a:solidFill>
                <a:srgbClr val="888888"/>
              </a:solidFill>
              <a:prstDash val="solid"/>
              <a:round/>
              <a:headEnd len="med" w="med" type="none"/>
              <a:tailEnd len="med" w="med" type="none"/>
            </a:ln>
          </p:spPr>
        </p:cxnSp>
        <p:sp>
          <p:nvSpPr>
            <p:cNvPr id="2448" name="Google Shape;2448;p77"/>
            <p:cNvSpPr/>
            <p:nvPr/>
          </p:nvSpPr>
          <p:spPr>
            <a:xfrm>
              <a:off x="1491606" y="3874975"/>
              <a:ext cx="232200" cy="232200"/>
            </a:xfrm>
            <a:prstGeom prst="ellipse">
              <a:avLst/>
            </a:prstGeom>
            <a:solidFill>
              <a:srgbClr val="CC0000"/>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447" name="Google Shape;2447;p77"/>
            <p:cNvSpPr/>
            <p:nvPr/>
          </p:nvSpPr>
          <p:spPr>
            <a:xfrm>
              <a:off x="1864256" y="356410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49" name="Google Shape;2449;p77"/>
            <p:cNvSpPr/>
            <p:nvPr/>
          </p:nvSpPr>
          <p:spPr>
            <a:xfrm>
              <a:off x="1936306" y="4057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45" name="Google Shape;2445;p77"/>
            <p:cNvSpPr/>
            <p:nvPr/>
          </p:nvSpPr>
          <p:spPr>
            <a:xfrm>
              <a:off x="821181" y="3610675"/>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50" name="Google Shape;2450;p77"/>
            <p:cNvSpPr/>
            <p:nvPr/>
          </p:nvSpPr>
          <p:spPr>
            <a:xfrm>
              <a:off x="2373606" y="3773825"/>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2451" name="Google Shape;2451;p77"/>
            <p:cNvCxnSpPr/>
            <p:nvPr/>
          </p:nvCxnSpPr>
          <p:spPr>
            <a:xfrm flipH="1">
              <a:off x="842800" y="4311775"/>
              <a:ext cx="271500" cy="228600"/>
            </a:xfrm>
            <a:prstGeom prst="straightConnector1">
              <a:avLst/>
            </a:prstGeom>
            <a:noFill/>
            <a:ln cap="flat" cmpd="sng" w="19050">
              <a:solidFill>
                <a:srgbClr val="888888"/>
              </a:solidFill>
              <a:prstDash val="solid"/>
              <a:round/>
              <a:headEnd len="med" w="med" type="none"/>
              <a:tailEnd len="med" w="med" type="none"/>
            </a:ln>
          </p:spPr>
        </p:cxnSp>
        <p:sp>
          <p:nvSpPr>
            <p:cNvPr id="2444" name="Google Shape;2444;p77"/>
            <p:cNvSpPr/>
            <p:nvPr/>
          </p:nvSpPr>
          <p:spPr>
            <a:xfrm>
              <a:off x="1007581" y="4196950"/>
              <a:ext cx="232200" cy="232200"/>
            </a:xfrm>
            <a:prstGeom prst="ellipse">
              <a:avLst/>
            </a:prstGeom>
            <a:solidFill>
              <a:srgbClr val="E69138"/>
            </a:solidFill>
            <a:ln cap="flat" cmpd="sng" w="9525">
              <a:solidFill>
                <a:srgbClr val="888888"/>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a:solidFill>
                  <a:srgbClr val="FFFFFF"/>
                </a:solidFill>
              </a:endParaRPr>
            </a:p>
          </p:txBody>
        </p:sp>
        <p:sp>
          <p:nvSpPr>
            <p:cNvPr id="2452" name="Google Shape;2452;p77"/>
            <p:cNvSpPr/>
            <p:nvPr/>
          </p:nvSpPr>
          <p:spPr>
            <a:xfrm>
              <a:off x="728581" y="4426700"/>
              <a:ext cx="232200" cy="232200"/>
            </a:xfrm>
            <a:prstGeom prst="ellipse">
              <a:avLst/>
            </a:prstGeom>
            <a:solidFill>
              <a:srgbClr val="F9CB9C"/>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2453" name="Google Shape;2453;p77"/>
            <p:cNvCxnSpPr>
              <a:stCxn id="2454" idx="2"/>
              <a:endCxn id="2450" idx="6"/>
            </p:cNvCxnSpPr>
            <p:nvPr/>
          </p:nvCxnSpPr>
          <p:spPr>
            <a:xfrm rot="10800000">
              <a:off x="2605806" y="3889925"/>
              <a:ext cx="377400" cy="0"/>
            </a:xfrm>
            <a:prstGeom prst="straightConnector1">
              <a:avLst/>
            </a:prstGeom>
            <a:noFill/>
            <a:ln cap="flat" cmpd="sng" w="19050">
              <a:solidFill>
                <a:srgbClr val="888888"/>
              </a:solidFill>
              <a:prstDash val="solid"/>
              <a:round/>
              <a:headEnd len="med" w="med" type="none"/>
              <a:tailEnd len="med" w="med" type="none"/>
            </a:ln>
          </p:spPr>
        </p:cxnSp>
        <p:sp>
          <p:nvSpPr>
            <p:cNvPr id="2454" name="Google Shape;2454;p77"/>
            <p:cNvSpPr/>
            <p:nvPr/>
          </p:nvSpPr>
          <p:spPr>
            <a:xfrm>
              <a:off x="2983206" y="3773825"/>
              <a:ext cx="232200" cy="232200"/>
            </a:xfrm>
            <a:prstGeom prst="ellipse">
              <a:avLst/>
            </a:prstGeom>
            <a:solidFill>
              <a:srgbClr val="FCE5CD"/>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cxnSp>
        <p:nvCxnSpPr>
          <p:cNvPr id="2455" name="Google Shape;2455;p77"/>
          <p:cNvCxnSpPr>
            <a:stCxn id="2450" idx="3"/>
            <a:endCxn id="2449" idx="6"/>
          </p:cNvCxnSpPr>
          <p:nvPr/>
        </p:nvCxnSpPr>
        <p:spPr>
          <a:xfrm flipH="1">
            <a:off x="2854310" y="3819620"/>
            <a:ext cx="239100" cy="201900"/>
          </a:xfrm>
          <a:prstGeom prst="straightConnector1">
            <a:avLst/>
          </a:prstGeom>
          <a:noFill/>
          <a:ln cap="flat" cmpd="sng" w="19050">
            <a:solidFill>
              <a:srgbClr val="888888"/>
            </a:solidFill>
            <a:prstDash val="solid"/>
            <a:round/>
            <a:headEnd len="med" w="med" type="none"/>
            <a:tailEnd len="med" w="med" type="none"/>
          </a:ln>
        </p:spPr>
      </p:cxnSp>
      <p:grpSp>
        <p:nvGrpSpPr>
          <p:cNvPr id="2456" name="Google Shape;2456;p77"/>
          <p:cNvGrpSpPr/>
          <p:nvPr/>
        </p:nvGrpSpPr>
        <p:grpSpPr>
          <a:xfrm>
            <a:off x="4523400" y="2136225"/>
            <a:ext cx="2650050" cy="2525400"/>
            <a:chOff x="4523400" y="2136225"/>
            <a:chExt cx="2650050" cy="2525400"/>
          </a:xfrm>
        </p:grpSpPr>
        <p:sp>
          <p:nvSpPr>
            <p:cNvPr id="2457" name="Google Shape;2457;p77"/>
            <p:cNvSpPr/>
            <p:nvPr/>
          </p:nvSpPr>
          <p:spPr>
            <a:xfrm>
              <a:off x="4523400" y="2473750"/>
              <a:ext cx="883500" cy="2019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77"/>
            <p:cNvSpPr/>
            <p:nvPr/>
          </p:nvSpPr>
          <p:spPr>
            <a:xfrm>
              <a:off x="4523400" y="3845350"/>
              <a:ext cx="883500" cy="2019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77"/>
            <p:cNvSpPr/>
            <p:nvPr/>
          </p:nvSpPr>
          <p:spPr>
            <a:xfrm>
              <a:off x="6553350" y="2136225"/>
              <a:ext cx="2391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2460" name="Google Shape;2460;p77"/>
            <p:cNvSpPr/>
            <p:nvPr/>
          </p:nvSpPr>
          <p:spPr>
            <a:xfrm>
              <a:off x="6553350" y="3736425"/>
              <a:ext cx="239100" cy="925200"/>
            </a:xfrm>
            <a:prstGeom prst="rect">
              <a:avLst/>
            </a:prstGeom>
            <a:solidFill>
              <a:srgbClr val="CC00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2461" name="Google Shape;2461;p77"/>
            <p:cNvSpPr/>
            <p:nvPr/>
          </p:nvSpPr>
          <p:spPr>
            <a:xfrm>
              <a:off x="6934350" y="3736425"/>
              <a:ext cx="239100" cy="925200"/>
            </a:xfrm>
            <a:prstGeom prst="rect">
              <a:avLst/>
            </a:prstGeom>
            <a:solidFill>
              <a:srgbClr val="E6913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sp>
          <p:nvSpPr>
            <p:cNvPr id="2462" name="Google Shape;2462;p77"/>
            <p:cNvSpPr/>
            <p:nvPr/>
          </p:nvSpPr>
          <p:spPr>
            <a:xfrm>
              <a:off x="6934350" y="2136225"/>
              <a:ext cx="239100" cy="925200"/>
            </a:xfrm>
            <a:prstGeom prst="rect">
              <a:avLst/>
            </a:prstGeom>
            <a:solidFill>
              <a:srgbClr val="E6913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baseline="-25000"/>
            </a:p>
          </p:txBody>
        </p:sp>
      </p:grpSp>
      <p:grpSp>
        <p:nvGrpSpPr>
          <p:cNvPr id="2463" name="Google Shape;2463;p77"/>
          <p:cNvGrpSpPr/>
          <p:nvPr/>
        </p:nvGrpSpPr>
        <p:grpSpPr>
          <a:xfrm>
            <a:off x="6672900" y="3061425"/>
            <a:ext cx="381000" cy="675000"/>
            <a:chOff x="6672900" y="3061425"/>
            <a:chExt cx="381000" cy="675000"/>
          </a:xfrm>
        </p:grpSpPr>
        <p:cxnSp>
          <p:nvCxnSpPr>
            <p:cNvPr id="2464" name="Google Shape;2464;p77"/>
            <p:cNvCxnSpPr>
              <a:stCxn id="2459" idx="2"/>
              <a:endCxn id="2460" idx="0"/>
            </p:cNvCxnSpPr>
            <p:nvPr/>
          </p:nvCxnSpPr>
          <p:spPr>
            <a:xfrm>
              <a:off x="6672900" y="3061425"/>
              <a:ext cx="0" cy="675000"/>
            </a:xfrm>
            <a:prstGeom prst="straightConnector1">
              <a:avLst/>
            </a:prstGeom>
            <a:noFill/>
            <a:ln cap="flat" cmpd="sng" w="28575">
              <a:solidFill>
                <a:schemeClr val="lt1"/>
              </a:solidFill>
              <a:prstDash val="dash"/>
              <a:round/>
              <a:headEnd len="med" w="med" type="none"/>
              <a:tailEnd len="med" w="med" type="none"/>
            </a:ln>
          </p:spPr>
        </p:cxnSp>
        <p:cxnSp>
          <p:nvCxnSpPr>
            <p:cNvPr id="2465" name="Google Shape;2465;p77"/>
            <p:cNvCxnSpPr>
              <a:stCxn id="2462" idx="2"/>
              <a:endCxn id="2461" idx="0"/>
            </p:cNvCxnSpPr>
            <p:nvPr/>
          </p:nvCxnSpPr>
          <p:spPr>
            <a:xfrm>
              <a:off x="7053900" y="3061425"/>
              <a:ext cx="0" cy="675000"/>
            </a:xfrm>
            <a:prstGeom prst="straightConnector1">
              <a:avLst/>
            </a:prstGeom>
            <a:noFill/>
            <a:ln cap="flat" cmpd="sng" w="28575">
              <a:solidFill>
                <a:schemeClr val="lt1"/>
              </a:solidFill>
              <a:prstDash val="dash"/>
              <a:round/>
              <a:headEnd len="med" w="med" type="none"/>
              <a:tailEnd len="med" w="med" type="none"/>
            </a:ln>
          </p:spPr>
        </p:cxnSp>
      </p:grpSp>
      <p:grpSp>
        <p:nvGrpSpPr>
          <p:cNvPr id="2466" name="Google Shape;2466;p77"/>
          <p:cNvGrpSpPr/>
          <p:nvPr/>
        </p:nvGrpSpPr>
        <p:grpSpPr>
          <a:xfrm>
            <a:off x="1809576" y="2284870"/>
            <a:ext cx="483930" cy="1759800"/>
            <a:chOff x="1809576" y="2284870"/>
            <a:chExt cx="483930" cy="1759800"/>
          </a:xfrm>
        </p:grpSpPr>
        <p:cxnSp>
          <p:nvCxnSpPr>
            <p:cNvPr id="2467" name="Google Shape;2467;p77"/>
            <p:cNvCxnSpPr>
              <a:stCxn id="2431" idx="4"/>
              <a:endCxn id="2448" idx="0"/>
            </p:cNvCxnSpPr>
            <p:nvPr/>
          </p:nvCxnSpPr>
          <p:spPr>
            <a:xfrm>
              <a:off x="2293506" y="2583175"/>
              <a:ext cx="0" cy="1139400"/>
            </a:xfrm>
            <a:prstGeom prst="straightConnector1">
              <a:avLst/>
            </a:prstGeom>
            <a:noFill/>
            <a:ln cap="flat" cmpd="sng" w="28575">
              <a:solidFill>
                <a:schemeClr val="lt1"/>
              </a:solidFill>
              <a:prstDash val="dash"/>
              <a:round/>
              <a:headEnd len="med" w="med" type="none"/>
              <a:tailEnd len="med" w="med" type="none"/>
            </a:ln>
          </p:spPr>
        </p:cxnSp>
        <p:cxnSp>
          <p:nvCxnSpPr>
            <p:cNvPr id="2468" name="Google Shape;2468;p77"/>
            <p:cNvCxnSpPr>
              <a:stCxn id="2428" idx="5"/>
              <a:endCxn id="2444" idx="0"/>
            </p:cNvCxnSpPr>
            <p:nvPr/>
          </p:nvCxnSpPr>
          <p:spPr>
            <a:xfrm flipH="1">
              <a:off x="1809576" y="2284870"/>
              <a:ext cx="124200" cy="1759800"/>
            </a:xfrm>
            <a:prstGeom prst="straightConnector1">
              <a:avLst/>
            </a:prstGeom>
            <a:noFill/>
            <a:ln cap="flat" cmpd="sng" w="28575">
              <a:solidFill>
                <a:schemeClr val="lt1"/>
              </a:solidFill>
              <a:prstDash val="dash"/>
              <a:round/>
              <a:headEnd len="med" w="med" type="none"/>
              <a:tailEnd len="med" w="med" type="none"/>
            </a:ln>
          </p:spPr>
        </p:cxnSp>
      </p:grpSp>
      <p:sp>
        <p:nvSpPr>
          <p:cNvPr id="2469" name="Google Shape;2469;p77"/>
          <p:cNvSpPr txBox="1"/>
          <p:nvPr>
            <p:ph idx="1" type="body"/>
          </p:nvPr>
        </p:nvSpPr>
        <p:spPr>
          <a:xfrm>
            <a:off x="609600" y="1215374"/>
            <a:ext cx="10972800" cy="6750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chemeClr val="accent6"/>
                </a:solidFill>
              </a:rPr>
              <a:t>Task: </a:t>
            </a:r>
            <a:r>
              <a:rPr lang="en-US"/>
              <a:t>match corresponding nodes across networks</a:t>
            </a:r>
            <a:endParaRPr sz="1600">
              <a:solidFill>
                <a:srgbClr val="000000"/>
              </a:solidFill>
              <a:latin typeface="Arial"/>
              <a:ea typeface="Arial"/>
              <a:cs typeface="Arial"/>
              <a:sym typeface="Arial"/>
            </a:endParaRPr>
          </a:p>
          <a:p>
            <a:pPr indent="0" lvl="0" marL="0" rtl="0" algn="l">
              <a:spcBef>
                <a:spcPts val="560"/>
              </a:spcBef>
              <a:spcAft>
                <a:spcPts val="0"/>
              </a:spcAft>
              <a:buNone/>
            </a:pPr>
            <a:r>
              <a:t/>
            </a:r>
            <a:endParaRPr/>
          </a:p>
        </p:txBody>
      </p:sp>
      <p:sp>
        <p:nvSpPr>
          <p:cNvPr id="2470" name="Google Shape;2470;p77"/>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5" name="Shape 2475"/>
        <p:cNvGrpSpPr/>
        <p:nvPr/>
      </p:nvGrpSpPr>
      <p:grpSpPr>
        <a:xfrm>
          <a:off x="0" y="0"/>
          <a:ext cx="0" cy="0"/>
          <a:chOff x="0" y="0"/>
          <a:chExt cx="0" cy="0"/>
        </a:xfrm>
      </p:grpSpPr>
      <p:sp>
        <p:nvSpPr>
          <p:cNvPr id="2476" name="Google Shape;2476;p78"/>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Network Alignment: Setup</a:t>
            </a:r>
            <a:endParaRPr/>
          </a:p>
        </p:txBody>
      </p:sp>
      <p:sp>
        <p:nvSpPr>
          <p:cNvPr id="2477" name="Google Shape;2477;p7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478" name="Google Shape;2478;p78"/>
          <p:cNvGrpSpPr/>
          <p:nvPr/>
        </p:nvGrpSpPr>
        <p:grpSpPr>
          <a:xfrm>
            <a:off x="707400" y="3573375"/>
            <a:ext cx="10589400" cy="1903749"/>
            <a:chOff x="555000" y="3573375"/>
            <a:chExt cx="10589400" cy="1903749"/>
          </a:xfrm>
        </p:grpSpPr>
        <p:grpSp>
          <p:nvGrpSpPr>
            <p:cNvPr id="2479" name="Google Shape;2479;p78"/>
            <p:cNvGrpSpPr/>
            <p:nvPr/>
          </p:nvGrpSpPr>
          <p:grpSpPr>
            <a:xfrm>
              <a:off x="2137251" y="4320797"/>
              <a:ext cx="7917532" cy="1156327"/>
              <a:chOff x="2335508" y="4625597"/>
              <a:chExt cx="7917532" cy="1156327"/>
            </a:xfrm>
          </p:grpSpPr>
          <p:grpSp>
            <p:nvGrpSpPr>
              <p:cNvPr id="2480" name="Google Shape;2480;p78"/>
              <p:cNvGrpSpPr/>
              <p:nvPr/>
            </p:nvGrpSpPr>
            <p:grpSpPr>
              <a:xfrm>
                <a:off x="2335508" y="4625597"/>
                <a:ext cx="1185071" cy="1156327"/>
                <a:chOff x="3770142" y="4688164"/>
                <a:chExt cx="1185071" cy="1156327"/>
              </a:xfrm>
            </p:grpSpPr>
            <p:pic>
              <p:nvPicPr>
                <p:cNvPr id="2481" name="Google Shape;2481;p78"/>
                <p:cNvPicPr preferRelativeResize="0"/>
                <p:nvPr/>
              </p:nvPicPr>
              <p:blipFill rotWithShape="1">
                <a:blip r:embed="rId3">
                  <a:alphaModFix/>
                </a:blip>
                <a:srcRect b="57845" l="5806" r="60553" t="7510"/>
                <a:stretch/>
              </p:blipFill>
              <p:spPr>
                <a:xfrm>
                  <a:off x="3770142" y="4712466"/>
                  <a:ext cx="1139483" cy="1132025"/>
                </a:xfrm>
                <a:prstGeom prst="rect">
                  <a:avLst/>
                </a:prstGeom>
                <a:noFill/>
                <a:ln>
                  <a:noFill/>
                </a:ln>
              </p:spPr>
            </p:pic>
            <p:sp>
              <p:nvSpPr>
                <p:cNvPr id="2482" name="Google Shape;2482;p78"/>
                <p:cNvSpPr txBox="1"/>
                <p:nvPr/>
              </p:nvSpPr>
              <p:spPr>
                <a:xfrm>
                  <a:off x="4491113" y="4688164"/>
                  <a:ext cx="4641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FFFFFF"/>
                      </a:solidFill>
                      <a:latin typeface="Helvetica Neue"/>
                      <a:ea typeface="Helvetica Neue"/>
                      <a:cs typeface="Helvetica Neue"/>
                      <a:sym typeface="Helvetica Neue"/>
                    </a:rPr>
                    <a:t>A</a:t>
                  </a:r>
                  <a:endParaRPr/>
                </a:p>
              </p:txBody>
            </p:sp>
          </p:grpSp>
          <p:grpSp>
            <p:nvGrpSpPr>
              <p:cNvPr id="2483" name="Google Shape;2483;p78"/>
              <p:cNvGrpSpPr/>
              <p:nvPr/>
            </p:nvGrpSpPr>
            <p:grpSpPr>
              <a:xfrm>
                <a:off x="4553251" y="4649899"/>
                <a:ext cx="1166440" cy="1108084"/>
                <a:chOff x="8161610" y="4566200"/>
                <a:chExt cx="1166440" cy="1108084"/>
              </a:xfrm>
            </p:grpSpPr>
            <p:pic>
              <p:nvPicPr>
                <p:cNvPr id="2484" name="Google Shape;2484;p78"/>
                <p:cNvPicPr preferRelativeResize="0"/>
                <p:nvPr/>
              </p:nvPicPr>
              <p:blipFill rotWithShape="1">
                <a:blip r:embed="rId3">
                  <a:alphaModFix/>
                </a:blip>
                <a:srcRect b="57845" l="63618" r="2575" t="7510"/>
                <a:stretch/>
              </p:blipFill>
              <p:spPr>
                <a:xfrm>
                  <a:off x="8161610" y="4566200"/>
                  <a:ext cx="1120853" cy="1108084"/>
                </a:xfrm>
                <a:prstGeom prst="rect">
                  <a:avLst/>
                </a:prstGeom>
                <a:noFill/>
                <a:ln>
                  <a:noFill/>
                </a:ln>
              </p:spPr>
            </p:pic>
            <p:sp>
              <p:nvSpPr>
                <p:cNvPr id="2485" name="Google Shape;2485;p78"/>
                <p:cNvSpPr txBox="1"/>
                <p:nvPr/>
              </p:nvSpPr>
              <p:spPr>
                <a:xfrm>
                  <a:off x="8863950" y="4566200"/>
                  <a:ext cx="4641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FFFFFF"/>
                      </a:solidFill>
                      <a:latin typeface="Helvetica Neue"/>
                      <a:ea typeface="Helvetica Neue"/>
                      <a:cs typeface="Helvetica Neue"/>
                      <a:sym typeface="Helvetica Neue"/>
                    </a:rPr>
                    <a:t>B</a:t>
                  </a:r>
                  <a:endParaRPr/>
                </a:p>
              </p:txBody>
            </p:sp>
          </p:grpSp>
          <p:sp>
            <p:nvSpPr>
              <p:cNvPr id="2486" name="Google Shape;2486;p78"/>
              <p:cNvSpPr/>
              <p:nvPr/>
            </p:nvSpPr>
            <p:spPr>
              <a:xfrm>
                <a:off x="5850840" y="4804337"/>
                <a:ext cx="44022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FFFFFF"/>
                    </a:solidFill>
                    <a:latin typeface="Helvetica Neue"/>
                    <a:ea typeface="Helvetica Neue"/>
                    <a:cs typeface="Helvetica Neue"/>
                    <a:sym typeface="Helvetica Neue"/>
                  </a:rPr>
                  <a:t>remove edges from </a:t>
                </a:r>
                <a:r>
                  <a:rPr b="1" lang="en-US" sz="2800">
                    <a:solidFill>
                      <a:schemeClr val="lt1"/>
                    </a:solidFill>
                    <a:latin typeface="Helvetica Neue"/>
                    <a:ea typeface="Helvetica Neue"/>
                    <a:cs typeface="Helvetica Neue"/>
                    <a:sym typeface="Helvetica Neue"/>
                  </a:rPr>
                  <a:t>A </a:t>
                </a:r>
                <a:r>
                  <a:rPr lang="en-US" sz="2400">
                    <a:solidFill>
                      <a:srgbClr val="FFFFFF"/>
                    </a:solidFill>
                    <a:latin typeface="Helvetica Neue"/>
                    <a:ea typeface="Helvetica Neue"/>
                    <a:cs typeface="Helvetica Neue"/>
                    <a:sym typeface="Helvetica Neue"/>
                  </a:rPr>
                  <a:t>with probability </a:t>
                </a:r>
                <a:r>
                  <a:rPr i="1" lang="en-US" sz="2400">
                    <a:solidFill>
                      <a:srgbClr val="FFFFFF"/>
                    </a:solidFill>
                    <a:latin typeface="Helvetica Neue"/>
                    <a:ea typeface="Helvetica Neue"/>
                    <a:cs typeface="Helvetica Neue"/>
                    <a:sym typeface="Helvetica Neue"/>
                  </a:rPr>
                  <a:t>p</a:t>
                </a:r>
                <a:r>
                  <a:rPr baseline="-25000" i="1" lang="en-US" sz="2400">
                    <a:solidFill>
                      <a:srgbClr val="FFFFFF"/>
                    </a:solidFill>
                    <a:latin typeface="Helvetica Neue"/>
                    <a:ea typeface="Helvetica Neue"/>
                    <a:cs typeface="Helvetica Neue"/>
                    <a:sym typeface="Helvetica Neue"/>
                  </a:rPr>
                  <a:t>a</a:t>
                </a:r>
                <a:endParaRPr baseline="-25000" i="1" sz="2400">
                  <a:solidFill>
                    <a:srgbClr val="FFFFFF"/>
                  </a:solidFill>
                  <a:latin typeface="Calibri"/>
                  <a:ea typeface="Calibri"/>
                  <a:cs typeface="Calibri"/>
                  <a:sym typeface="Calibri"/>
                </a:endParaRPr>
              </a:p>
            </p:txBody>
          </p:sp>
        </p:grpSp>
        <p:grpSp>
          <p:nvGrpSpPr>
            <p:cNvPr id="2487" name="Google Shape;2487;p78"/>
            <p:cNvGrpSpPr/>
            <p:nvPr/>
          </p:nvGrpSpPr>
          <p:grpSpPr>
            <a:xfrm>
              <a:off x="555000" y="3573375"/>
              <a:ext cx="10589400" cy="847575"/>
              <a:chOff x="555000" y="2658975"/>
              <a:chExt cx="10589400" cy="847575"/>
            </a:xfrm>
          </p:grpSpPr>
          <p:sp>
            <p:nvSpPr>
              <p:cNvPr id="2488" name="Google Shape;2488;p78"/>
              <p:cNvSpPr/>
              <p:nvPr/>
            </p:nvSpPr>
            <p:spPr>
              <a:xfrm>
                <a:off x="8728800" y="2716625"/>
                <a:ext cx="206100" cy="568800"/>
              </a:xfrm>
              <a:prstGeom prst="rect">
                <a:avLst/>
              </a:prstGeom>
              <a:solidFill>
                <a:srgbClr val="D99593">
                  <a:alpha val="584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000000"/>
                  </a:solidFill>
                  <a:latin typeface="Trebuchet MS"/>
                  <a:ea typeface="Trebuchet MS"/>
                  <a:cs typeface="Trebuchet MS"/>
                  <a:sym typeface="Trebuchet MS"/>
                </a:endParaRPr>
              </a:p>
            </p:txBody>
          </p:sp>
          <p:sp>
            <p:nvSpPr>
              <p:cNvPr id="2489" name="Google Shape;2489;p78"/>
              <p:cNvSpPr txBox="1"/>
              <p:nvPr/>
            </p:nvSpPr>
            <p:spPr>
              <a:xfrm>
                <a:off x="8481750" y="3196650"/>
                <a:ext cx="24609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D99593"/>
                    </a:solidFill>
                    <a:latin typeface="Helvetica Neue"/>
                    <a:ea typeface="Helvetica Neue"/>
                    <a:cs typeface="Helvetica Neue"/>
                    <a:sym typeface="Helvetica Neue"/>
                  </a:rPr>
                  <a:t>random permutation matrix</a:t>
                </a:r>
                <a:endParaRPr>
                  <a:solidFill>
                    <a:srgbClr val="D99593"/>
                  </a:solidFill>
                  <a:latin typeface="Helvetica Neue"/>
                  <a:ea typeface="Helvetica Neue"/>
                  <a:cs typeface="Helvetica Neue"/>
                  <a:sym typeface="Helvetica Neue"/>
                </a:endParaRPr>
              </a:p>
            </p:txBody>
          </p:sp>
          <p:sp>
            <p:nvSpPr>
              <p:cNvPr id="2490" name="Google Shape;2490;p78"/>
              <p:cNvSpPr/>
              <p:nvPr/>
            </p:nvSpPr>
            <p:spPr>
              <a:xfrm>
                <a:off x="9197000" y="2716625"/>
                <a:ext cx="324900" cy="568800"/>
              </a:xfrm>
              <a:prstGeom prst="rect">
                <a:avLst/>
              </a:prstGeom>
              <a:solidFill>
                <a:srgbClr val="D99593">
                  <a:alpha val="584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000000"/>
                  </a:solidFill>
                  <a:latin typeface="Trebuchet MS"/>
                  <a:ea typeface="Trebuchet MS"/>
                  <a:cs typeface="Trebuchet MS"/>
                  <a:sym typeface="Trebuchet MS"/>
                </a:endParaRPr>
              </a:p>
            </p:txBody>
          </p:sp>
          <p:sp>
            <p:nvSpPr>
              <p:cNvPr id="2491" name="Google Shape;2491;p78"/>
              <p:cNvSpPr txBox="1"/>
              <p:nvPr/>
            </p:nvSpPr>
            <p:spPr>
              <a:xfrm>
                <a:off x="555000" y="2658975"/>
                <a:ext cx="10589400" cy="602100"/>
              </a:xfrm>
              <a:prstGeom prst="rect">
                <a:avLst/>
              </a:prstGeom>
              <a:noFill/>
              <a:ln>
                <a:noFill/>
              </a:ln>
            </p:spPr>
            <p:txBody>
              <a:bodyPr anchorCtr="0" anchor="t" bIns="91425" lIns="91425" spcFirstLastPara="1" rIns="91425" wrap="square" tIns="91425">
                <a:noAutofit/>
              </a:bodyPr>
              <a:lstStyle/>
              <a:p>
                <a:pPr indent="-342891" lvl="0" marL="342891" rtl="0" algn="l">
                  <a:lnSpc>
                    <a:spcPct val="110000"/>
                  </a:lnSpc>
                  <a:spcBef>
                    <a:spcPts val="0"/>
                  </a:spcBef>
                  <a:spcAft>
                    <a:spcPts val="0"/>
                  </a:spcAft>
                  <a:buClr>
                    <a:srgbClr val="4BACC6"/>
                  </a:buClr>
                  <a:buSzPts val="2100"/>
                  <a:buChar char="•"/>
                </a:pPr>
                <a:r>
                  <a:rPr lang="en-US" sz="2800">
                    <a:solidFill>
                      <a:srgbClr val="F79646"/>
                    </a:solidFill>
                    <a:latin typeface="Helvetica Neue"/>
                    <a:ea typeface="Helvetica Neue"/>
                    <a:cs typeface="Helvetica Neue"/>
                    <a:sym typeface="Helvetica Neue"/>
                  </a:rPr>
                  <a:t>Setup</a:t>
                </a:r>
                <a:r>
                  <a:rPr lang="en-US" sz="2800">
                    <a:solidFill>
                      <a:srgbClr val="FFFFFF"/>
                    </a:solidFill>
                    <a:latin typeface="Helvetica Neue"/>
                    <a:ea typeface="Helvetica Neue"/>
                    <a:cs typeface="Helvetica Neue"/>
                    <a:sym typeface="Helvetica Neue"/>
                  </a:rPr>
                  <a:t>: Align graphs with adj matrices </a:t>
                </a:r>
                <a:r>
                  <a:rPr b="1" lang="en-US" sz="2800">
                    <a:solidFill>
                      <a:srgbClr val="FFFFFF"/>
                    </a:solidFill>
                    <a:latin typeface="Helvetica Neue"/>
                    <a:ea typeface="Helvetica Neue"/>
                    <a:cs typeface="Helvetica Neue"/>
                    <a:sym typeface="Helvetica Neue"/>
                  </a:rPr>
                  <a:t>A</a:t>
                </a:r>
                <a:r>
                  <a:rPr lang="en-US" sz="2800">
                    <a:solidFill>
                      <a:srgbClr val="FFFFFF"/>
                    </a:solidFill>
                    <a:latin typeface="Helvetica Neue"/>
                    <a:ea typeface="Helvetica Neue"/>
                    <a:cs typeface="Helvetica Neue"/>
                    <a:sym typeface="Helvetica Neue"/>
                  </a:rPr>
                  <a:t> and </a:t>
                </a:r>
                <a:r>
                  <a:rPr b="1" lang="en-US" sz="2800">
                    <a:solidFill>
                      <a:srgbClr val="FFFFFF"/>
                    </a:solidFill>
                    <a:latin typeface="Helvetica Neue"/>
                    <a:ea typeface="Helvetica Neue"/>
                    <a:cs typeface="Helvetica Neue"/>
                    <a:sym typeface="Helvetica Neue"/>
                  </a:rPr>
                  <a:t>B = PAP</a:t>
                </a:r>
                <a:r>
                  <a:rPr baseline="30000" lang="en-US" sz="2800">
                    <a:solidFill>
                      <a:srgbClr val="FFFFFF"/>
                    </a:solidFill>
                    <a:latin typeface="Helvetica Neue"/>
                    <a:ea typeface="Helvetica Neue"/>
                    <a:cs typeface="Helvetica Neue"/>
                    <a:sym typeface="Helvetica Neue"/>
                  </a:rPr>
                  <a:t>T </a:t>
                </a:r>
                <a:r>
                  <a:rPr lang="en-US" sz="2800">
                    <a:solidFill>
                      <a:srgbClr val="FFFFFF"/>
                    </a:solidFill>
                    <a:latin typeface="Helvetica Neue"/>
                    <a:ea typeface="Helvetica Neue"/>
                    <a:cs typeface="Helvetica Neue"/>
                    <a:sym typeface="Helvetica Neue"/>
                  </a:rPr>
                  <a:t>+ noise</a:t>
                </a:r>
                <a:endParaRPr sz="2800">
                  <a:solidFill>
                    <a:srgbClr val="FFFFFF"/>
                  </a:solidFill>
                  <a:latin typeface="Helvetica Neue"/>
                  <a:ea typeface="Helvetica Neue"/>
                  <a:cs typeface="Helvetica Neue"/>
                  <a:sym typeface="Helvetica Neue"/>
                </a:endParaRPr>
              </a:p>
            </p:txBody>
          </p:sp>
        </p:grpSp>
      </p:grpSp>
      <p:grpSp>
        <p:nvGrpSpPr>
          <p:cNvPr id="2492" name="Google Shape;2492;p78"/>
          <p:cNvGrpSpPr/>
          <p:nvPr/>
        </p:nvGrpSpPr>
        <p:grpSpPr>
          <a:xfrm>
            <a:off x="1297925" y="2227475"/>
            <a:ext cx="8316800" cy="1222902"/>
            <a:chOff x="1297925" y="1389275"/>
            <a:chExt cx="8316800" cy="1222902"/>
          </a:xfrm>
        </p:grpSpPr>
        <p:pic>
          <p:nvPicPr>
            <p:cNvPr id="2493" name="Google Shape;2493;p78"/>
            <p:cNvPicPr preferRelativeResize="0"/>
            <p:nvPr/>
          </p:nvPicPr>
          <p:blipFill rotWithShape="1">
            <a:blip r:embed="rId4">
              <a:alphaModFix/>
            </a:blip>
            <a:srcRect b="78864" l="0" r="0" t="0"/>
            <a:stretch/>
          </p:blipFill>
          <p:spPr>
            <a:xfrm>
              <a:off x="1297925" y="1389275"/>
              <a:ext cx="8316800" cy="537025"/>
            </a:xfrm>
            <a:prstGeom prst="rect">
              <a:avLst/>
            </a:prstGeom>
            <a:noFill/>
            <a:ln>
              <a:noFill/>
            </a:ln>
          </p:spPr>
        </p:pic>
        <p:pic>
          <p:nvPicPr>
            <p:cNvPr id="2494" name="Google Shape;2494;p78"/>
            <p:cNvPicPr preferRelativeResize="0"/>
            <p:nvPr/>
          </p:nvPicPr>
          <p:blipFill rotWithShape="1">
            <a:blip r:embed="rId4">
              <a:alphaModFix/>
            </a:blip>
            <a:srcRect b="-8319" l="0" r="0" t="77229"/>
            <a:stretch/>
          </p:blipFill>
          <p:spPr>
            <a:xfrm>
              <a:off x="1297925" y="1822252"/>
              <a:ext cx="8316800" cy="789925"/>
            </a:xfrm>
            <a:prstGeom prst="rect">
              <a:avLst/>
            </a:prstGeom>
            <a:noFill/>
            <a:ln>
              <a:noFill/>
            </a:ln>
          </p:spPr>
        </p:pic>
      </p:grpSp>
      <p:sp>
        <p:nvSpPr>
          <p:cNvPr id="2495" name="Google Shape;2495;p78"/>
          <p:cNvSpPr txBox="1"/>
          <p:nvPr/>
        </p:nvSpPr>
        <p:spPr>
          <a:xfrm>
            <a:off x="707400" y="1287375"/>
            <a:ext cx="11766600" cy="602100"/>
          </a:xfrm>
          <a:prstGeom prst="rect">
            <a:avLst/>
          </a:prstGeom>
          <a:noFill/>
          <a:ln>
            <a:noFill/>
          </a:ln>
        </p:spPr>
        <p:txBody>
          <a:bodyPr anchorCtr="0" anchor="t" bIns="91425" lIns="91425" spcFirstLastPara="1" rIns="91425" wrap="square" tIns="91425">
            <a:noAutofit/>
          </a:bodyPr>
          <a:lstStyle/>
          <a:p>
            <a:pPr indent="-342891" lvl="0" marL="342891" rtl="0" algn="l">
              <a:lnSpc>
                <a:spcPct val="110000"/>
              </a:lnSpc>
              <a:spcBef>
                <a:spcPts val="0"/>
              </a:spcBef>
              <a:spcAft>
                <a:spcPts val="0"/>
              </a:spcAft>
              <a:buClr>
                <a:srgbClr val="4BACC6"/>
              </a:buClr>
              <a:buSzPts val="2100"/>
              <a:buChar char="•"/>
            </a:pPr>
            <a:r>
              <a:rPr lang="en-US" sz="2800">
                <a:solidFill>
                  <a:srgbClr val="F79646"/>
                </a:solidFill>
                <a:latin typeface="Helvetica Neue"/>
                <a:ea typeface="Helvetica Neue"/>
                <a:cs typeface="Helvetica Neue"/>
                <a:sym typeface="Helvetica Neue"/>
              </a:rPr>
              <a:t>Datasets</a:t>
            </a:r>
            <a:r>
              <a:rPr lang="en-US" sz="2800">
                <a:solidFill>
                  <a:srgbClr val="FFFFFF"/>
                </a:solidFill>
                <a:latin typeface="Helvetica Neue"/>
                <a:ea typeface="Helvetica Neue"/>
                <a:cs typeface="Helvetica Neue"/>
                <a:sym typeface="Helvetica Neue"/>
              </a:rPr>
              <a:t>: Networks with real-world structure from multiple domains </a:t>
            </a:r>
            <a:endParaRPr sz="2800">
              <a:solidFill>
                <a:srgbClr val="FFFFFF"/>
              </a:solidFill>
              <a:latin typeface="Helvetica Neue"/>
              <a:ea typeface="Helvetica Neue"/>
              <a:cs typeface="Helvetica Neue"/>
              <a:sym typeface="Helvetica Neue"/>
            </a:endParaRPr>
          </a:p>
        </p:txBody>
      </p:sp>
      <p:sp>
        <p:nvSpPr>
          <p:cNvPr id="2496" name="Google Shape;2496;p78"/>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sp>
        <p:nvSpPr>
          <p:cNvPr id="2502" name="Google Shape;2502;p79"/>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Network Alignment: Results</a:t>
            </a:r>
            <a:endParaRPr/>
          </a:p>
        </p:txBody>
      </p:sp>
      <p:sp>
        <p:nvSpPr>
          <p:cNvPr id="2503" name="Google Shape;2503;p7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504" name="Google Shape;2504;p79"/>
          <p:cNvGrpSpPr/>
          <p:nvPr/>
        </p:nvGrpSpPr>
        <p:grpSpPr>
          <a:xfrm>
            <a:off x="380998" y="968947"/>
            <a:ext cx="6440994" cy="3784905"/>
            <a:chOff x="152400" y="1349925"/>
            <a:chExt cx="8291702" cy="4838176"/>
          </a:xfrm>
        </p:grpSpPr>
        <p:sp>
          <p:nvSpPr>
            <p:cNvPr id="2505" name="Google Shape;2505;p79"/>
            <p:cNvSpPr txBox="1"/>
            <p:nvPr/>
          </p:nvSpPr>
          <p:spPr>
            <a:xfrm>
              <a:off x="152400" y="1349925"/>
              <a:ext cx="8291700" cy="646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2506" name="Google Shape;2506;p79"/>
            <p:cNvPicPr preferRelativeResize="0"/>
            <p:nvPr/>
          </p:nvPicPr>
          <p:blipFill>
            <a:blip r:embed="rId3">
              <a:alphaModFix/>
            </a:blip>
            <a:stretch>
              <a:fillRect/>
            </a:stretch>
          </p:blipFill>
          <p:spPr>
            <a:xfrm>
              <a:off x="152400" y="1349925"/>
              <a:ext cx="8291702" cy="4838176"/>
            </a:xfrm>
            <a:prstGeom prst="rect">
              <a:avLst/>
            </a:prstGeom>
            <a:noFill/>
            <a:ln>
              <a:noFill/>
            </a:ln>
          </p:spPr>
        </p:pic>
      </p:grpSp>
      <p:grpSp>
        <p:nvGrpSpPr>
          <p:cNvPr id="2507" name="Google Shape;2507;p79"/>
          <p:cNvGrpSpPr/>
          <p:nvPr/>
        </p:nvGrpSpPr>
        <p:grpSpPr>
          <a:xfrm>
            <a:off x="295700" y="5100200"/>
            <a:ext cx="10569300" cy="645900"/>
            <a:chOff x="295700" y="5100200"/>
            <a:chExt cx="10569300" cy="645900"/>
          </a:xfrm>
        </p:grpSpPr>
        <p:sp>
          <p:nvSpPr>
            <p:cNvPr id="2508" name="Google Shape;2508;p79"/>
            <p:cNvSpPr txBox="1"/>
            <p:nvPr/>
          </p:nvSpPr>
          <p:spPr>
            <a:xfrm>
              <a:off x="295700" y="5100200"/>
              <a:ext cx="10569300" cy="645900"/>
            </a:xfrm>
            <a:prstGeom prst="rect">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t/>
              </a:r>
              <a:endParaRPr sz="1900">
                <a:solidFill>
                  <a:schemeClr val="lt1"/>
                </a:solidFill>
                <a:latin typeface="Helvetica Neue"/>
                <a:ea typeface="Helvetica Neue"/>
                <a:cs typeface="Helvetica Neue"/>
                <a:sym typeface="Helvetica Neue"/>
              </a:endParaRPr>
            </a:p>
          </p:txBody>
        </p:sp>
        <p:sp>
          <p:nvSpPr>
            <p:cNvPr id="2509" name="Google Shape;2509;p79"/>
            <p:cNvSpPr txBox="1"/>
            <p:nvPr/>
          </p:nvSpPr>
          <p:spPr>
            <a:xfrm>
              <a:off x="295700" y="5100200"/>
              <a:ext cx="10158000" cy="6459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lt1"/>
                  </a:solidFill>
                  <a:latin typeface="Helvetica Neue"/>
                  <a:ea typeface="Helvetica Neue"/>
                  <a:cs typeface="Helvetica Neue"/>
                  <a:sym typeface="Helvetica Neue"/>
                </a:rPr>
                <a:t>✅✅ Improvement: SEGK (uses WL test to generalize notion of connectivity beyond degree)</a:t>
              </a:r>
              <a:endParaRPr sz="19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900">
                  <a:solidFill>
                    <a:schemeClr val="lt1"/>
                  </a:solidFill>
                  <a:latin typeface="Helvetica Neue"/>
                  <a:ea typeface="Helvetica Neue"/>
                  <a:cs typeface="Helvetica Neue"/>
                  <a:sym typeface="Helvetica Neue"/>
                </a:rPr>
                <a:t>✅✅✅ Best: RiWalk (also doesn’t restrict itself to local neighborhoods)</a:t>
              </a:r>
              <a:endParaRPr sz="1900">
                <a:solidFill>
                  <a:schemeClr val="lt1"/>
                </a:solidFill>
                <a:latin typeface="Helvetica Neue"/>
                <a:ea typeface="Helvetica Neue"/>
                <a:cs typeface="Helvetica Neue"/>
                <a:sym typeface="Helvetica Neue"/>
              </a:endParaRPr>
            </a:p>
          </p:txBody>
        </p:sp>
      </p:grpSp>
      <p:grpSp>
        <p:nvGrpSpPr>
          <p:cNvPr id="2510" name="Google Shape;2510;p79"/>
          <p:cNvGrpSpPr/>
          <p:nvPr/>
        </p:nvGrpSpPr>
        <p:grpSpPr>
          <a:xfrm>
            <a:off x="7058525" y="2594050"/>
            <a:ext cx="4577700" cy="1700100"/>
            <a:chOff x="7058525" y="2594050"/>
            <a:chExt cx="4577700" cy="1700100"/>
          </a:xfrm>
        </p:grpSpPr>
        <p:sp>
          <p:nvSpPr>
            <p:cNvPr id="2511" name="Google Shape;2511;p79"/>
            <p:cNvSpPr txBox="1"/>
            <p:nvPr/>
          </p:nvSpPr>
          <p:spPr>
            <a:xfrm>
              <a:off x="7058525" y="2594050"/>
              <a:ext cx="4577700" cy="1700100"/>
            </a:xfrm>
            <a:prstGeom prst="rect">
              <a:avLst/>
            </a:prstGeom>
            <a:solidFill>
              <a:schemeClr val="accent5"/>
            </a:solidFill>
            <a:ln>
              <a:noFill/>
            </a:ln>
          </p:spPr>
          <p:txBody>
            <a:bodyPr anchorCtr="0" anchor="ctr" bIns="121900" lIns="121900" spcFirstLastPara="1" rIns="121900" wrap="square" tIns="121900">
              <a:noAutofit/>
            </a:bodyPr>
            <a:lstStyle/>
            <a:p>
              <a:pPr indent="-349250" lvl="0" marL="457200" marR="0" rtl="0" algn="l">
                <a:spcBef>
                  <a:spcPts val="0"/>
                </a:spcBef>
                <a:spcAft>
                  <a:spcPts val="0"/>
                </a:spcAft>
                <a:buClr>
                  <a:schemeClr val="lt1"/>
                </a:buClr>
                <a:buSzPts val="1900"/>
                <a:buFont typeface="Helvetica Neue"/>
                <a:buChar char="-"/>
              </a:pPr>
              <a:r>
                <a:t/>
              </a:r>
              <a:endParaRPr sz="1900">
                <a:solidFill>
                  <a:schemeClr val="lt1"/>
                </a:solidFill>
                <a:latin typeface="Helvetica Neue"/>
                <a:ea typeface="Helvetica Neue"/>
                <a:cs typeface="Helvetica Neue"/>
                <a:sym typeface="Helvetica Neue"/>
              </a:endParaRPr>
            </a:p>
          </p:txBody>
        </p:sp>
        <p:sp>
          <p:nvSpPr>
            <p:cNvPr id="2512" name="Google Shape;2512;p79"/>
            <p:cNvSpPr txBox="1"/>
            <p:nvPr/>
          </p:nvSpPr>
          <p:spPr>
            <a:xfrm>
              <a:off x="7058525" y="2594050"/>
              <a:ext cx="4053000" cy="17001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 xNetMF (Originally proposed), degree1 and 2</a:t>
              </a:r>
              <a:endParaRPr sz="1900">
                <a:solidFill>
                  <a:schemeClr val="lt1"/>
                </a:solidFill>
                <a:latin typeface="Helvetica Neue"/>
                <a:ea typeface="Helvetica Neue"/>
                <a:cs typeface="Helvetica Neue"/>
                <a:sym typeface="Helvetica Neue"/>
              </a:endParaRPr>
            </a:p>
            <a:p>
              <a:pPr indent="-349250" lvl="0" marL="457200" marR="0" rtl="0" algn="l">
                <a:spcBef>
                  <a:spcPts val="0"/>
                </a:spcBef>
                <a:spcAft>
                  <a:spcPts val="0"/>
                </a:spcAft>
                <a:buClr>
                  <a:schemeClr val="lt1"/>
                </a:buClr>
                <a:buSzPts val="1900"/>
                <a:buFont typeface="Helvetica Neue"/>
                <a:buChar char="-"/>
              </a:pPr>
              <a:r>
                <a:rPr lang="en-US" sz="1900">
                  <a:solidFill>
                    <a:schemeClr val="lt1"/>
                  </a:solidFill>
                  <a:latin typeface="Helvetica Neue"/>
                  <a:ea typeface="Helvetica Neue"/>
                  <a:cs typeface="Helvetica Neue"/>
                  <a:sym typeface="Helvetica Neue"/>
                </a:rPr>
                <a:t>Use higher-order local degree connectivity</a:t>
              </a:r>
              <a:endParaRPr sz="1900">
                <a:solidFill>
                  <a:schemeClr val="lt1"/>
                </a:solidFill>
                <a:latin typeface="Helvetica Neue"/>
                <a:ea typeface="Helvetica Neue"/>
                <a:cs typeface="Helvetica Neue"/>
                <a:sym typeface="Helvetica Neue"/>
              </a:endParaRPr>
            </a:p>
          </p:txBody>
        </p:sp>
      </p:grpSp>
      <p:grpSp>
        <p:nvGrpSpPr>
          <p:cNvPr id="2513" name="Google Shape;2513;p79"/>
          <p:cNvGrpSpPr/>
          <p:nvPr/>
        </p:nvGrpSpPr>
        <p:grpSpPr>
          <a:xfrm>
            <a:off x="7085325" y="909200"/>
            <a:ext cx="4577700" cy="1455000"/>
            <a:chOff x="7085325" y="909200"/>
            <a:chExt cx="4577700" cy="1455000"/>
          </a:xfrm>
        </p:grpSpPr>
        <p:sp>
          <p:nvSpPr>
            <p:cNvPr id="2514" name="Google Shape;2514;p79"/>
            <p:cNvSpPr txBox="1"/>
            <p:nvPr/>
          </p:nvSpPr>
          <p:spPr>
            <a:xfrm>
              <a:off x="7085325" y="909200"/>
              <a:ext cx="4577700" cy="14550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900">
                <a:solidFill>
                  <a:schemeClr val="lt1"/>
                </a:solidFill>
                <a:latin typeface="Helvetica Neue"/>
                <a:ea typeface="Helvetica Neue"/>
                <a:cs typeface="Helvetica Neue"/>
                <a:sym typeface="Helvetica Neue"/>
              </a:endParaRPr>
            </a:p>
          </p:txBody>
        </p:sp>
        <p:sp>
          <p:nvSpPr>
            <p:cNvPr id="2515" name="Google Shape;2515;p79"/>
            <p:cNvSpPr txBox="1"/>
            <p:nvPr/>
          </p:nvSpPr>
          <p:spPr>
            <a:xfrm>
              <a:off x="7085325" y="909200"/>
              <a:ext cx="4497000" cy="14550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 Proximity-preserving methods (LINE, node2vec, GCN-VAE) </a:t>
              </a:r>
              <a:endParaRPr sz="1900">
                <a:solidFill>
                  <a:schemeClr val="lt1"/>
                </a:solidFill>
                <a:latin typeface="Helvetica Neue"/>
                <a:ea typeface="Helvetica Neue"/>
                <a:cs typeface="Helvetica Neue"/>
                <a:sym typeface="Helvetica Neue"/>
              </a:endParaRPr>
            </a:p>
            <a:p>
              <a:pPr indent="-349250" lvl="0" marL="457200" marR="0" rtl="0" algn="l">
                <a:spcBef>
                  <a:spcPts val="0"/>
                </a:spcBef>
                <a:spcAft>
                  <a:spcPts val="0"/>
                </a:spcAft>
                <a:buClr>
                  <a:schemeClr val="lt1"/>
                </a:buClr>
                <a:buSzPts val="1900"/>
                <a:buFont typeface="Helvetica Neue"/>
                <a:buChar char="-"/>
              </a:pPr>
              <a:r>
                <a:rPr lang="en-US" sz="1900">
                  <a:solidFill>
                    <a:schemeClr val="lt1"/>
                  </a:solidFill>
                  <a:latin typeface="Helvetica Neue"/>
                  <a:ea typeface="Helvetica Neue"/>
                  <a:cs typeface="Helvetica Neue"/>
                  <a:sym typeface="Helvetica Neue"/>
                </a:rPr>
                <a:t>and ones using related techniques (role2vec, DRNE, MultiLENS)</a:t>
              </a:r>
              <a:endParaRPr sz="1900">
                <a:solidFill>
                  <a:schemeClr val="lt1"/>
                </a:solidFill>
                <a:latin typeface="Helvetica Neue"/>
                <a:ea typeface="Helvetica Neue"/>
                <a:cs typeface="Helvetica Neue"/>
                <a:sym typeface="Helvetica Neue"/>
              </a:endParaRPr>
            </a:p>
          </p:txBody>
        </p:sp>
      </p:grpSp>
      <p:sp>
        <p:nvSpPr>
          <p:cNvPr id="2516" name="Google Shape;2516;p79"/>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1" name="Shape 2521"/>
        <p:cNvGrpSpPr/>
        <p:nvPr/>
      </p:nvGrpSpPr>
      <p:grpSpPr>
        <a:xfrm>
          <a:off x="0" y="0"/>
          <a:ext cx="0" cy="0"/>
          <a:chOff x="0" y="0"/>
          <a:chExt cx="0" cy="0"/>
        </a:xfrm>
      </p:grpSpPr>
      <p:sp>
        <p:nvSpPr>
          <p:cNvPr id="2522" name="Google Shape;2522;p8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Network Alignment: Deeper Insights</a:t>
            </a:r>
            <a:endParaRPr/>
          </a:p>
        </p:txBody>
      </p:sp>
      <p:sp>
        <p:nvSpPr>
          <p:cNvPr id="2523" name="Google Shape;2523;p8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524" name="Google Shape;2524;p80"/>
          <p:cNvGrpSpPr/>
          <p:nvPr/>
        </p:nvGrpSpPr>
        <p:grpSpPr>
          <a:xfrm>
            <a:off x="152400" y="1349925"/>
            <a:ext cx="11887201" cy="2622939"/>
            <a:chOff x="152400" y="1349925"/>
            <a:chExt cx="11887201" cy="2622939"/>
          </a:xfrm>
        </p:grpSpPr>
        <p:sp>
          <p:nvSpPr>
            <p:cNvPr id="2525" name="Google Shape;2525;p80"/>
            <p:cNvSpPr txBox="1"/>
            <p:nvPr/>
          </p:nvSpPr>
          <p:spPr>
            <a:xfrm>
              <a:off x="152400" y="1349925"/>
              <a:ext cx="11804700" cy="365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2526" name="Google Shape;2526;p80"/>
            <p:cNvPicPr preferRelativeResize="0"/>
            <p:nvPr/>
          </p:nvPicPr>
          <p:blipFill>
            <a:blip r:embed="rId3">
              <a:alphaModFix/>
            </a:blip>
            <a:stretch>
              <a:fillRect/>
            </a:stretch>
          </p:blipFill>
          <p:spPr>
            <a:xfrm>
              <a:off x="152400" y="1471212"/>
              <a:ext cx="11887201" cy="2501652"/>
            </a:xfrm>
            <a:prstGeom prst="rect">
              <a:avLst/>
            </a:prstGeom>
            <a:noFill/>
            <a:ln>
              <a:noFill/>
            </a:ln>
          </p:spPr>
        </p:pic>
      </p:grpSp>
      <p:grpSp>
        <p:nvGrpSpPr>
          <p:cNvPr id="2527" name="Google Shape;2527;p80"/>
          <p:cNvGrpSpPr/>
          <p:nvPr/>
        </p:nvGrpSpPr>
        <p:grpSpPr>
          <a:xfrm>
            <a:off x="295700" y="4795400"/>
            <a:ext cx="10972800" cy="645900"/>
            <a:chOff x="295700" y="4795400"/>
            <a:chExt cx="10972800" cy="645900"/>
          </a:xfrm>
        </p:grpSpPr>
        <p:sp>
          <p:nvSpPr>
            <p:cNvPr id="2528" name="Google Shape;2528;p80"/>
            <p:cNvSpPr txBox="1"/>
            <p:nvPr/>
          </p:nvSpPr>
          <p:spPr>
            <a:xfrm>
              <a:off x="295700" y="4795400"/>
              <a:ext cx="10972800" cy="645900"/>
            </a:xfrm>
            <a:prstGeom prst="rect">
              <a:avLst/>
            </a:prstGeom>
            <a:solidFill>
              <a:schemeClr val="accent5"/>
            </a:solidFill>
            <a:ln>
              <a:noFill/>
            </a:ln>
          </p:spPr>
          <p:txBody>
            <a:bodyPr anchorCtr="0" anchor="ctr" bIns="121900" lIns="121900" spcFirstLastPara="1" rIns="121900" wrap="square" tIns="121900">
              <a:noAutofit/>
            </a:bodyPr>
            <a:lstStyle/>
            <a:p>
              <a:pPr indent="457200" lvl="0" marL="0" rtl="0" algn="l">
                <a:spcBef>
                  <a:spcPts val="0"/>
                </a:spcBef>
                <a:spcAft>
                  <a:spcPts val="0"/>
                </a:spcAft>
                <a:buNone/>
              </a:pPr>
              <a:r>
                <a:rPr lang="en-US" sz="1900">
                  <a:solidFill>
                    <a:schemeClr val="lt1"/>
                  </a:solidFill>
                  <a:latin typeface="Helvetica Neue"/>
                  <a:ea typeface="Helvetica Neue"/>
                  <a:cs typeface="Helvetica Neue"/>
                  <a:sym typeface="Helvetica Neue"/>
                </a:rPr>
                <a:t>Observation: Best method (e.g. RiWalk) fairly consistent across </a:t>
              </a:r>
              <a:r>
                <a:rPr lang="en-US" sz="1900">
                  <a:solidFill>
                    <a:schemeClr val="lt1"/>
                  </a:solidFill>
                  <a:latin typeface="Helvetica Neue"/>
                  <a:ea typeface="Helvetica Neue"/>
                  <a:cs typeface="Helvetica Neue"/>
                  <a:sym typeface="Helvetica Neue"/>
                </a:rPr>
                <a:t>connectivity</a:t>
              </a:r>
              <a:r>
                <a:rPr lang="en-US" sz="1900">
                  <a:solidFill>
                    <a:schemeClr val="lt1"/>
                  </a:solidFill>
                  <a:latin typeface="Helvetica Neue"/>
                  <a:ea typeface="Helvetica Neue"/>
                  <a:cs typeface="Helvetica Neue"/>
                  <a:sym typeface="Helvetica Neue"/>
                </a:rPr>
                <a:t> level (thanks to   generalizing notion of connectivity beyond degree)</a:t>
              </a:r>
              <a:endParaRPr sz="1900">
                <a:solidFill>
                  <a:schemeClr val="lt1"/>
                </a:solidFill>
                <a:latin typeface="Helvetica Neue"/>
                <a:ea typeface="Helvetica Neue"/>
                <a:cs typeface="Helvetica Neue"/>
                <a:sym typeface="Helvetica Neue"/>
              </a:endParaRPr>
            </a:p>
          </p:txBody>
        </p:sp>
        <p:pic>
          <p:nvPicPr>
            <p:cNvPr id="2529" name="Google Shape;2529;p80"/>
            <p:cNvPicPr preferRelativeResize="0"/>
            <p:nvPr/>
          </p:nvPicPr>
          <p:blipFill rotWithShape="1">
            <a:blip r:embed="rId4">
              <a:alphaModFix/>
            </a:blip>
            <a:srcRect b="0" l="0" r="0" t="0"/>
            <a:stretch/>
          </p:blipFill>
          <p:spPr>
            <a:xfrm>
              <a:off x="413825" y="4807251"/>
              <a:ext cx="255836" cy="365100"/>
            </a:xfrm>
            <a:prstGeom prst="rect">
              <a:avLst/>
            </a:prstGeom>
            <a:noFill/>
            <a:ln>
              <a:noFill/>
            </a:ln>
          </p:spPr>
        </p:pic>
      </p:grpSp>
      <p:sp>
        <p:nvSpPr>
          <p:cNvPr id="2530" name="Google Shape;2530;p80"/>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grpSp>
        <p:nvGrpSpPr>
          <p:cNvPr id="2531" name="Google Shape;2531;p80"/>
          <p:cNvGrpSpPr/>
          <p:nvPr/>
        </p:nvGrpSpPr>
        <p:grpSpPr>
          <a:xfrm>
            <a:off x="295700" y="4109600"/>
            <a:ext cx="10972800" cy="645900"/>
            <a:chOff x="295700" y="4109600"/>
            <a:chExt cx="10972800" cy="645900"/>
          </a:xfrm>
        </p:grpSpPr>
        <p:sp>
          <p:nvSpPr>
            <p:cNvPr id="2532" name="Google Shape;2532;p80"/>
            <p:cNvSpPr txBox="1"/>
            <p:nvPr/>
          </p:nvSpPr>
          <p:spPr>
            <a:xfrm>
              <a:off x="295700" y="4109600"/>
              <a:ext cx="10972800" cy="645900"/>
            </a:xfrm>
            <a:prstGeom prst="rect">
              <a:avLst/>
            </a:prstGeom>
            <a:solidFill>
              <a:schemeClr val="accent5"/>
            </a:solidFill>
            <a:ln>
              <a:noFill/>
            </a:ln>
          </p:spPr>
          <p:txBody>
            <a:bodyPr anchorCtr="0" anchor="ctr" bIns="121900" lIns="121900" spcFirstLastPara="1" rIns="121900" wrap="square" tIns="121900">
              <a:noAutofit/>
            </a:bodyPr>
            <a:lstStyle/>
            <a:p>
              <a:pPr indent="457200" lvl="0" marL="0" rtl="0" algn="l">
                <a:spcBef>
                  <a:spcPts val="0"/>
                </a:spcBef>
                <a:spcAft>
                  <a:spcPts val="0"/>
                </a:spcAft>
                <a:buClr>
                  <a:schemeClr val="dk1"/>
                </a:buClr>
                <a:buSzPts val="1100"/>
                <a:buFont typeface="Arial"/>
                <a:buNone/>
              </a:pPr>
              <a:r>
                <a:rPr lang="en-US" sz="1900">
                  <a:solidFill>
                    <a:schemeClr val="lt1"/>
                  </a:solidFill>
                  <a:latin typeface="Helvetica Neue"/>
                  <a:ea typeface="Helvetica Neue"/>
                  <a:cs typeface="Helvetica Neue"/>
                  <a:sym typeface="Helvetica Neue"/>
                </a:rPr>
                <a:t>Observation: Some methods (e.g. degree1, GraphWave) do better on high-connectivity nodes</a:t>
              </a:r>
              <a:endParaRPr sz="1900">
                <a:solidFill>
                  <a:schemeClr val="lt1"/>
                </a:solidFill>
                <a:latin typeface="Helvetica Neue"/>
                <a:ea typeface="Helvetica Neue"/>
                <a:cs typeface="Helvetica Neue"/>
                <a:sym typeface="Helvetica Neue"/>
              </a:endParaRPr>
            </a:p>
            <a:p>
              <a:pPr indent="-349250" lvl="0" marL="914400" rtl="0" algn="l">
                <a:spcBef>
                  <a:spcPts val="0"/>
                </a:spcBef>
                <a:spcAft>
                  <a:spcPts val="0"/>
                </a:spcAft>
                <a:buClr>
                  <a:schemeClr val="lt1"/>
                </a:buClr>
                <a:buSzPts val="1900"/>
                <a:buFont typeface="Helvetica Neue"/>
                <a:buChar char="-"/>
              </a:pPr>
              <a:r>
                <a:rPr lang="en-US" sz="1900">
                  <a:solidFill>
                    <a:schemeClr val="lt1"/>
                  </a:solidFill>
                  <a:latin typeface="Helvetica Neue"/>
                  <a:ea typeface="Helvetica Neue"/>
                  <a:cs typeface="Helvetica Neue"/>
                  <a:sym typeface="Helvetica Neue"/>
                </a:rPr>
                <a:t>More distinguishing structural informatio\n, though also more susceptible to noise model</a:t>
              </a:r>
              <a:endParaRPr sz="1900">
                <a:solidFill>
                  <a:schemeClr val="lt1"/>
                </a:solidFill>
                <a:latin typeface="Helvetica Neue"/>
                <a:ea typeface="Helvetica Neue"/>
                <a:cs typeface="Helvetica Neue"/>
                <a:sym typeface="Helvetica Neue"/>
              </a:endParaRPr>
            </a:p>
          </p:txBody>
        </p:sp>
        <p:pic>
          <p:nvPicPr>
            <p:cNvPr id="2533" name="Google Shape;2533;p80"/>
            <p:cNvPicPr preferRelativeResize="0"/>
            <p:nvPr/>
          </p:nvPicPr>
          <p:blipFill rotWithShape="1">
            <a:blip r:embed="rId4">
              <a:alphaModFix/>
            </a:blip>
            <a:srcRect b="0" l="0" r="0" t="0"/>
            <a:stretch/>
          </p:blipFill>
          <p:spPr>
            <a:xfrm>
              <a:off x="413825" y="4197651"/>
              <a:ext cx="255836" cy="3651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p81"/>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Embedding-based Graph Classification</a:t>
            </a:r>
            <a:endParaRPr/>
          </a:p>
        </p:txBody>
      </p:sp>
      <p:sp>
        <p:nvSpPr>
          <p:cNvPr id="2540" name="Google Shape;2540;p81"/>
          <p:cNvSpPr txBox="1"/>
          <p:nvPr>
            <p:ph idx="1" type="body"/>
          </p:nvPr>
        </p:nvSpPr>
        <p:spPr>
          <a:xfrm>
            <a:off x="609600" y="1367775"/>
            <a:ext cx="11433900" cy="27198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chemeClr val="accent6"/>
                </a:solidFill>
              </a:rPr>
              <a:t>Task: </a:t>
            </a:r>
            <a:r>
              <a:rPr lang="en-US"/>
              <a:t>predict label of entire graph (design feature vector for ML classifier)</a:t>
            </a:r>
            <a:endParaRPr/>
          </a:p>
          <a:p>
            <a:pPr indent="0" lvl="0" marL="0" rtl="0" algn="l">
              <a:spcBef>
                <a:spcPts val="560"/>
              </a:spcBef>
              <a:spcAft>
                <a:spcPts val="0"/>
              </a:spcAft>
              <a:buNone/>
            </a:pPr>
            <a:r>
              <a:rPr lang="en-US">
                <a:solidFill>
                  <a:schemeClr val="accent6"/>
                </a:solidFill>
              </a:rPr>
              <a:t>RGM Framework:</a:t>
            </a:r>
            <a:r>
              <a:rPr lang="en-US"/>
              <a:t> </a:t>
            </a:r>
            <a:r>
              <a:rPr i="1" lang="en-US">
                <a:solidFill>
                  <a:schemeClr val="accent5"/>
                </a:solidFill>
              </a:rPr>
              <a:t>Graph features = distribution of node features in latent space</a:t>
            </a:r>
            <a:endParaRPr>
              <a:solidFill>
                <a:schemeClr val="accent5"/>
              </a:solidFill>
            </a:endParaRPr>
          </a:p>
          <a:p>
            <a:pPr indent="-381000" lvl="0" marL="457200" rtl="0" algn="l">
              <a:spcBef>
                <a:spcPts val="560"/>
              </a:spcBef>
              <a:spcAft>
                <a:spcPts val="0"/>
              </a:spcAft>
              <a:buSzPts val="2400"/>
              <a:buChar char="•"/>
            </a:pPr>
            <a:r>
              <a:rPr lang="en-US" sz="2400"/>
              <a:t>Observation: structural roles are often comparable across networks </a:t>
            </a:r>
            <a:r>
              <a:rPr lang="en-US" sz="1600">
                <a:solidFill>
                  <a:srgbClr val="999999"/>
                </a:solidFill>
              </a:rPr>
              <a:t>[Heimann+ ‘19]</a:t>
            </a:r>
            <a:endParaRPr sz="1600">
              <a:solidFill>
                <a:srgbClr val="000000"/>
              </a:solidFill>
              <a:latin typeface="Arial"/>
              <a:ea typeface="Arial"/>
              <a:cs typeface="Arial"/>
              <a:sym typeface="Arial"/>
            </a:endParaRPr>
          </a:p>
          <a:p>
            <a:pPr indent="0" lvl="0" marL="0" rtl="0" algn="l">
              <a:spcBef>
                <a:spcPts val="0"/>
              </a:spcBef>
              <a:spcAft>
                <a:spcPts val="0"/>
              </a:spcAft>
              <a:buNone/>
            </a:pPr>
            <a:r>
              <a:t/>
            </a:r>
            <a:endParaRPr sz="1600">
              <a:solidFill>
                <a:srgbClr val="000000"/>
              </a:solidFill>
              <a:latin typeface="Arial"/>
              <a:ea typeface="Arial"/>
              <a:cs typeface="Arial"/>
              <a:sym typeface="Arial"/>
            </a:endParaRPr>
          </a:p>
          <a:p>
            <a:pPr indent="0" lvl="0" marL="0" rtl="0" algn="l">
              <a:spcBef>
                <a:spcPts val="560"/>
              </a:spcBef>
              <a:spcAft>
                <a:spcPts val="0"/>
              </a:spcAft>
              <a:buNone/>
            </a:pPr>
            <a:r>
              <a:t/>
            </a:r>
            <a:endParaRPr/>
          </a:p>
        </p:txBody>
      </p:sp>
      <p:sp>
        <p:nvSpPr>
          <p:cNvPr id="2541" name="Google Shape;2541;p8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42" name="Google Shape;2542;p81"/>
          <p:cNvPicPr preferRelativeResize="0"/>
          <p:nvPr/>
        </p:nvPicPr>
        <p:blipFill rotWithShape="1">
          <a:blip r:embed="rId3">
            <a:alphaModFix/>
          </a:blip>
          <a:srcRect b="0" l="0" r="0" t="0"/>
          <a:stretch/>
        </p:blipFill>
        <p:spPr>
          <a:xfrm>
            <a:off x="3053873" y="3968325"/>
            <a:ext cx="8314049" cy="2447925"/>
          </a:xfrm>
          <a:prstGeom prst="rect">
            <a:avLst/>
          </a:prstGeom>
          <a:noFill/>
          <a:ln>
            <a:noFill/>
          </a:ln>
        </p:spPr>
      </p:pic>
      <p:sp>
        <p:nvSpPr>
          <p:cNvPr id="2543" name="Google Shape;2543;p81"/>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dstarMediaWiki_wholeEdges_universe.jpg" id="157" name="Google Shape;157;p19"/>
          <p:cNvPicPr preferRelativeResize="0"/>
          <p:nvPr/>
        </p:nvPicPr>
        <p:blipFill rotWithShape="1">
          <a:blip r:embed="rId3">
            <a:alphaModFix/>
          </a:blip>
          <a:srcRect b="0" l="0" r="0" t="0"/>
          <a:stretch/>
        </p:blipFill>
        <p:spPr>
          <a:xfrm>
            <a:off x="6993165" y="1000411"/>
            <a:ext cx="2068312" cy="1983357"/>
          </a:xfrm>
          <a:prstGeom prst="rect">
            <a:avLst/>
          </a:prstGeom>
          <a:noFill/>
          <a:ln>
            <a:noFill/>
          </a:ln>
        </p:spPr>
      </p:pic>
      <p:sp>
        <p:nvSpPr>
          <p:cNvPr id="158" name="Google Shape;158;p19"/>
          <p:cNvSpPr txBox="1"/>
          <p:nvPr>
            <p:ph type="title"/>
          </p:nvPr>
        </p:nvSpPr>
        <p:spPr>
          <a:xfrm>
            <a:off x="1981200" y="11113"/>
            <a:ext cx="82296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5"/>
              </a:buClr>
              <a:buSzPts val="4400"/>
              <a:buFont typeface="Helvetica Neue"/>
              <a:buNone/>
            </a:pPr>
            <a:r>
              <a:rPr lang="en-US">
                <a:solidFill>
                  <a:schemeClr val="accent5"/>
                </a:solidFill>
              </a:rPr>
              <a:t>Networks Are Everywhere</a:t>
            </a:r>
            <a:endParaRPr/>
          </a:p>
        </p:txBody>
      </p:sp>
      <p:sp>
        <p:nvSpPr>
          <p:cNvPr id="159" name="Google Shape;159;p19"/>
          <p:cNvSpPr txBox="1"/>
          <p:nvPr/>
        </p:nvSpPr>
        <p:spPr>
          <a:xfrm>
            <a:off x="7086602" y="-190500"/>
            <a:ext cx="1848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1E6700"/>
              </a:solidFill>
              <a:latin typeface="Helvetica Neue"/>
              <a:ea typeface="Helvetica Neue"/>
              <a:cs typeface="Helvetica Neue"/>
              <a:sym typeface="Helvetica Neue"/>
            </a:endParaRPr>
          </a:p>
        </p:txBody>
      </p:sp>
      <p:pic>
        <p:nvPicPr>
          <p:cNvPr descr="brain.jpg" id="160" name="Google Shape;160;p19"/>
          <p:cNvPicPr preferRelativeResize="0"/>
          <p:nvPr/>
        </p:nvPicPr>
        <p:blipFill rotWithShape="1">
          <a:blip r:embed="rId4">
            <a:alphaModFix/>
          </a:blip>
          <a:srcRect b="9140" l="0" r="0" t="0"/>
          <a:stretch/>
        </p:blipFill>
        <p:spPr>
          <a:xfrm>
            <a:off x="3473902" y="1182885"/>
            <a:ext cx="3032244" cy="1550828"/>
          </a:xfrm>
          <a:prstGeom prst="rect">
            <a:avLst/>
          </a:prstGeom>
          <a:noFill/>
          <a:ln>
            <a:noFill/>
          </a:ln>
        </p:spPr>
      </p:pic>
      <p:pic>
        <p:nvPicPr>
          <p:cNvPr descr="geo.png" id="161" name="Google Shape;161;p19"/>
          <p:cNvPicPr preferRelativeResize="0"/>
          <p:nvPr/>
        </p:nvPicPr>
        <p:blipFill rotWithShape="1">
          <a:blip r:embed="rId5">
            <a:alphaModFix/>
          </a:blip>
          <a:srcRect b="0" l="0" r="0" t="0"/>
          <a:stretch/>
        </p:blipFill>
        <p:spPr>
          <a:xfrm>
            <a:off x="704628" y="1170609"/>
            <a:ext cx="2235199" cy="1542073"/>
          </a:xfrm>
          <a:prstGeom prst="rect">
            <a:avLst/>
          </a:prstGeom>
          <a:noFill/>
          <a:ln>
            <a:noFill/>
          </a:ln>
        </p:spPr>
      </p:pic>
      <p:pic>
        <p:nvPicPr>
          <p:cNvPr descr="friendships.jpg" id="162" name="Google Shape;162;p19"/>
          <p:cNvPicPr preferRelativeResize="0"/>
          <p:nvPr/>
        </p:nvPicPr>
        <p:blipFill rotWithShape="1">
          <a:blip r:embed="rId6">
            <a:alphaModFix/>
          </a:blip>
          <a:srcRect b="0" l="0" r="0" t="0"/>
          <a:stretch/>
        </p:blipFill>
        <p:spPr>
          <a:xfrm>
            <a:off x="9760289" y="1153674"/>
            <a:ext cx="1710391" cy="1580039"/>
          </a:xfrm>
          <a:prstGeom prst="rect">
            <a:avLst/>
          </a:prstGeom>
          <a:noFill/>
          <a:ln>
            <a:noFill/>
          </a:ln>
        </p:spPr>
      </p:pic>
      <p:pic>
        <p:nvPicPr>
          <p:cNvPr id="163" name="Google Shape;163;p19"/>
          <p:cNvPicPr preferRelativeResize="0"/>
          <p:nvPr/>
        </p:nvPicPr>
        <p:blipFill rotWithShape="1">
          <a:blip r:embed="rId7">
            <a:alphaModFix/>
          </a:blip>
          <a:srcRect b="0" l="0" r="0" t="0"/>
          <a:stretch/>
        </p:blipFill>
        <p:spPr>
          <a:xfrm>
            <a:off x="4337459" y="2940589"/>
            <a:ext cx="2713767" cy="2323788"/>
          </a:xfrm>
          <a:prstGeom prst="rect">
            <a:avLst/>
          </a:prstGeom>
          <a:noFill/>
          <a:ln>
            <a:noFill/>
          </a:ln>
        </p:spPr>
      </p:pic>
      <p:pic>
        <p:nvPicPr>
          <p:cNvPr id="164" name="Google Shape;164;p19"/>
          <p:cNvPicPr preferRelativeResize="0"/>
          <p:nvPr/>
        </p:nvPicPr>
        <p:blipFill rotWithShape="1">
          <a:blip r:embed="rId8">
            <a:alphaModFix/>
          </a:blip>
          <a:srcRect b="0" l="0" r="0" t="0"/>
          <a:stretch/>
        </p:blipFill>
        <p:spPr>
          <a:xfrm>
            <a:off x="7049479" y="1153675"/>
            <a:ext cx="573527" cy="573527"/>
          </a:xfrm>
          <a:prstGeom prst="rect">
            <a:avLst/>
          </a:prstGeom>
          <a:noFill/>
          <a:ln>
            <a:noFill/>
          </a:ln>
        </p:spPr>
      </p:pic>
      <p:pic>
        <p:nvPicPr>
          <p:cNvPr descr="Screen Shot 2015-01-01 at 9.39.23 PM.png" id="165" name="Google Shape;165;p19"/>
          <p:cNvPicPr preferRelativeResize="0"/>
          <p:nvPr/>
        </p:nvPicPr>
        <p:blipFill rotWithShape="1">
          <a:blip r:embed="rId9">
            <a:alphaModFix/>
          </a:blip>
          <a:srcRect b="46715" l="0" r="0" t="29966"/>
          <a:stretch/>
        </p:blipFill>
        <p:spPr>
          <a:xfrm>
            <a:off x="8244082" y="3670320"/>
            <a:ext cx="3235500" cy="1206600"/>
          </a:xfrm>
          <a:prstGeom prst="roundRect">
            <a:avLst>
              <a:gd fmla="val 16667" name="adj"/>
            </a:avLst>
          </a:prstGeom>
          <a:noFill/>
          <a:ln cap="flat" cmpd="sng" w="9525">
            <a:solidFill>
              <a:srgbClr val="FFFFFF"/>
            </a:solidFill>
            <a:prstDash val="solid"/>
            <a:round/>
            <a:headEnd len="sm" w="sm" type="none"/>
            <a:tailEnd len="sm" w="sm" type="none"/>
          </a:ln>
        </p:spPr>
      </p:pic>
      <p:sp>
        <p:nvSpPr>
          <p:cNvPr id="166" name="Google Shape;166;p19"/>
          <p:cNvSpPr txBox="1"/>
          <p:nvPr/>
        </p:nvSpPr>
        <p:spPr>
          <a:xfrm>
            <a:off x="10505857" y="3085695"/>
            <a:ext cx="862200" cy="437100"/>
          </a:xfrm>
          <a:prstGeom prst="rect">
            <a:avLst/>
          </a:prstGeom>
          <a:noFill/>
          <a:ln cap="flat" cmpd="sng" w="34925">
            <a:solidFill>
              <a:srgbClr val="366092"/>
            </a:solidFill>
            <a:prstDash val="solid"/>
            <a:round/>
            <a:headEnd len="sm" w="sm" type="none"/>
            <a:tailEnd len="sm" w="sm" type="none"/>
          </a:ln>
        </p:spPr>
        <p:txBody>
          <a:bodyPr anchorCtr="0" anchor="t" bIns="45700" lIns="0" spcFirstLastPara="1" rIns="0" wrap="square" tIns="45700">
            <a:noAutofit/>
          </a:bodyPr>
          <a:lstStyle/>
          <a:p>
            <a:pPr indent="0" lvl="0" marL="0" marR="0" rtl="0" algn="l">
              <a:lnSpc>
                <a:spcPct val="80000"/>
              </a:lnSpc>
              <a:spcBef>
                <a:spcPts val="0"/>
              </a:spcBef>
              <a:spcAft>
                <a:spcPts val="0"/>
              </a:spcAft>
              <a:buNone/>
            </a:pPr>
            <a:r>
              <a:rPr lang="en-US" sz="1600">
                <a:solidFill>
                  <a:srgbClr val="8CB3E3"/>
                </a:solidFill>
                <a:latin typeface="Helvetica Neue"/>
                <a:ea typeface="Helvetica Neue"/>
                <a:cs typeface="Helvetica Neue"/>
                <a:sym typeface="Helvetica Neue"/>
              </a:rPr>
              <a:t> </a:t>
            </a:r>
            <a:r>
              <a:rPr lang="en-US" sz="2800">
                <a:solidFill>
                  <a:srgbClr val="538CD5"/>
                </a:solidFill>
                <a:latin typeface="Helvetica Neue"/>
                <a:ea typeface="Helvetica Neue"/>
                <a:cs typeface="Helvetica Neue"/>
                <a:sym typeface="Helvetica Neue"/>
              </a:rPr>
              <a:t>dblp</a:t>
            </a:r>
            <a:endParaRPr sz="2800">
              <a:solidFill>
                <a:srgbClr val="538CD5"/>
              </a:solidFill>
              <a:latin typeface="Helvetica Neue"/>
              <a:ea typeface="Helvetica Neue"/>
              <a:cs typeface="Helvetica Neue"/>
              <a:sym typeface="Helvetica Neue"/>
            </a:endParaRPr>
          </a:p>
        </p:txBody>
      </p:sp>
      <p:pic>
        <p:nvPicPr>
          <p:cNvPr descr="4537962343_159727b614_z.jpg" id="167" name="Google Shape;167;p19"/>
          <p:cNvPicPr preferRelativeResize="0"/>
          <p:nvPr/>
        </p:nvPicPr>
        <p:blipFill rotWithShape="1">
          <a:blip r:embed="rId10">
            <a:alphaModFix/>
          </a:blip>
          <a:srcRect b="72986" l="0" r="0" t="-405"/>
          <a:stretch/>
        </p:blipFill>
        <p:spPr>
          <a:xfrm>
            <a:off x="830087" y="5358056"/>
            <a:ext cx="4572000" cy="1157597"/>
          </a:xfrm>
          <a:prstGeom prst="rect">
            <a:avLst/>
          </a:prstGeom>
          <a:noFill/>
          <a:ln cap="flat" cmpd="sng" w="9525">
            <a:solidFill>
              <a:schemeClr val="lt1"/>
            </a:solidFill>
            <a:prstDash val="solid"/>
            <a:round/>
            <a:headEnd len="sm" w="sm" type="none"/>
            <a:tailEnd len="sm" w="sm" type="none"/>
          </a:ln>
        </p:spPr>
      </p:pic>
      <p:pic>
        <p:nvPicPr>
          <p:cNvPr id="168" name="Google Shape;168;p19"/>
          <p:cNvPicPr preferRelativeResize="0"/>
          <p:nvPr/>
        </p:nvPicPr>
        <p:blipFill rotWithShape="1">
          <a:blip r:embed="rId11">
            <a:alphaModFix/>
          </a:blip>
          <a:srcRect b="0" l="0" r="0" t="0"/>
          <a:stretch/>
        </p:blipFill>
        <p:spPr>
          <a:xfrm>
            <a:off x="817387" y="5434256"/>
            <a:ext cx="595477" cy="595477"/>
          </a:xfrm>
          <a:prstGeom prst="rect">
            <a:avLst/>
          </a:prstGeom>
          <a:noFill/>
          <a:ln>
            <a:noFill/>
          </a:ln>
        </p:spPr>
      </p:pic>
      <p:pic>
        <p:nvPicPr>
          <p:cNvPr descr="netflix_graph.png" id="169" name="Google Shape;169;p19"/>
          <p:cNvPicPr preferRelativeResize="0"/>
          <p:nvPr/>
        </p:nvPicPr>
        <p:blipFill rotWithShape="1">
          <a:blip r:embed="rId12">
            <a:alphaModFix/>
          </a:blip>
          <a:srcRect b="26661" l="0" r="0" t="33932"/>
          <a:stretch/>
        </p:blipFill>
        <p:spPr>
          <a:xfrm>
            <a:off x="7484166" y="5370205"/>
            <a:ext cx="3937001" cy="1134102"/>
          </a:xfrm>
          <a:prstGeom prst="rect">
            <a:avLst/>
          </a:prstGeom>
          <a:noFill/>
          <a:ln cap="flat" cmpd="sng" w="9525">
            <a:solidFill>
              <a:srgbClr val="FFFFFF"/>
            </a:solidFill>
            <a:prstDash val="solid"/>
            <a:round/>
            <a:headEnd len="sm" w="sm" type="none"/>
            <a:tailEnd len="sm" w="sm" type="none"/>
          </a:ln>
        </p:spPr>
      </p:pic>
      <p:pic>
        <p:nvPicPr>
          <p:cNvPr id="170" name="Google Shape;170;p19"/>
          <p:cNvPicPr preferRelativeResize="0"/>
          <p:nvPr/>
        </p:nvPicPr>
        <p:blipFill rotWithShape="1">
          <a:blip r:embed="rId13">
            <a:alphaModFix/>
          </a:blip>
          <a:srcRect b="0" l="0" r="0" t="0"/>
          <a:stretch/>
        </p:blipFill>
        <p:spPr>
          <a:xfrm>
            <a:off x="10002211" y="5172156"/>
            <a:ext cx="1418956" cy="497693"/>
          </a:xfrm>
          <a:prstGeom prst="rect">
            <a:avLst/>
          </a:prstGeom>
          <a:noFill/>
          <a:ln cap="flat" cmpd="sng" w="28575">
            <a:solidFill>
              <a:srgbClr val="FFFFFF"/>
            </a:solidFill>
            <a:prstDash val="solid"/>
            <a:round/>
            <a:headEnd len="sm" w="sm" type="none"/>
            <a:tailEnd len="sm" w="sm" type="none"/>
          </a:ln>
        </p:spPr>
      </p:pic>
      <p:pic>
        <p:nvPicPr>
          <p:cNvPr id="171" name="Google Shape;171;p19"/>
          <p:cNvPicPr preferRelativeResize="0"/>
          <p:nvPr/>
        </p:nvPicPr>
        <p:blipFill rotWithShape="1">
          <a:blip r:embed="rId14">
            <a:alphaModFix/>
          </a:blip>
          <a:srcRect b="0" l="0" r="0" t="0"/>
          <a:stretch/>
        </p:blipFill>
        <p:spPr>
          <a:xfrm>
            <a:off x="724619" y="2927017"/>
            <a:ext cx="2215211" cy="2215211"/>
          </a:xfrm>
          <a:prstGeom prst="rect">
            <a:avLst/>
          </a:prstGeom>
          <a:noFill/>
          <a:ln>
            <a:noFill/>
          </a:ln>
        </p:spPr>
      </p:pic>
      <p:pic>
        <p:nvPicPr>
          <p:cNvPr id="172" name="Google Shape;172;p19"/>
          <p:cNvPicPr preferRelativeResize="0"/>
          <p:nvPr/>
        </p:nvPicPr>
        <p:blipFill rotWithShape="1">
          <a:blip r:embed="rId15">
            <a:alphaModFix/>
          </a:blip>
          <a:srcRect b="0" l="0" r="0" t="0"/>
          <a:stretch/>
        </p:blipFill>
        <p:spPr>
          <a:xfrm>
            <a:off x="10879661" y="1153674"/>
            <a:ext cx="573527" cy="573527"/>
          </a:xfrm>
          <a:prstGeom prst="rect">
            <a:avLst/>
          </a:prstGeom>
          <a:noFill/>
          <a:ln>
            <a:noFill/>
          </a:ln>
        </p:spPr>
      </p:pic>
      <p:sp>
        <p:nvSpPr>
          <p:cNvPr id="173" name="Google Shape;173;p1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82"/>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Graph Classification: Setup</a:t>
            </a:r>
            <a:endParaRPr/>
          </a:p>
        </p:txBody>
      </p:sp>
      <p:sp>
        <p:nvSpPr>
          <p:cNvPr id="2550" name="Google Shape;2550;p8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551" name="Google Shape;2551;p82"/>
          <p:cNvGrpSpPr/>
          <p:nvPr/>
        </p:nvGrpSpPr>
        <p:grpSpPr>
          <a:xfrm>
            <a:off x="1297925" y="2151284"/>
            <a:ext cx="8316800" cy="1277292"/>
            <a:chOff x="1297925" y="1389284"/>
            <a:chExt cx="8316800" cy="1277292"/>
          </a:xfrm>
        </p:grpSpPr>
        <p:pic>
          <p:nvPicPr>
            <p:cNvPr id="2552" name="Google Shape;2552;p82"/>
            <p:cNvPicPr preferRelativeResize="0"/>
            <p:nvPr/>
          </p:nvPicPr>
          <p:blipFill rotWithShape="1">
            <a:blip r:embed="rId3">
              <a:alphaModFix/>
            </a:blip>
            <a:srcRect b="78864" l="0" r="0" t="0"/>
            <a:stretch/>
          </p:blipFill>
          <p:spPr>
            <a:xfrm>
              <a:off x="1297925" y="1389284"/>
              <a:ext cx="8316800" cy="537025"/>
            </a:xfrm>
            <a:prstGeom prst="rect">
              <a:avLst/>
            </a:prstGeom>
            <a:noFill/>
            <a:ln>
              <a:noFill/>
            </a:ln>
          </p:spPr>
        </p:pic>
        <p:pic>
          <p:nvPicPr>
            <p:cNvPr id="2553" name="Google Shape;2553;p82"/>
            <p:cNvPicPr preferRelativeResize="0"/>
            <p:nvPr/>
          </p:nvPicPr>
          <p:blipFill rotWithShape="1">
            <a:blip r:embed="rId3">
              <a:alphaModFix/>
            </a:blip>
            <a:srcRect b="37166" l="0" r="0" t="27701"/>
            <a:stretch/>
          </p:blipFill>
          <p:spPr>
            <a:xfrm>
              <a:off x="1297925" y="1773902"/>
              <a:ext cx="8316800" cy="892675"/>
            </a:xfrm>
            <a:prstGeom prst="rect">
              <a:avLst/>
            </a:prstGeom>
            <a:noFill/>
            <a:ln>
              <a:noFill/>
            </a:ln>
          </p:spPr>
        </p:pic>
      </p:grpSp>
      <p:sp>
        <p:nvSpPr>
          <p:cNvPr id="2554" name="Google Shape;2554;p82"/>
          <p:cNvSpPr txBox="1"/>
          <p:nvPr/>
        </p:nvSpPr>
        <p:spPr>
          <a:xfrm>
            <a:off x="555000" y="3497175"/>
            <a:ext cx="10589400" cy="602100"/>
          </a:xfrm>
          <a:prstGeom prst="rect">
            <a:avLst/>
          </a:prstGeom>
          <a:noFill/>
          <a:ln>
            <a:noFill/>
          </a:ln>
        </p:spPr>
        <p:txBody>
          <a:bodyPr anchorCtr="0" anchor="t" bIns="91425" lIns="91425" spcFirstLastPara="1" rIns="91425" wrap="square" tIns="91425">
            <a:noAutofit/>
          </a:bodyPr>
          <a:lstStyle/>
          <a:p>
            <a:pPr indent="-342891" lvl="0" marL="342891" rtl="0" algn="l">
              <a:lnSpc>
                <a:spcPct val="110000"/>
              </a:lnSpc>
              <a:spcBef>
                <a:spcPts val="0"/>
              </a:spcBef>
              <a:spcAft>
                <a:spcPts val="0"/>
              </a:spcAft>
              <a:buClr>
                <a:srgbClr val="4BACC6"/>
              </a:buClr>
              <a:buSzPts val="2100"/>
              <a:buChar char="•"/>
            </a:pPr>
            <a:r>
              <a:rPr lang="en-US" sz="2800">
                <a:solidFill>
                  <a:srgbClr val="F79646"/>
                </a:solidFill>
                <a:latin typeface="Helvetica Neue"/>
                <a:ea typeface="Helvetica Neue"/>
                <a:cs typeface="Helvetica Neue"/>
                <a:sym typeface="Helvetica Neue"/>
              </a:rPr>
              <a:t>Setup</a:t>
            </a:r>
            <a:r>
              <a:rPr lang="en-US" sz="2800">
                <a:solidFill>
                  <a:srgbClr val="FFFFFF"/>
                </a:solidFill>
                <a:latin typeface="Helvetica Neue"/>
                <a:ea typeface="Helvetica Neue"/>
                <a:cs typeface="Helvetica Neue"/>
                <a:sym typeface="Helvetica Neue"/>
              </a:rPr>
              <a:t>: Train kernel SVM on top of RGM features</a:t>
            </a:r>
            <a:endParaRPr sz="2800">
              <a:solidFill>
                <a:srgbClr val="FFFFFF"/>
              </a:solidFill>
              <a:latin typeface="Helvetica Neue"/>
              <a:ea typeface="Helvetica Neue"/>
              <a:cs typeface="Helvetica Neue"/>
              <a:sym typeface="Helvetica Neue"/>
            </a:endParaRPr>
          </a:p>
        </p:txBody>
      </p:sp>
      <p:sp>
        <p:nvSpPr>
          <p:cNvPr id="2555" name="Google Shape;2555;p82"/>
          <p:cNvSpPr txBox="1"/>
          <p:nvPr/>
        </p:nvSpPr>
        <p:spPr>
          <a:xfrm>
            <a:off x="631200" y="982575"/>
            <a:ext cx="10589400" cy="602100"/>
          </a:xfrm>
          <a:prstGeom prst="rect">
            <a:avLst/>
          </a:prstGeom>
          <a:noFill/>
          <a:ln>
            <a:noFill/>
          </a:ln>
        </p:spPr>
        <p:txBody>
          <a:bodyPr anchorCtr="0" anchor="t" bIns="91425" lIns="91425" spcFirstLastPara="1" rIns="91425" wrap="square" tIns="91425">
            <a:noAutofit/>
          </a:bodyPr>
          <a:lstStyle/>
          <a:p>
            <a:pPr indent="-342891" lvl="0" marL="342891" rtl="0" algn="l">
              <a:lnSpc>
                <a:spcPct val="110000"/>
              </a:lnSpc>
              <a:spcBef>
                <a:spcPts val="0"/>
              </a:spcBef>
              <a:spcAft>
                <a:spcPts val="0"/>
              </a:spcAft>
              <a:buClr>
                <a:srgbClr val="4BACC6"/>
              </a:buClr>
              <a:buSzPts val="2100"/>
              <a:buChar char="•"/>
            </a:pPr>
            <a:r>
              <a:rPr lang="en-US" sz="2800">
                <a:solidFill>
                  <a:srgbClr val="F79646"/>
                </a:solidFill>
                <a:latin typeface="Helvetica Neue"/>
                <a:ea typeface="Helvetica Neue"/>
                <a:cs typeface="Helvetica Neue"/>
                <a:sym typeface="Helvetica Neue"/>
              </a:rPr>
              <a:t>Datasets</a:t>
            </a:r>
            <a:r>
              <a:rPr lang="en-US" sz="2800">
                <a:solidFill>
                  <a:srgbClr val="FFFFFF"/>
                </a:solidFill>
                <a:latin typeface="Helvetica Neue"/>
                <a:ea typeface="Helvetica Neue"/>
                <a:cs typeface="Helvetica Neue"/>
                <a:sym typeface="Helvetica Neue"/>
              </a:rPr>
              <a:t>: Common graph classification benchmarks from </a:t>
            </a:r>
            <a:r>
              <a:rPr lang="en-US" sz="2800">
                <a:solidFill>
                  <a:srgbClr val="FFFFFF"/>
                </a:solidFill>
                <a:latin typeface="Helvetica Neue"/>
                <a:ea typeface="Helvetica Neue"/>
                <a:cs typeface="Helvetica Neue"/>
                <a:sym typeface="Helvetica Neue"/>
              </a:rPr>
              <a:t>multiple</a:t>
            </a:r>
            <a:r>
              <a:rPr lang="en-US" sz="2800">
                <a:solidFill>
                  <a:srgbClr val="FFFFFF"/>
                </a:solidFill>
                <a:latin typeface="Helvetica Neue"/>
                <a:ea typeface="Helvetica Neue"/>
                <a:cs typeface="Helvetica Neue"/>
                <a:sym typeface="Helvetica Neue"/>
              </a:rPr>
              <a:t> domains</a:t>
            </a:r>
            <a:endParaRPr sz="2800">
              <a:solidFill>
                <a:srgbClr val="FFFFFF"/>
              </a:solidFill>
              <a:latin typeface="Helvetica Neue"/>
              <a:ea typeface="Helvetica Neue"/>
              <a:cs typeface="Helvetica Neue"/>
              <a:sym typeface="Helvetica Neue"/>
            </a:endParaRPr>
          </a:p>
        </p:txBody>
      </p:sp>
      <p:sp>
        <p:nvSpPr>
          <p:cNvPr id="2556" name="Google Shape;2556;p82"/>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p83"/>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Graph Classification: Results</a:t>
            </a:r>
            <a:endParaRPr/>
          </a:p>
        </p:txBody>
      </p:sp>
      <p:sp>
        <p:nvSpPr>
          <p:cNvPr id="2563" name="Google Shape;2563;p8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64" name="Google Shape;2564;p83"/>
          <p:cNvPicPr preferRelativeResize="0"/>
          <p:nvPr/>
        </p:nvPicPr>
        <p:blipFill>
          <a:blip r:embed="rId3">
            <a:alphaModFix/>
          </a:blip>
          <a:stretch>
            <a:fillRect/>
          </a:stretch>
        </p:blipFill>
        <p:spPr>
          <a:xfrm>
            <a:off x="609600" y="1138625"/>
            <a:ext cx="7187700" cy="4580754"/>
          </a:xfrm>
          <a:prstGeom prst="rect">
            <a:avLst/>
          </a:prstGeom>
          <a:noFill/>
          <a:ln>
            <a:noFill/>
          </a:ln>
        </p:spPr>
      </p:pic>
      <p:grpSp>
        <p:nvGrpSpPr>
          <p:cNvPr id="2565" name="Google Shape;2565;p83"/>
          <p:cNvGrpSpPr/>
          <p:nvPr/>
        </p:nvGrpSpPr>
        <p:grpSpPr>
          <a:xfrm>
            <a:off x="8115300" y="1334216"/>
            <a:ext cx="4009049" cy="1655347"/>
            <a:chOff x="317750" y="5765550"/>
            <a:chExt cx="11623800" cy="666350"/>
          </a:xfrm>
        </p:grpSpPr>
        <p:sp>
          <p:nvSpPr>
            <p:cNvPr id="2566" name="Google Shape;2566;p83"/>
            <p:cNvSpPr/>
            <p:nvPr/>
          </p:nvSpPr>
          <p:spPr>
            <a:xfrm>
              <a:off x="317750" y="57655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567" name="Google Shape;2567;p83"/>
            <p:cNvSpPr txBox="1"/>
            <p:nvPr/>
          </p:nvSpPr>
          <p:spPr>
            <a:xfrm>
              <a:off x="905300" y="5786000"/>
              <a:ext cx="10569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Small molecule dataset PTC-MR may have less complex structural roles, leading to similar performance for most methods</a:t>
              </a:r>
              <a:endParaRPr sz="1900">
                <a:solidFill>
                  <a:schemeClr val="lt1"/>
                </a:solidFill>
                <a:latin typeface="Helvetica Neue"/>
                <a:ea typeface="Helvetica Neue"/>
                <a:cs typeface="Helvetica Neue"/>
                <a:sym typeface="Helvetica Neue"/>
              </a:endParaRPr>
            </a:p>
          </p:txBody>
        </p:sp>
      </p:grpSp>
      <p:grpSp>
        <p:nvGrpSpPr>
          <p:cNvPr id="2568" name="Google Shape;2568;p83"/>
          <p:cNvGrpSpPr/>
          <p:nvPr/>
        </p:nvGrpSpPr>
        <p:grpSpPr>
          <a:xfrm>
            <a:off x="8039100" y="3213818"/>
            <a:ext cx="4009049" cy="1629943"/>
            <a:chOff x="-345051" y="6000717"/>
            <a:chExt cx="11623800" cy="656124"/>
          </a:xfrm>
        </p:grpSpPr>
        <p:sp>
          <p:nvSpPr>
            <p:cNvPr id="2569" name="Google Shape;2569;p83"/>
            <p:cNvSpPr/>
            <p:nvPr/>
          </p:nvSpPr>
          <p:spPr>
            <a:xfrm>
              <a:off x="-345051" y="6010941"/>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570" name="Google Shape;2570;p83"/>
            <p:cNvSpPr txBox="1"/>
            <p:nvPr/>
          </p:nvSpPr>
          <p:spPr>
            <a:xfrm>
              <a:off x="242499" y="6000717"/>
              <a:ext cx="10569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Random-walk based sampling methods perform poorly </a:t>
              </a:r>
              <a:endParaRPr sz="1900">
                <a:solidFill>
                  <a:schemeClr val="lt1"/>
                </a:solidFill>
                <a:latin typeface="Helvetica Neue"/>
                <a:ea typeface="Helvetica Neue"/>
                <a:cs typeface="Helvetica Neue"/>
                <a:sym typeface="Helvetica Neue"/>
              </a:endParaRPr>
            </a:p>
            <a:p>
              <a:pPr indent="-349250" lvl="0" marL="457200" marR="0" rtl="0" algn="l">
                <a:spcBef>
                  <a:spcPts val="0"/>
                </a:spcBef>
                <a:spcAft>
                  <a:spcPts val="0"/>
                </a:spcAft>
                <a:buClr>
                  <a:schemeClr val="lt1"/>
                </a:buClr>
                <a:buSzPts val="1900"/>
                <a:buFont typeface="Helvetica Neue"/>
                <a:buChar char="-"/>
              </a:pPr>
              <a:r>
                <a:rPr lang="en-US" sz="1900">
                  <a:solidFill>
                    <a:schemeClr val="lt1"/>
                  </a:solidFill>
                  <a:latin typeface="Helvetica Neue"/>
                  <a:ea typeface="Helvetica Neue"/>
                  <a:cs typeface="Helvetica Neue"/>
                  <a:sym typeface="Helvetica Neue"/>
                </a:rPr>
                <a:t>blur structural information too much on small graphs</a:t>
              </a:r>
              <a:endParaRPr sz="1900">
                <a:solidFill>
                  <a:schemeClr val="lt1"/>
                </a:solidFill>
                <a:latin typeface="Helvetica Neue"/>
                <a:ea typeface="Helvetica Neue"/>
                <a:cs typeface="Helvetica Neue"/>
                <a:sym typeface="Helvetica Neue"/>
              </a:endParaRPr>
            </a:p>
          </p:txBody>
        </p:sp>
      </p:grpSp>
      <p:grpSp>
        <p:nvGrpSpPr>
          <p:cNvPr id="2571" name="Google Shape;2571;p83"/>
          <p:cNvGrpSpPr/>
          <p:nvPr/>
        </p:nvGrpSpPr>
        <p:grpSpPr>
          <a:xfrm>
            <a:off x="728223" y="5701673"/>
            <a:ext cx="10068536" cy="1302991"/>
            <a:chOff x="-345043" y="6337887"/>
            <a:chExt cx="11623800" cy="1029300"/>
          </a:xfrm>
        </p:grpSpPr>
        <p:sp>
          <p:nvSpPr>
            <p:cNvPr id="2572" name="Google Shape;2572;p83"/>
            <p:cNvSpPr/>
            <p:nvPr/>
          </p:nvSpPr>
          <p:spPr>
            <a:xfrm>
              <a:off x="-345043" y="6629551"/>
              <a:ext cx="11623800" cy="381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573" name="Google Shape;2573;p83"/>
            <p:cNvSpPr txBox="1"/>
            <p:nvPr/>
          </p:nvSpPr>
          <p:spPr>
            <a:xfrm>
              <a:off x="242495" y="6337887"/>
              <a:ext cx="10569300" cy="10293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Note: </a:t>
              </a:r>
              <a:r>
                <a:rPr lang="en-US" sz="1900">
                  <a:solidFill>
                    <a:schemeClr val="lt1"/>
                  </a:solidFill>
                  <a:latin typeface="Helvetica Neue"/>
                  <a:ea typeface="Helvetica Neue"/>
                  <a:cs typeface="Helvetica Neue"/>
                  <a:sym typeface="Helvetica Neue"/>
                </a:rPr>
                <a:t>competitive</a:t>
              </a:r>
              <a:r>
                <a:rPr lang="en-US" sz="1900">
                  <a:solidFill>
                    <a:schemeClr val="lt1"/>
                  </a:solidFill>
                  <a:latin typeface="Helvetica Neue"/>
                  <a:ea typeface="Helvetica Neue"/>
                  <a:cs typeface="Helvetica Neue"/>
                  <a:sym typeface="Helvetica Neue"/>
                </a:rPr>
                <a:t> to SOTA, e.g. GCN-VAE on IMDB-M (of independent interest)</a:t>
              </a:r>
              <a:endParaRPr sz="1900">
                <a:solidFill>
                  <a:schemeClr val="lt1"/>
                </a:solidFill>
                <a:latin typeface="Helvetica Neue"/>
                <a:ea typeface="Helvetica Neue"/>
                <a:cs typeface="Helvetica Neue"/>
                <a:sym typeface="Helvetica Neue"/>
              </a:endParaRPr>
            </a:p>
          </p:txBody>
        </p:sp>
      </p:grpSp>
      <p:sp>
        <p:nvSpPr>
          <p:cNvPr id="2574" name="Google Shape;2574;p83"/>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9" name="Shape 2579"/>
        <p:cNvGrpSpPr/>
        <p:nvPr/>
      </p:nvGrpSpPr>
      <p:grpSpPr>
        <a:xfrm>
          <a:off x="0" y="0"/>
          <a:ext cx="0" cy="0"/>
          <a:chOff x="0" y="0"/>
          <a:chExt cx="0" cy="0"/>
        </a:xfrm>
      </p:grpSpPr>
      <p:sp>
        <p:nvSpPr>
          <p:cNvPr id="2580" name="Google Shape;2580;p84"/>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Graph Classification: Results</a:t>
            </a:r>
            <a:endParaRPr/>
          </a:p>
        </p:txBody>
      </p:sp>
      <p:sp>
        <p:nvSpPr>
          <p:cNvPr id="2581" name="Google Shape;2581;p8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582" name="Google Shape;2582;p84"/>
          <p:cNvGrpSpPr/>
          <p:nvPr/>
        </p:nvGrpSpPr>
        <p:grpSpPr>
          <a:xfrm>
            <a:off x="151200" y="1014000"/>
            <a:ext cx="11805900" cy="3621900"/>
            <a:chOff x="151200" y="1014000"/>
            <a:chExt cx="11805900" cy="3621900"/>
          </a:xfrm>
        </p:grpSpPr>
        <p:sp>
          <p:nvSpPr>
            <p:cNvPr id="2583" name="Google Shape;2583;p84"/>
            <p:cNvSpPr txBox="1"/>
            <p:nvPr/>
          </p:nvSpPr>
          <p:spPr>
            <a:xfrm>
              <a:off x="152400" y="1045125"/>
              <a:ext cx="11804700" cy="626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2584" name="Google Shape;2584;p84"/>
            <p:cNvPicPr preferRelativeResize="0"/>
            <p:nvPr/>
          </p:nvPicPr>
          <p:blipFill>
            <a:blip r:embed="rId3">
              <a:alphaModFix/>
            </a:blip>
            <a:stretch>
              <a:fillRect/>
            </a:stretch>
          </p:blipFill>
          <p:spPr>
            <a:xfrm>
              <a:off x="151200" y="1014000"/>
              <a:ext cx="11804698" cy="3621900"/>
            </a:xfrm>
            <a:prstGeom prst="rect">
              <a:avLst/>
            </a:prstGeom>
            <a:noFill/>
            <a:ln>
              <a:noFill/>
            </a:ln>
          </p:spPr>
        </p:pic>
      </p:grpSp>
      <p:grpSp>
        <p:nvGrpSpPr>
          <p:cNvPr id="2585" name="Google Shape;2585;p84"/>
          <p:cNvGrpSpPr/>
          <p:nvPr/>
        </p:nvGrpSpPr>
        <p:grpSpPr>
          <a:xfrm>
            <a:off x="241550" y="4622550"/>
            <a:ext cx="11623800" cy="666350"/>
            <a:chOff x="317750" y="5765550"/>
            <a:chExt cx="11623800" cy="666350"/>
          </a:xfrm>
        </p:grpSpPr>
        <p:sp>
          <p:nvSpPr>
            <p:cNvPr id="2586" name="Google Shape;2586;p84"/>
            <p:cNvSpPr/>
            <p:nvPr/>
          </p:nvSpPr>
          <p:spPr>
            <a:xfrm>
              <a:off x="317750" y="57655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grpSp>
          <p:nvGrpSpPr>
            <p:cNvPr id="2587" name="Google Shape;2587;p84"/>
            <p:cNvGrpSpPr/>
            <p:nvPr/>
          </p:nvGrpSpPr>
          <p:grpSpPr>
            <a:xfrm>
              <a:off x="413828" y="5786000"/>
              <a:ext cx="11060772" cy="645900"/>
              <a:chOff x="337628" y="5252600"/>
              <a:chExt cx="11060772" cy="645900"/>
            </a:xfrm>
          </p:grpSpPr>
          <p:pic>
            <p:nvPicPr>
              <p:cNvPr id="2588" name="Google Shape;2588;p84"/>
              <p:cNvPicPr preferRelativeResize="0"/>
              <p:nvPr/>
            </p:nvPicPr>
            <p:blipFill rotWithShape="1">
              <a:blip r:embed="rId4">
                <a:alphaModFix/>
              </a:blip>
              <a:srcRect b="0" l="0" r="0" t="0"/>
              <a:stretch/>
            </p:blipFill>
            <p:spPr>
              <a:xfrm>
                <a:off x="337628" y="5340661"/>
                <a:ext cx="329205" cy="469800"/>
              </a:xfrm>
              <a:prstGeom prst="rect">
                <a:avLst/>
              </a:prstGeom>
              <a:noFill/>
              <a:ln>
                <a:noFill/>
              </a:ln>
            </p:spPr>
          </p:pic>
          <p:sp>
            <p:nvSpPr>
              <p:cNvPr id="2589" name="Google Shape;2589;p84"/>
              <p:cNvSpPr txBox="1"/>
              <p:nvPr/>
            </p:nvSpPr>
            <p:spPr>
              <a:xfrm>
                <a:off x="829100" y="5252600"/>
                <a:ext cx="10569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Observation: Best methods aggregate local connectivity (xNetMF, MultiLENS, SEGK, degree histogram)</a:t>
                </a:r>
                <a:endParaRPr sz="1900">
                  <a:solidFill>
                    <a:schemeClr val="lt1"/>
                  </a:solidFill>
                  <a:latin typeface="Helvetica Neue"/>
                  <a:ea typeface="Helvetica Neue"/>
                  <a:cs typeface="Helvetica Neue"/>
                  <a:sym typeface="Helvetica Neue"/>
                </a:endParaRPr>
              </a:p>
            </p:txBody>
          </p:sp>
        </p:grpSp>
      </p:grpSp>
      <p:grpSp>
        <p:nvGrpSpPr>
          <p:cNvPr id="2590" name="Google Shape;2590;p84"/>
          <p:cNvGrpSpPr/>
          <p:nvPr/>
        </p:nvGrpSpPr>
        <p:grpSpPr>
          <a:xfrm>
            <a:off x="241550" y="5328800"/>
            <a:ext cx="11623800" cy="701650"/>
            <a:chOff x="165350" y="5024000"/>
            <a:chExt cx="11623800" cy="701650"/>
          </a:xfrm>
        </p:grpSpPr>
        <p:sp>
          <p:nvSpPr>
            <p:cNvPr id="2591" name="Google Shape;2591;p84"/>
            <p:cNvSpPr/>
            <p:nvPr/>
          </p:nvSpPr>
          <p:spPr>
            <a:xfrm>
              <a:off x="165350" y="50797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grpSp>
          <p:nvGrpSpPr>
            <p:cNvPr id="2592" name="Google Shape;2592;p84"/>
            <p:cNvGrpSpPr/>
            <p:nvPr/>
          </p:nvGrpSpPr>
          <p:grpSpPr>
            <a:xfrm>
              <a:off x="261428" y="5024000"/>
              <a:ext cx="11060772" cy="645900"/>
              <a:chOff x="185228" y="4490600"/>
              <a:chExt cx="11060772" cy="645900"/>
            </a:xfrm>
          </p:grpSpPr>
          <p:pic>
            <p:nvPicPr>
              <p:cNvPr id="2593" name="Google Shape;2593;p84"/>
              <p:cNvPicPr preferRelativeResize="0"/>
              <p:nvPr/>
            </p:nvPicPr>
            <p:blipFill rotWithShape="1">
              <a:blip r:embed="rId4">
                <a:alphaModFix/>
              </a:blip>
              <a:srcRect b="0" l="0" r="0" t="0"/>
              <a:stretch/>
            </p:blipFill>
            <p:spPr>
              <a:xfrm>
                <a:off x="185228" y="4654861"/>
                <a:ext cx="329205" cy="469800"/>
              </a:xfrm>
              <a:prstGeom prst="rect">
                <a:avLst/>
              </a:prstGeom>
              <a:noFill/>
              <a:ln>
                <a:noFill/>
              </a:ln>
            </p:spPr>
          </p:pic>
          <p:sp>
            <p:nvSpPr>
              <p:cNvPr id="2594" name="Google Shape;2594;p84"/>
              <p:cNvSpPr txBox="1"/>
              <p:nvPr/>
            </p:nvSpPr>
            <p:spPr>
              <a:xfrm>
                <a:off x="676700" y="4490600"/>
                <a:ext cx="105693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Observation: Higher-order </a:t>
                </a:r>
                <a:r>
                  <a:rPr lang="en-US" sz="1900">
                    <a:solidFill>
                      <a:schemeClr val="lt1"/>
                    </a:solidFill>
                    <a:latin typeface="Helvetica Neue"/>
                    <a:ea typeface="Helvetica Neue"/>
                    <a:cs typeface="Helvetica Neue"/>
                    <a:sym typeface="Helvetica Neue"/>
                  </a:rPr>
                  <a:t>connectivity</a:t>
                </a:r>
                <a:r>
                  <a:rPr lang="en-US" sz="1900">
                    <a:solidFill>
                      <a:schemeClr val="lt1"/>
                    </a:solidFill>
                    <a:latin typeface="Helvetica Neue"/>
                    <a:ea typeface="Helvetica Neue"/>
                    <a:cs typeface="Helvetica Neue"/>
                    <a:sym typeface="Helvetica Neue"/>
                  </a:rPr>
                  <a:t> information slightly helps on larger datasets</a:t>
                </a:r>
                <a:endParaRPr sz="1900">
                  <a:solidFill>
                    <a:schemeClr val="lt1"/>
                  </a:solidFill>
                  <a:latin typeface="Helvetica Neue"/>
                  <a:ea typeface="Helvetica Neue"/>
                  <a:cs typeface="Helvetica Neue"/>
                  <a:sym typeface="Helvetica Neue"/>
                </a:endParaRPr>
              </a:p>
            </p:txBody>
          </p:sp>
        </p:grpSp>
      </p:grpSp>
      <p:sp>
        <p:nvSpPr>
          <p:cNvPr id="2595" name="Google Shape;2595;p84"/>
          <p:cNvSpPr txBox="1"/>
          <p:nvPr/>
        </p:nvSpPr>
        <p:spPr>
          <a:xfrm>
            <a:off x="207975" y="6500950"/>
            <a:ext cx="103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Jin, Koutra. 2021. Toward Understanding and Evaluating Structural Node Embeddings. ACM TKDD 2021]</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0" name="Shape 2600"/>
        <p:cNvGrpSpPr/>
        <p:nvPr/>
      </p:nvGrpSpPr>
      <p:grpSpPr>
        <a:xfrm>
          <a:off x="0" y="0"/>
          <a:ext cx="0" cy="0"/>
          <a:chOff x="0" y="0"/>
          <a:chExt cx="0" cy="0"/>
        </a:xfrm>
      </p:grpSpPr>
      <p:sp>
        <p:nvSpPr>
          <p:cNvPr id="2601" name="Google Shape;2601;p85"/>
          <p:cNvSpPr txBox="1"/>
          <p:nvPr>
            <p:ph type="title"/>
          </p:nvPr>
        </p:nvSpPr>
        <p:spPr>
          <a:xfrm>
            <a:off x="608500" y="315500"/>
            <a:ext cx="11013300" cy="914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accent5"/>
              </a:buClr>
              <a:buSzPts val="3300"/>
              <a:buFont typeface="Helvetica Neue"/>
              <a:buNone/>
            </a:pPr>
            <a:r>
              <a:rPr lang="en-US">
                <a:solidFill>
                  <a:schemeClr val="accent5"/>
                </a:solidFill>
              </a:rPr>
              <a:t>Application</a:t>
            </a:r>
            <a:r>
              <a:rPr lang="en-US">
                <a:solidFill>
                  <a:schemeClr val="accent5"/>
                </a:solidFill>
              </a:rPr>
              <a:t>: Professional Role Discovery Across Companies from Email Behavior</a:t>
            </a:r>
            <a:endParaRPr b="0" i="0" sz="4400" u="none" cap="none" strike="noStrike">
              <a:solidFill>
                <a:schemeClr val="accent5"/>
              </a:solidFill>
              <a:latin typeface="Helvetica Neue Light"/>
              <a:ea typeface="Helvetica Neue Light"/>
              <a:cs typeface="Helvetica Neue Light"/>
              <a:sym typeface="Helvetica Neue Light"/>
            </a:endParaRPr>
          </a:p>
        </p:txBody>
      </p:sp>
      <p:sp>
        <p:nvSpPr>
          <p:cNvPr id="2602" name="Google Shape;2602;p85"/>
          <p:cNvSpPr txBox="1"/>
          <p:nvPr>
            <p:ph idx="1" type="body"/>
          </p:nvPr>
        </p:nvSpPr>
        <p:spPr>
          <a:xfrm>
            <a:off x="715350" y="4451325"/>
            <a:ext cx="11305500" cy="1478100"/>
          </a:xfrm>
          <a:prstGeom prst="rect">
            <a:avLst/>
          </a:prstGeom>
          <a:noFill/>
          <a:ln>
            <a:noFill/>
          </a:ln>
        </p:spPr>
        <p:txBody>
          <a:bodyPr anchorCtr="0" anchor="t" bIns="60925" lIns="121900" spcFirstLastPara="1" rIns="121900" wrap="square" tIns="60925">
            <a:noAutofit/>
          </a:bodyPr>
          <a:lstStyle/>
          <a:p>
            <a:pPr indent="-342891" lvl="0" marL="342891" marR="0" rtl="0" algn="l">
              <a:lnSpc>
                <a:spcPct val="120000"/>
              </a:lnSpc>
              <a:spcBef>
                <a:spcPts val="0"/>
              </a:spcBef>
              <a:spcAft>
                <a:spcPts val="0"/>
              </a:spcAft>
              <a:buClr>
                <a:schemeClr val="accent5"/>
              </a:buClr>
              <a:buSzPts val="2100"/>
              <a:buFont typeface="Arial"/>
              <a:buChar char="•"/>
            </a:pPr>
            <a:r>
              <a:rPr lang="en-US" sz="2600">
                <a:solidFill>
                  <a:srgbClr val="FFFFFF"/>
                </a:solidFill>
              </a:rPr>
              <a:t>edge </a:t>
            </a:r>
            <a:r>
              <a:rPr lang="en-US" sz="2600">
                <a:solidFill>
                  <a:schemeClr val="accent6"/>
                </a:solidFill>
              </a:rPr>
              <a:t>weights</a:t>
            </a:r>
            <a:r>
              <a:rPr b="0" i="0" lang="en-US" sz="2600" u="none" cap="none" strike="noStrike">
                <a:solidFill>
                  <a:schemeClr val="lt1"/>
                </a:solidFill>
                <a:latin typeface="Helvetica Neue"/>
                <a:ea typeface="Helvetica Neue"/>
                <a:cs typeface="Helvetica Neue"/>
                <a:sym typeface="Helvetica Neue"/>
              </a:rPr>
              <a:t>: weigh </a:t>
            </a:r>
            <a:r>
              <a:rPr lang="en-US" sz="2600"/>
              <a:t>neighbors’ contributions to node’s identity</a:t>
            </a:r>
            <a:endParaRPr/>
          </a:p>
          <a:p>
            <a:pPr indent="-342891" lvl="0" marL="342891" marR="0" rtl="0" algn="l">
              <a:lnSpc>
                <a:spcPct val="120000"/>
              </a:lnSpc>
              <a:spcBef>
                <a:spcPts val="0"/>
              </a:spcBef>
              <a:spcAft>
                <a:spcPts val="0"/>
              </a:spcAft>
              <a:buClr>
                <a:schemeClr val="accent5"/>
              </a:buClr>
              <a:buSzPts val="2100"/>
              <a:buFont typeface="Arial"/>
              <a:buChar char="•"/>
            </a:pPr>
            <a:r>
              <a:rPr lang="en-US" sz="2600">
                <a:solidFill>
                  <a:srgbClr val="FFFFFF"/>
                </a:solidFill>
              </a:rPr>
              <a:t>edge </a:t>
            </a:r>
            <a:r>
              <a:rPr lang="en-US" sz="2600">
                <a:solidFill>
                  <a:schemeClr val="accent6"/>
                </a:solidFill>
              </a:rPr>
              <a:t>directions</a:t>
            </a:r>
            <a:r>
              <a:rPr b="0" i="0" lang="en-US" sz="2600" u="none" cap="none" strike="noStrike">
                <a:solidFill>
                  <a:schemeClr val="lt1"/>
                </a:solidFill>
                <a:latin typeface="Helvetica Neue"/>
                <a:ea typeface="Helvetica Neue"/>
                <a:cs typeface="Helvetica Neue"/>
                <a:sym typeface="Helvetica Neue"/>
              </a:rPr>
              <a:t>: </a:t>
            </a:r>
            <a:r>
              <a:rPr lang="en-US" sz="2600"/>
              <a:t>count neighbors along incoming and outgoing edges separately</a:t>
            </a:r>
            <a:endParaRPr b="0" i="0" sz="2800" u="none" cap="none" strike="noStrike">
              <a:solidFill>
                <a:schemeClr val="lt1"/>
              </a:solidFill>
              <a:latin typeface="Helvetica Neue"/>
              <a:ea typeface="Helvetica Neue"/>
              <a:cs typeface="Helvetica Neue"/>
              <a:sym typeface="Helvetica Neue"/>
            </a:endParaRPr>
          </a:p>
          <a:p>
            <a:pPr indent="0" lvl="0" marL="0" marR="0" rtl="0" algn="l">
              <a:spcBef>
                <a:spcPts val="0"/>
              </a:spcBef>
              <a:spcAft>
                <a:spcPts val="0"/>
              </a:spcAft>
              <a:buClr>
                <a:schemeClr val="accent5"/>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p:txBody>
      </p:sp>
      <p:sp>
        <p:nvSpPr>
          <p:cNvPr id="2603" name="Google Shape;2603;p8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604" name="Google Shape;2604;p85"/>
          <p:cNvSpPr txBox="1"/>
          <p:nvPr/>
        </p:nvSpPr>
        <p:spPr>
          <a:xfrm>
            <a:off x="6755875" y="3754850"/>
            <a:ext cx="5360100" cy="6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accent6"/>
                </a:solidFill>
                <a:latin typeface="Helvetica Neue"/>
                <a:ea typeface="Helvetica Neue"/>
                <a:cs typeface="Helvetica Neue"/>
                <a:sym typeface="Helvetica Neue"/>
              </a:rPr>
              <a:t>Asymmetric</a:t>
            </a:r>
            <a:r>
              <a:rPr lang="en-US" sz="1800">
                <a:solidFill>
                  <a:srgbClr val="FFFFFF"/>
                </a:solidFill>
                <a:latin typeface="Helvetica Neue"/>
                <a:ea typeface="Helvetica Neue"/>
                <a:cs typeface="Helvetica Neue"/>
                <a:sym typeface="Helvetica Neue"/>
              </a:rPr>
              <a:t> communication of varying </a:t>
            </a:r>
            <a:r>
              <a:rPr lang="en-US" sz="1800">
                <a:solidFill>
                  <a:schemeClr val="accent6"/>
                </a:solidFill>
                <a:latin typeface="Helvetica Neue"/>
                <a:ea typeface="Helvetica Neue"/>
                <a:cs typeface="Helvetica Neue"/>
                <a:sym typeface="Helvetica Neue"/>
              </a:rPr>
              <a:t>strengths</a:t>
            </a:r>
            <a:endParaRPr sz="1800">
              <a:solidFill>
                <a:schemeClr val="accent6"/>
              </a:solidFill>
              <a:latin typeface="Helvetica Neue"/>
              <a:ea typeface="Helvetica Neue"/>
              <a:cs typeface="Helvetica Neue"/>
              <a:sym typeface="Helvetica Neue"/>
            </a:endParaRPr>
          </a:p>
        </p:txBody>
      </p:sp>
      <p:grpSp>
        <p:nvGrpSpPr>
          <p:cNvPr id="2605" name="Google Shape;2605;p85"/>
          <p:cNvGrpSpPr/>
          <p:nvPr/>
        </p:nvGrpSpPr>
        <p:grpSpPr>
          <a:xfrm>
            <a:off x="7130822" y="1555378"/>
            <a:ext cx="4077665" cy="2189286"/>
            <a:chOff x="6374191" y="4205775"/>
            <a:chExt cx="1662656" cy="890352"/>
          </a:xfrm>
        </p:grpSpPr>
        <p:pic>
          <p:nvPicPr>
            <p:cNvPr id="2606" name="Google Shape;2606;p85"/>
            <p:cNvPicPr preferRelativeResize="0"/>
            <p:nvPr/>
          </p:nvPicPr>
          <p:blipFill rotWithShape="1">
            <a:blip r:embed="rId3">
              <a:alphaModFix/>
            </a:blip>
            <a:srcRect b="12979" l="0" r="52763" t="15031"/>
            <a:stretch/>
          </p:blipFill>
          <p:spPr>
            <a:xfrm>
              <a:off x="6759300" y="4205775"/>
              <a:ext cx="1277547" cy="890352"/>
            </a:xfrm>
            <a:prstGeom prst="rect">
              <a:avLst/>
            </a:prstGeom>
            <a:noFill/>
            <a:ln>
              <a:noFill/>
            </a:ln>
          </p:spPr>
        </p:pic>
        <p:pic>
          <p:nvPicPr>
            <p:cNvPr id="2607" name="Google Shape;2607;p85"/>
            <p:cNvPicPr preferRelativeResize="0"/>
            <p:nvPr/>
          </p:nvPicPr>
          <p:blipFill rotWithShape="1">
            <a:blip r:embed="rId4">
              <a:alphaModFix/>
            </a:blip>
            <a:srcRect b="11138" l="9243" r="9030" t="9922"/>
            <a:stretch/>
          </p:blipFill>
          <p:spPr>
            <a:xfrm rot="-1135647">
              <a:off x="6416989" y="4250873"/>
              <a:ext cx="331103" cy="319906"/>
            </a:xfrm>
            <a:prstGeom prst="roundRect">
              <a:avLst>
                <a:gd fmla="val 16667" name="adj"/>
              </a:avLst>
            </a:prstGeom>
            <a:noFill/>
            <a:ln>
              <a:noFill/>
            </a:ln>
          </p:spPr>
        </p:pic>
      </p:grpSp>
      <p:sp>
        <p:nvSpPr>
          <p:cNvPr id="2608" name="Google Shape;2608;p85"/>
          <p:cNvSpPr txBox="1"/>
          <p:nvPr>
            <p:ph idx="1" type="body"/>
          </p:nvPr>
        </p:nvSpPr>
        <p:spPr>
          <a:xfrm>
            <a:off x="646725" y="1656175"/>
            <a:ext cx="6109200" cy="1478100"/>
          </a:xfrm>
          <a:prstGeom prst="rect">
            <a:avLst/>
          </a:prstGeom>
          <a:noFill/>
          <a:ln>
            <a:noFill/>
          </a:ln>
        </p:spPr>
        <p:txBody>
          <a:bodyPr anchorCtr="0" anchor="t" bIns="60925" lIns="121900" spcFirstLastPara="1" rIns="121900" wrap="square" tIns="60925">
            <a:noAutofit/>
          </a:bodyPr>
          <a:lstStyle/>
          <a:p>
            <a:pPr indent="-342891" lvl="0" marL="342891" marR="0" rtl="0" algn="l">
              <a:lnSpc>
                <a:spcPct val="120000"/>
              </a:lnSpc>
              <a:spcBef>
                <a:spcPts val="0"/>
              </a:spcBef>
              <a:spcAft>
                <a:spcPts val="0"/>
              </a:spcAft>
              <a:buClr>
                <a:schemeClr val="accent5"/>
              </a:buClr>
              <a:buSzPts val="2100"/>
              <a:buFont typeface="Arial"/>
              <a:buChar char="•"/>
            </a:pPr>
            <a:r>
              <a:rPr lang="en-US" sz="2600">
                <a:solidFill>
                  <a:schemeClr val="accent6"/>
                </a:solidFill>
              </a:rPr>
              <a:t>Hypothesis: </a:t>
            </a:r>
            <a:r>
              <a:rPr i="1" lang="en-US" sz="2600"/>
              <a:t>professional roles</a:t>
            </a:r>
            <a:r>
              <a:rPr lang="en-US" sz="2600"/>
              <a:t> of email users </a:t>
            </a:r>
            <a:r>
              <a:rPr lang="en-US" sz="2600">
                <a:solidFill>
                  <a:srgbClr val="8E7CC3"/>
                </a:solidFill>
              </a:rPr>
              <a:t>related to </a:t>
            </a:r>
            <a:r>
              <a:rPr i="1" lang="en-US" sz="2600">
                <a:solidFill>
                  <a:srgbClr val="8E7CC3"/>
                </a:solidFill>
              </a:rPr>
              <a:t>structural roles</a:t>
            </a:r>
            <a:r>
              <a:rPr lang="en-US" sz="2600"/>
              <a:t> in email communication networks</a:t>
            </a:r>
            <a:endParaRPr sz="2600"/>
          </a:p>
          <a:p>
            <a:pPr indent="0" lvl="0" marL="0" marR="0" rtl="0" algn="l">
              <a:spcBef>
                <a:spcPts val="0"/>
              </a:spcBef>
              <a:spcAft>
                <a:spcPts val="0"/>
              </a:spcAft>
              <a:buClr>
                <a:schemeClr val="accent5"/>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spcBef>
                <a:spcPts val="0"/>
              </a:spcBef>
              <a:spcAft>
                <a:spcPts val="0"/>
              </a:spcAft>
              <a:buClr>
                <a:schemeClr val="accent5"/>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p:txBody>
      </p:sp>
      <p:sp>
        <p:nvSpPr>
          <p:cNvPr id="2609" name="Google Shape;2609;p85"/>
          <p:cNvSpPr txBox="1"/>
          <p:nvPr/>
        </p:nvSpPr>
        <p:spPr>
          <a:xfrm>
            <a:off x="35625" y="6413200"/>
            <a:ext cx="41454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et al. KDD 2019]</a:t>
            </a:r>
            <a:endParaRPr>
              <a:solidFill>
                <a:srgbClr val="BFBFBF"/>
              </a:solidFill>
              <a:latin typeface="Helvetica Neue"/>
              <a:ea typeface="Helvetica Neue"/>
              <a:cs typeface="Helvetica Neue"/>
              <a:sym typeface="Helvetica Neue"/>
            </a:endParaRPr>
          </a:p>
        </p:txBody>
      </p:sp>
      <p:sp>
        <p:nvSpPr>
          <p:cNvPr id="2610" name="Google Shape;2610;p85"/>
          <p:cNvSpPr/>
          <p:nvPr/>
        </p:nvSpPr>
        <p:spPr>
          <a:xfrm rot="5400000">
            <a:off x="116175" y="-116400"/>
            <a:ext cx="1296900" cy="1529700"/>
          </a:xfrm>
          <a:prstGeom prst="rtTriangle">
            <a:avLst/>
          </a:prstGeom>
          <a:solidFill>
            <a:srgbClr val="888888"/>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85"/>
          <p:cNvSpPr txBox="1"/>
          <p:nvPr/>
        </p:nvSpPr>
        <p:spPr>
          <a:xfrm rot="-2352881">
            <a:off x="-207813" y="196196"/>
            <a:ext cx="1731970" cy="3650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FFFF"/>
                </a:solidFill>
                <a:latin typeface="Helvetica Neue"/>
                <a:ea typeface="Helvetica Neue"/>
                <a:cs typeface="Helvetica Neue"/>
                <a:sym typeface="Helvetica Neue"/>
              </a:rPr>
              <a:t>Application</a:t>
            </a:r>
            <a:endParaRPr sz="2000">
              <a:solidFill>
                <a:srgbClr val="FFFFFF"/>
              </a:solidFill>
              <a:latin typeface="Helvetica Neue"/>
              <a:ea typeface="Helvetica Neue"/>
              <a:cs typeface="Helvetica Neue"/>
              <a:sym typeface="Helvetica Neue"/>
            </a:endParaRPr>
          </a:p>
        </p:txBody>
      </p:sp>
      <p:sp>
        <p:nvSpPr>
          <p:cNvPr id="2612" name="Google Shape;2612;p85"/>
          <p:cNvSpPr txBox="1"/>
          <p:nvPr/>
        </p:nvSpPr>
        <p:spPr>
          <a:xfrm>
            <a:off x="161725" y="3878050"/>
            <a:ext cx="6289500" cy="512100"/>
          </a:xfrm>
          <a:prstGeom prst="rect">
            <a:avLst/>
          </a:prstGeom>
          <a:solidFill>
            <a:schemeClr val="accent5"/>
          </a:solidFill>
          <a:ln>
            <a:noFill/>
          </a:ln>
        </p:spPr>
        <p:txBody>
          <a:bodyPr anchorCtr="0" anchor="t" bIns="0" lIns="91425" spcFirstLastPara="1" rIns="0" wrap="square" tIns="0">
            <a:noAutofit/>
          </a:bodyPr>
          <a:lstStyle/>
          <a:p>
            <a:pPr indent="0" lvl="0" marL="0" rtl="0" algn="l">
              <a:spcBef>
                <a:spcPts val="560"/>
              </a:spcBef>
              <a:spcAft>
                <a:spcPts val="0"/>
              </a:spcAft>
              <a:buNone/>
            </a:pPr>
            <a:r>
              <a:rPr lang="en-US" sz="2800">
                <a:solidFill>
                  <a:schemeClr val="lt1"/>
                </a:solidFill>
                <a:latin typeface="Helvetica Neue"/>
                <a:ea typeface="Helvetica Neue"/>
                <a:cs typeface="Helvetica Neue"/>
                <a:sym typeface="Helvetica Neue"/>
              </a:rPr>
              <a:t>Extend xNetMF embeddings to model: </a:t>
            </a:r>
            <a:endParaRPr sz="2600">
              <a:solidFill>
                <a:srgbClr val="FFFFF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sp>
        <p:nvSpPr>
          <p:cNvPr id="2618" name="Google Shape;2618;p86"/>
          <p:cNvSpPr txBox="1"/>
          <p:nvPr>
            <p:ph type="title"/>
          </p:nvPr>
        </p:nvSpPr>
        <p:spPr>
          <a:xfrm>
            <a:off x="608500" y="315500"/>
            <a:ext cx="11013300" cy="914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accent5"/>
              </a:buClr>
              <a:buSzPts val="3300"/>
              <a:buFont typeface="Helvetica Neue"/>
              <a:buNone/>
            </a:pPr>
            <a:r>
              <a:rPr lang="en-US">
                <a:solidFill>
                  <a:schemeClr val="accent5"/>
                </a:solidFill>
              </a:rPr>
              <a:t>Comparing</a:t>
            </a:r>
            <a:r>
              <a:rPr lang="en-US">
                <a:solidFill>
                  <a:schemeClr val="accent5"/>
                </a:solidFill>
              </a:rPr>
              <a:t> Roles Across Companies</a:t>
            </a:r>
            <a:endParaRPr b="0" i="0" sz="4400" u="none" cap="none" strike="noStrike">
              <a:solidFill>
                <a:schemeClr val="accent5"/>
              </a:solidFill>
              <a:latin typeface="Helvetica Neue Light"/>
              <a:ea typeface="Helvetica Neue Light"/>
              <a:cs typeface="Helvetica Neue Light"/>
              <a:sym typeface="Helvetica Neue Light"/>
            </a:endParaRPr>
          </a:p>
        </p:txBody>
      </p:sp>
      <p:sp>
        <p:nvSpPr>
          <p:cNvPr id="2619" name="Google Shape;2619;p86"/>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20" name="Google Shape;2620;p86"/>
          <p:cNvSpPr/>
          <p:nvPr/>
        </p:nvSpPr>
        <p:spPr>
          <a:xfrm rot="5400000">
            <a:off x="116175" y="-116400"/>
            <a:ext cx="1296900" cy="1529700"/>
          </a:xfrm>
          <a:prstGeom prst="rtTriangle">
            <a:avLst/>
          </a:prstGeom>
          <a:solidFill>
            <a:srgbClr val="888888"/>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86"/>
          <p:cNvSpPr txBox="1"/>
          <p:nvPr/>
        </p:nvSpPr>
        <p:spPr>
          <a:xfrm rot="-2352881">
            <a:off x="-207813" y="196196"/>
            <a:ext cx="1731970" cy="3650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FFFF"/>
                </a:solidFill>
                <a:latin typeface="Helvetica Neue"/>
                <a:ea typeface="Helvetica Neue"/>
                <a:cs typeface="Helvetica Neue"/>
                <a:sym typeface="Helvetica Neue"/>
              </a:rPr>
              <a:t>Application</a:t>
            </a:r>
            <a:endParaRPr sz="2000">
              <a:solidFill>
                <a:srgbClr val="FFFFFF"/>
              </a:solidFill>
              <a:latin typeface="Helvetica Neue"/>
              <a:ea typeface="Helvetica Neue"/>
              <a:cs typeface="Helvetica Neue"/>
              <a:sym typeface="Helvetica Neue"/>
            </a:endParaRPr>
          </a:p>
        </p:txBody>
      </p:sp>
      <p:grpSp>
        <p:nvGrpSpPr>
          <p:cNvPr id="2622" name="Google Shape;2622;p86"/>
          <p:cNvGrpSpPr/>
          <p:nvPr/>
        </p:nvGrpSpPr>
        <p:grpSpPr>
          <a:xfrm>
            <a:off x="317750" y="1240088"/>
            <a:ext cx="11623800" cy="3571163"/>
            <a:chOff x="317750" y="1240088"/>
            <a:chExt cx="11623800" cy="3571163"/>
          </a:xfrm>
        </p:grpSpPr>
        <p:pic>
          <p:nvPicPr>
            <p:cNvPr id="2623" name="Google Shape;2623;p86"/>
            <p:cNvPicPr preferRelativeResize="0"/>
            <p:nvPr/>
          </p:nvPicPr>
          <p:blipFill>
            <a:blip r:embed="rId3">
              <a:alphaModFix/>
            </a:blip>
            <a:stretch>
              <a:fillRect/>
            </a:stretch>
          </p:blipFill>
          <p:spPr>
            <a:xfrm>
              <a:off x="691525" y="1240088"/>
              <a:ext cx="3238500" cy="2733675"/>
            </a:xfrm>
            <a:prstGeom prst="rect">
              <a:avLst/>
            </a:prstGeom>
            <a:noFill/>
            <a:ln>
              <a:noFill/>
            </a:ln>
          </p:spPr>
        </p:pic>
        <p:sp>
          <p:nvSpPr>
            <p:cNvPr id="2624" name="Google Shape;2624;p86"/>
            <p:cNvSpPr/>
            <p:nvPr/>
          </p:nvSpPr>
          <p:spPr>
            <a:xfrm>
              <a:off x="317750" y="41653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grpSp>
          <p:nvGrpSpPr>
            <p:cNvPr id="2625" name="Google Shape;2625;p86"/>
            <p:cNvGrpSpPr/>
            <p:nvPr/>
          </p:nvGrpSpPr>
          <p:grpSpPr>
            <a:xfrm>
              <a:off x="413828" y="4109600"/>
              <a:ext cx="9126972" cy="645900"/>
              <a:chOff x="337628" y="5252600"/>
              <a:chExt cx="9126972" cy="645900"/>
            </a:xfrm>
          </p:grpSpPr>
          <p:pic>
            <p:nvPicPr>
              <p:cNvPr id="2626" name="Google Shape;2626;p86"/>
              <p:cNvPicPr preferRelativeResize="0"/>
              <p:nvPr/>
            </p:nvPicPr>
            <p:blipFill rotWithShape="1">
              <a:blip r:embed="rId4">
                <a:alphaModFix/>
              </a:blip>
              <a:srcRect b="0" l="0" r="0" t="0"/>
              <a:stretch/>
            </p:blipFill>
            <p:spPr>
              <a:xfrm>
                <a:off x="337628" y="5340661"/>
                <a:ext cx="329205" cy="469800"/>
              </a:xfrm>
              <a:prstGeom prst="rect">
                <a:avLst/>
              </a:prstGeom>
              <a:noFill/>
              <a:ln>
                <a:noFill/>
              </a:ln>
            </p:spPr>
          </p:pic>
          <p:sp>
            <p:nvSpPr>
              <p:cNvPr id="2627" name="Google Shape;2627;p86"/>
              <p:cNvSpPr txBox="1"/>
              <p:nvPr/>
            </p:nvSpPr>
            <p:spPr>
              <a:xfrm>
                <a:off x="829100" y="5252600"/>
                <a:ext cx="86355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Observation: Most employees at small company (Trove-98) map to lower roles at big company (Trove-318)</a:t>
                </a:r>
                <a:endParaRPr sz="1900">
                  <a:solidFill>
                    <a:schemeClr val="lt1"/>
                  </a:solidFill>
                  <a:latin typeface="Helvetica Neue"/>
                  <a:ea typeface="Helvetica Neue"/>
                  <a:cs typeface="Helvetica Neue"/>
                  <a:sym typeface="Helvetica Neue"/>
                </a:endParaRPr>
              </a:p>
            </p:txBody>
          </p:sp>
        </p:grpSp>
      </p:grpSp>
      <p:grpSp>
        <p:nvGrpSpPr>
          <p:cNvPr id="2628" name="Google Shape;2628;p86"/>
          <p:cNvGrpSpPr/>
          <p:nvPr/>
        </p:nvGrpSpPr>
        <p:grpSpPr>
          <a:xfrm>
            <a:off x="317750" y="1296900"/>
            <a:ext cx="11623800" cy="4276350"/>
            <a:chOff x="317750" y="1296900"/>
            <a:chExt cx="11623800" cy="4276350"/>
          </a:xfrm>
        </p:grpSpPr>
        <p:sp>
          <p:nvSpPr>
            <p:cNvPr id="2629" name="Google Shape;2629;p86"/>
            <p:cNvSpPr/>
            <p:nvPr/>
          </p:nvSpPr>
          <p:spPr>
            <a:xfrm>
              <a:off x="317750" y="49273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pic>
          <p:nvPicPr>
            <p:cNvPr id="2630" name="Google Shape;2630;p86"/>
            <p:cNvPicPr preferRelativeResize="0"/>
            <p:nvPr/>
          </p:nvPicPr>
          <p:blipFill>
            <a:blip r:embed="rId5">
              <a:alphaModFix/>
            </a:blip>
            <a:stretch>
              <a:fillRect/>
            </a:stretch>
          </p:blipFill>
          <p:spPr>
            <a:xfrm>
              <a:off x="7653100" y="1296900"/>
              <a:ext cx="3209925" cy="2667000"/>
            </a:xfrm>
            <a:prstGeom prst="rect">
              <a:avLst/>
            </a:prstGeom>
            <a:noFill/>
            <a:ln>
              <a:noFill/>
            </a:ln>
          </p:spPr>
        </p:pic>
        <p:grpSp>
          <p:nvGrpSpPr>
            <p:cNvPr id="2631" name="Google Shape;2631;p86"/>
            <p:cNvGrpSpPr/>
            <p:nvPr/>
          </p:nvGrpSpPr>
          <p:grpSpPr>
            <a:xfrm>
              <a:off x="413828" y="4871600"/>
              <a:ext cx="9126972" cy="645900"/>
              <a:chOff x="337628" y="5252600"/>
              <a:chExt cx="9126972" cy="645900"/>
            </a:xfrm>
          </p:grpSpPr>
          <p:pic>
            <p:nvPicPr>
              <p:cNvPr id="2632" name="Google Shape;2632;p86"/>
              <p:cNvPicPr preferRelativeResize="0"/>
              <p:nvPr/>
            </p:nvPicPr>
            <p:blipFill rotWithShape="1">
              <a:blip r:embed="rId4">
                <a:alphaModFix/>
              </a:blip>
              <a:srcRect b="0" l="0" r="0" t="0"/>
              <a:stretch/>
            </p:blipFill>
            <p:spPr>
              <a:xfrm>
                <a:off x="337628" y="5340661"/>
                <a:ext cx="329205" cy="469800"/>
              </a:xfrm>
              <a:prstGeom prst="rect">
                <a:avLst/>
              </a:prstGeom>
              <a:noFill/>
              <a:ln>
                <a:noFill/>
              </a:ln>
            </p:spPr>
          </p:pic>
          <p:sp>
            <p:nvSpPr>
              <p:cNvPr id="2633" name="Google Shape;2633;p86"/>
              <p:cNvSpPr txBox="1"/>
              <p:nvPr/>
            </p:nvSpPr>
            <p:spPr>
              <a:xfrm>
                <a:off x="829100" y="5252600"/>
                <a:ext cx="86355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Observation: Most </a:t>
                </a:r>
                <a:r>
                  <a:rPr lang="en-US" sz="1900">
                    <a:solidFill>
                      <a:schemeClr val="lt1"/>
                    </a:solidFill>
                    <a:latin typeface="Helvetica Neue"/>
                    <a:ea typeface="Helvetica Neue"/>
                    <a:cs typeface="Helvetica Neue"/>
                    <a:sym typeface="Helvetica Neue"/>
                  </a:rPr>
                  <a:t>employees</a:t>
                </a:r>
                <a:r>
                  <a:rPr lang="en-US" sz="1900">
                    <a:solidFill>
                      <a:schemeClr val="lt1"/>
                    </a:solidFill>
                    <a:latin typeface="Helvetica Neue"/>
                    <a:ea typeface="Helvetica Neue"/>
                    <a:cs typeface="Helvetica Neue"/>
                    <a:sym typeface="Helvetica Neue"/>
                  </a:rPr>
                  <a:t> at big company (Trove-318) map to higher roles at small company (Trove-98)</a:t>
                </a:r>
                <a:endParaRPr sz="1900">
                  <a:solidFill>
                    <a:schemeClr val="lt1"/>
                  </a:solidFill>
                  <a:latin typeface="Helvetica Neue"/>
                  <a:ea typeface="Helvetica Neue"/>
                  <a:cs typeface="Helvetica Neue"/>
                  <a:sym typeface="Helvetica Neue"/>
                </a:endParaRPr>
              </a:p>
            </p:txBody>
          </p:sp>
        </p:grpSp>
      </p:grpSp>
      <p:grpSp>
        <p:nvGrpSpPr>
          <p:cNvPr id="2634" name="Google Shape;2634;p86"/>
          <p:cNvGrpSpPr/>
          <p:nvPr/>
        </p:nvGrpSpPr>
        <p:grpSpPr>
          <a:xfrm>
            <a:off x="317750" y="5689350"/>
            <a:ext cx="11623800" cy="666350"/>
            <a:chOff x="317750" y="5689350"/>
            <a:chExt cx="11623800" cy="666350"/>
          </a:xfrm>
        </p:grpSpPr>
        <p:sp>
          <p:nvSpPr>
            <p:cNvPr id="2635" name="Google Shape;2635;p86"/>
            <p:cNvSpPr/>
            <p:nvPr/>
          </p:nvSpPr>
          <p:spPr>
            <a:xfrm>
              <a:off x="317750" y="56893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sp>
          <p:nvSpPr>
            <p:cNvPr id="2636" name="Google Shape;2636;p86"/>
            <p:cNvSpPr txBox="1"/>
            <p:nvPr/>
          </p:nvSpPr>
          <p:spPr>
            <a:xfrm>
              <a:off x="905300" y="5709800"/>
              <a:ext cx="104409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Explanation: For a given professional rank, employees at larger companies </a:t>
              </a:r>
              <a:r>
                <a:rPr lang="en-US" sz="1900">
                  <a:solidFill>
                    <a:schemeClr val="lt1"/>
                  </a:solidFill>
                  <a:latin typeface="Helvetica Neue"/>
                  <a:ea typeface="Helvetica Neue"/>
                  <a:cs typeface="Helvetica Neue"/>
                  <a:sym typeface="Helvetica Neue"/>
                </a:rPr>
                <a:t>likely</a:t>
              </a:r>
              <a:r>
                <a:rPr lang="en-US" sz="1900">
                  <a:solidFill>
                    <a:schemeClr val="lt1"/>
                  </a:solidFill>
                  <a:latin typeface="Helvetica Neue"/>
                  <a:ea typeface="Helvetica Neue"/>
                  <a:cs typeface="Helvetica Neue"/>
                  <a:sym typeface="Helvetica Neue"/>
                </a:rPr>
                <a:t> more connected</a:t>
              </a:r>
              <a:endParaRPr sz="1900">
                <a:solidFill>
                  <a:schemeClr val="lt1"/>
                </a:solidFill>
                <a:latin typeface="Helvetica Neue"/>
                <a:ea typeface="Helvetica Neue"/>
                <a:cs typeface="Helvetica Neue"/>
                <a:sym typeface="Helvetica Neue"/>
              </a:endParaRPr>
            </a:p>
          </p:txBody>
        </p:sp>
      </p:grpSp>
      <p:sp>
        <p:nvSpPr>
          <p:cNvPr id="2637" name="Google Shape;2637;p86"/>
          <p:cNvSpPr txBox="1"/>
          <p:nvPr/>
        </p:nvSpPr>
        <p:spPr>
          <a:xfrm>
            <a:off x="35625" y="6413200"/>
            <a:ext cx="41454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et al. KDD 2019]</a:t>
            </a:r>
            <a:endParaRPr>
              <a:solidFill>
                <a:srgbClr val="BFBFBF"/>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2" name="Shape 2642"/>
        <p:cNvGrpSpPr/>
        <p:nvPr/>
      </p:nvGrpSpPr>
      <p:grpSpPr>
        <a:xfrm>
          <a:off x="0" y="0"/>
          <a:ext cx="0" cy="0"/>
          <a:chOff x="0" y="0"/>
          <a:chExt cx="0" cy="0"/>
        </a:xfrm>
      </p:grpSpPr>
      <p:sp>
        <p:nvSpPr>
          <p:cNvPr id="2643" name="Google Shape;2643;p87"/>
          <p:cNvSpPr txBox="1"/>
          <p:nvPr>
            <p:ph type="title"/>
          </p:nvPr>
        </p:nvSpPr>
        <p:spPr>
          <a:xfrm>
            <a:off x="608500" y="315500"/>
            <a:ext cx="11013300" cy="914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accent5"/>
              </a:buClr>
              <a:buSzPts val="3300"/>
              <a:buFont typeface="Helvetica Neue"/>
              <a:buNone/>
            </a:pPr>
            <a:r>
              <a:rPr lang="en-US">
                <a:solidFill>
                  <a:schemeClr val="accent5"/>
                </a:solidFill>
              </a:rPr>
              <a:t>Academic vs Corporate Hierarchy: Profs</a:t>
            </a:r>
            <a:endParaRPr b="0" i="0" sz="4400" u="none" cap="none" strike="noStrike">
              <a:solidFill>
                <a:schemeClr val="accent5"/>
              </a:solidFill>
              <a:latin typeface="Helvetica Neue Light"/>
              <a:ea typeface="Helvetica Neue Light"/>
              <a:cs typeface="Helvetica Neue Light"/>
              <a:sym typeface="Helvetica Neue Light"/>
            </a:endParaRPr>
          </a:p>
        </p:txBody>
      </p:sp>
      <p:sp>
        <p:nvSpPr>
          <p:cNvPr id="2644" name="Google Shape;2644;p87"/>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45" name="Google Shape;2645;p87"/>
          <p:cNvSpPr/>
          <p:nvPr/>
        </p:nvSpPr>
        <p:spPr>
          <a:xfrm rot="5400000">
            <a:off x="116175" y="-116400"/>
            <a:ext cx="1296900" cy="1529700"/>
          </a:xfrm>
          <a:prstGeom prst="rtTriangle">
            <a:avLst/>
          </a:prstGeom>
          <a:solidFill>
            <a:srgbClr val="888888"/>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87"/>
          <p:cNvSpPr txBox="1"/>
          <p:nvPr/>
        </p:nvSpPr>
        <p:spPr>
          <a:xfrm rot="-2352881">
            <a:off x="-207813" y="196196"/>
            <a:ext cx="1731970" cy="3650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FFFF"/>
                </a:solidFill>
                <a:latin typeface="Helvetica Neue"/>
                <a:ea typeface="Helvetica Neue"/>
                <a:cs typeface="Helvetica Neue"/>
                <a:sym typeface="Helvetica Neue"/>
              </a:rPr>
              <a:t>Application</a:t>
            </a:r>
            <a:endParaRPr sz="2000">
              <a:solidFill>
                <a:srgbClr val="FFFFFF"/>
              </a:solidFill>
              <a:latin typeface="Helvetica Neue"/>
              <a:ea typeface="Helvetica Neue"/>
              <a:cs typeface="Helvetica Neue"/>
              <a:sym typeface="Helvetica Neue"/>
            </a:endParaRPr>
          </a:p>
        </p:txBody>
      </p:sp>
      <p:pic>
        <p:nvPicPr>
          <p:cNvPr id="2647" name="Google Shape;2647;p87"/>
          <p:cNvPicPr preferRelativeResize="0"/>
          <p:nvPr/>
        </p:nvPicPr>
        <p:blipFill rotWithShape="1">
          <a:blip r:embed="rId3">
            <a:alphaModFix/>
          </a:blip>
          <a:srcRect b="0" l="6035" r="23951" t="0"/>
          <a:stretch/>
        </p:blipFill>
        <p:spPr>
          <a:xfrm>
            <a:off x="4040350" y="1301200"/>
            <a:ext cx="3671803" cy="3933201"/>
          </a:xfrm>
          <a:prstGeom prst="rect">
            <a:avLst/>
          </a:prstGeom>
          <a:noFill/>
          <a:ln>
            <a:noFill/>
          </a:ln>
        </p:spPr>
      </p:pic>
      <p:sp>
        <p:nvSpPr>
          <p:cNvPr id="2648" name="Google Shape;2648;p87"/>
          <p:cNvSpPr txBox="1"/>
          <p:nvPr/>
        </p:nvSpPr>
        <p:spPr>
          <a:xfrm>
            <a:off x="4146375" y="5285550"/>
            <a:ext cx="3735000" cy="40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Helvetica Neue"/>
                <a:ea typeface="Helvetica Neue"/>
                <a:cs typeface="Helvetica Neue"/>
                <a:sym typeface="Helvetica Neue"/>
              </a:rPr>
              <a:t>Mapping Professors to Professional Roles</a:t>
            </a:r>
            <a:endParaRPr>
              <a:solidFill>
                <a:schemeClr val="lt1"/>
              </a:solidFill>
              <a:latin typeface="Helvetica Neue"/>
              <a:ea typeface="Helvetica Neue"/>
              <a:cs typeface="Helvetica Neue"/>
              <a:sym typeface="Helvetica Neue"/>
            </a:endParaRPr>
          </a:p>
        </p:txBody>
      </p:sp>
      <p:sp>
        <p:nvSpPr>
          <p:cNvPr id="2649" name="Google Shape;2649;p87"/>
          <p:cNvSpPr txBox="1"/>
          <p:nvPr/>
        </p:nvSpPr>
        <p:spPr>
          <a:xfrm>
            <a:off x="35084162" y="5285550"/>
            <a:ext cx="3735000" cy="615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Helvetica Neue"/>
                <a:ea typeface="Helvetica Neue"/>
                <a:cs typeface="Helvetica Neue"/>
                <a:sym typeface="Helvetica Neue"/>
              </a:rPr>
              <a:t>Comparing Graduate Students to Professional Roles</a:t>
            </a:r>
            <a:endParaRPr>
              <a:solidFill>
                <a:schemeClr val="lt1"/>
              </a:solidFill>
              <a:latin typeface="Helvetica Neue"/>
              <a:ea typeface="Helvetica Neue"/>
              <a:cs typeface="Helvetica Neue"/>
              <a:sym typeface="Helvetica Neue"/>
            </a:endParaRPr>
          </a:p>
        </p:txBody>
      </p:sp>
      <p:grpSp>
        <p:nvGrpSpPr>
          <p:cNvPr id="2650" name="Google Shape;2650;p87"/>
          <p:cNvGrpSpPr/>
          <p:nvPr/>
        </p:nvGrpSpPr>
        <p:grpSpPr>
          <a:xfrm>
            <a:off x="317750" y="5765550"/>
            <a:ext cx="11623800" cy="666350"/>
            <a:chOff x="317750" y="5765550"/>
            <a:chExt cx="11623800" cy="666350"/>
          </a:xfrm>
        </p:grpSpPr>
        <p:sp>
          <p:nvSpPr>
            <p:cNvPr id="2651" name="Google Shape;2651;p87"/>
            <p:cNvSpPr/>
            <p:nvPr/>
          </p:nvSpPr>
          <p:spPr>
            <a:xfrm>
              <a:off x="317750" y="57655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grpSp>
          <p:nvGrpSpPr>
            <p:cNvPr id="2652" name="Google Shape;2652;p87"/>
            <p:cNvGrpSpPr/>
            <p:nvPr/>
          </p:nvGrpSpPr>
          <p:grpSpPr>
            <a:xfrm>
              <a:off x="413828" y="5786000"/>
              <a:ext cx="9126972" cy="645900"/>
              <a:chOff x="337628" y="5252600"/>
              <a:chExt cx="9126972" cy="645900"/>
            </a:xfrm>
          </p:grpSpPr>
          <p:pic>
            <p:nvPicPr>
              <p:cNvPr id="2653" name="Google Shape;2653;p87"/>
              <p:cNvPicPr preferRelativeResize="0"/>
              <p:nvPr/>
            </p:nvPicPr>
            <p:blipFill rotWithShape="1">
              <a:blip r:embed="rId4">
                <a:alphaModFix/>
              </a:blip>
              <a:srcRect b="0" l="0" r="0" t="0"/>
              <a:stretch/>
            </p:blipFill>
            <p:spPr>
              <a:xfrm>
                <a:off x="337628" y="5264461"/>
                <a:ext cx="329205" cy="469800"/>
              </a:xfrm>
              <a:prstGeom prst="rect">
                <a:avLst/>
              </a:prstGeom>
              <a:noFill/>
              <a:ln>
                <a:noFill/>
              </a:ln>
            </p:spPr>
          </p:pic>
          <p:sp>
            <p:nvSpPr>
              <p:cNvPr id="2654" name="Google Shape;2654;p87"/>
              <p:cNvSpPr txBox="1"/>
              <p:nvPr/>
            </p:nvSpPr>
            <p:spPr>
              <a:xfrm>
                <a:off x="829100" y="5252600"/>
                <a:ext cx="86355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Observation: Professors behave like executives of small companies / managers of large ones</a:t>
                </a:r>
                <a:endParaRPr sz="1900">
                  <a:solidFill>
                    <a:schemeClr val="lt1"/>
                  </a:solidFill>
                  <a:latin typeface="Helvetica Neue"/>
                  <a:ea typeface="Helvetica Neue"/>
                  <a:cs typeface="Helvetica Neue"/>
                  <a:sym typeface="Helvetica Neue"/>
                </a:endParaRPr>
              </a:p>
            </p:txBody>
          </p:sp>
        </p:grpSp>
      </p:grpSp>
      <p:sp>
        <p:nvSpPr>
          <p:cNvPr id="2655" name="Google Shape;2655;p87"/>
          <p:cNvSpPr txBox="1"/>
          <p:nvPr/>
        </p:nvSpPr>
        <p:spPr>
          <a:xfrm>
            <a:off x="35625" y="6413200"/>
            <a:ext cx="41454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BFBFBF"/>
                </a:solidFill>
                <a:latin typeface="Helvetica Neue"/>
                <a:ea typeface="Helvetica Neue"/>
                <a:cs typeface="Helvetica Neue"/>
                <a:sym typeface="Helvetica Neue"/>
              </a:rPr>
              <a:t>[Jin*, Heimann*, et al. KDD 2019]</a:t>
            </a:r>
            <a:endParaRPr>
              <a:solidFill>
                <a:srgbClr val="BFBFBF"/>
              </a:solidFill>
              <a:latin typeface="Helvetica Neue"/>
              <a:ea typeface="Helvetica Neue"/>
              <a:cs typeface="Helvetica Neue"/>
              <a:sym typeface="Helvetica Neu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0" name="Shape 2660"/>
        <p:cNvGrpSpPr/>
        <p:nvPr/>
      </p:nvGrpSpPr>
      <p:grpSpPr>
        <a:xfrm>
          <a:off x="0" y="0"/>
          <a:ext cx="0" cy="0"/>
          <a:chOff x="0" y="0"/>
          <a:chExt cx="0" cy="0"/>
        </a:xfrm>
      </p:grpSpPr>
      <p:sp>
        <p:nvSpPr>
          <p:cNvPr id="2661" name="Google Shape;2661;p88"/>
          <p:cNvSpPr txBox="1"/>
          <p:nvPr>
            <p:ph type="title"/>
          </p:nvPr>
        </p:nvSpPr>
        <p:spPr>
          <a:xfrm>
            <a:off x="608500" y="315500"/>
            <a:ext cx="11231100" cy="914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accent5"/>
              </a:buClr>
              <a:buSzPts val="3300"/>
              <a:buFont typeface="Helvetica Neue"/>
              <a:buNone/>
            </a:pPr>
            <a:r>
              <a:rPr lang="en-US">
                <a:solidFill>
                  <a:schemeClr val="accent5"/>
                </a:solidFill>
              </a:rPr>
              <a:t>Academic vs Corporate Hierarchy: Students</a:t>
            </a:r>
            <a:endParaRPr b="0" i="0" sz="4400" u="none" cap="none" strike="noStrike">
              <a:solidFill>
                <a:schemeClr val="accent5"/>
              </a:solidFill>
              <a:latin typeface="Helvetica Neue Light"/>
              <a:ea typeface="Helvetica Neue Light"/>
              <a:cs typeface="Helvetica Neue Light"/>
              <a:sym typeface="Helvetica Neue Light"/>
            </a:endParaRPr>
          </a:p>
        </p:txBody>
      </p:sp>
      <p:sp>
        <p:nvSpPr>
          <p:cNvPr id="2662" name="Google Shape;2662;p88"/>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63" name="Google Shape;2663;p88"/>
          <p:cNvSpPr txBox="1"/>
          <p:nvPr/>
        </p:nvSpPr>
        <p:spPr>
          <a:xfrm>
            <a:off x="35625" y="6413200"/>
            <a:ext cx="41454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CCCCCC"/>
                </a:solidFill>
                <a:latin typeface="Helvetica Neue"/>
                <a:ea typeface="Helvetica Neue"/>
                <a:cs typeface="Helvetica Neue"/>
                <a:sym typeface="Helvetica Neue"/>
              </a:rPr>
              <a:t>[Jin*, </a:t>
            </a:r>
            <a:r>
              <a:rPr lang="en-US">
                <a:solidFill>
                  <a:schemeClr val="accent6"/>
                </a:solidFill>
                <a:latin typeface="Helvetica Neue"/>
                <a:ea typeface="Helvetica Neue"/>
                <a:cs typeface="Helvetica Neue"/>
                <a:sym typeface="Helvetica Neue"/>
              </a:rPr>
              <a:t>Heimann*</a:t>
            </a:r>
            <a:r>
              <a:rPr lang="en-US">
                <a:solidFill>
                  <a:srgbClr val="CCCCCC"/>
                </a:solidFill>
                <a:latin typeface="Helvetica Neue"/>
                <a:ea typeface="Helvetica Neue"/>
                <a:cs typeface="Helvetica Neue"/>
                <a:sym typeface="Helvetica Neue"/>
              </a:rPr>
              <a:t>, Safavi+, KDD 2019]</a:t>
            </a:r>
            <a:endParaRPr>
              <a:solidFill>
                <a:srgbClr val="F6B26B"/>
              </a:solidFill>
              <a:latin typeface="Helvetica Neue"/>
              <a:ea typeface="Helvetica Neue"/>
              <a:cs typeface="Helvetica Neue"/>
              <a:sym typeface="Helvetica Neue"/>
            </a:endParaRPr>
          </a:p>
        </p:txBody>
      </p:sp>
      <p:sp>
        <p:nvSpPr>
          <p:cNvPr id="2664" name="Google Shape;2664;p88"/>
          <p:cNvSpPr/>
          <p:nvPr/>
        </p:nvSpPr>
        <p:spPr>
          <a:xfrm rot="5400000">
            <a:off x="116175" y="-116400"/>
            <a:ext cx="1296900" cy="1529700"/>
          </a:xfrm>
          <a:prstGeom prst="rtTriangle">
            <a:avLst/>
          </a:prstGeom>
          <a:solidFill>
            <a:srgbClr val="888888"/>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88"/>
          <p:cNvSpPr txBox="1"/>
          <p:nvPr/>
        </p:nvSpPr>
        <p:spPr>
          <a:xfrm rot="-2352881">
            <a:off x="-207813" y="196196"/>
            <a:ext cx="1731970" cy="3650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FFFF"/>
                </a:solidFill>
                <a:latin typeface="Helvetica Neue"/>
                <a:ea typeface="Helvetica Neue"/>
                <a:cs typeface="Helvetica Neue"/>
                <a:sym typeface="Helvetica Neue"/>
              </a:rPr>
              <a:t>Application</a:t>
            </a:r>
            <a:endParaRPr sz="2000">
              <a:solidFill>
                <a:srgbClr val="FFFFFF"/>
              </a:solidFill>
              <a:latin typeface="Helvetica Neue"/>
              <a:ea typeface="Helvetica Neue"/>
              <a:cs typeface="Helvetica Neue"/>
              <a:sym typeface="Helvetica Neue"/>
            </a:endParaRPr>
          </a:p>
        </p:txBody>
      </p:sp>
      <p:pic>
        <p:nvPicPr>
          <p:cNvPr id="2666" name="Google Shape;2666;p88"/>
          <p:cNvPicPr preferRelativeResize="0"/>
          <p:nvPr/>
        </p:nvPicPr>
        <p:blipFill rotWithShape="1">
          <a:blip r:embed="rId3">
            <a:alphaModFix/>
          </a:blip>
          <a:srcRect b="0" l="5767" r="23375" t="0"/>
          <a:stretch/>
        </p:blipFill>
        <p:spPr>
          <a:xfrm>
            <a:off x="4563050" y="1281050"/>
            <a:ext cx="3734999" cy="3953349"/>
          </a:xfrm>
          <a:prstGeom prst="rect">
            <a:avLst/>
          </a:prstGeom>
          <a:noFill/>
          <a:ln>
            <a:noFill/>
          </a:ln>
        </p:spPr>
      </p:pic>
      <p:sp>
        <p:nvSpPr>
          <p:cNvPr id="2667" name="Google Shape;2667;p88"/>
          <p:cNvSpPr txBox="1"/>
          <p:nvPr/>
        </p:nvSpPr>
        <p:spPr>
          <a:xfrm>
            <a:off x="35084162" y="5285550"/>
            <a:ext cx="3735000" cy="615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Helvetica Neue"/>
                <a:ea typeface="Helvetica Neue"/>
                <a:cs typeface="Helvetica Neue"/>
                <a:sym typeface="Helvetica Neue"/>
              </a:rPr>
              <a:t>Comparing Graduate Students to Professional Roles</a:t>
            </a:r>
            <a:endParaRPr>
              <a:solidFill>
                <a:schemeClr val="lt1"/>
              </a:solidFill>
              <a:latin typeface="Helvetica Neue"/>
              <a:ea typeface="Helvetica Neue"/>
              <a:cs typeface="Helvetica Neue"/>
              <a:sym typeface="Helvetica Neue"/>
            </a:endParaRPr>
          </a:p>
        </p:txBody>
      </p:sp>
      <p:sp>
        <p:nvSpPr>
          <p:cNvPr id="2668" name="Google Shape;2668;p88"/>
          <p:cNvSpPr txBox="1"/>
          <p:nvPr/>
        </p:nvSpPr>
        <p:spPr>
          <a:xfrm>
            <a:off x="4527375" y="5285550"/>
            <a:ext cx="4007100" cy="40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Helvetica Neue"/>
                <a:ea typeface="Helvetica Neue"/>
                <a:cs typeface="Helvetica Neue"/>
                <a:sym typeface="Helvetica Neue"/>
              </a:rPr>
              <a:t>Mapping Grad Students to Professional Roles</a:t>
            </a:r>
            <a:endParaRPr>
              <a:solidFill>
                <a:schemeClr val="lt1"/>
              </a:solidFill>
              <a:latin typeface="Helvetica Neue"/>
              <a:ea typeface="Helvetica Neue"/>
              <a:cs typeface="Helvetica Neue"/>
              <a:sym typeface="Helvetica Neue"/>
            </a:endParaRPr>
          </a:p>
        </p:txBody>
      </p:sp>
      <p:grpSp>
        <p:nvGrpSpPr>
          <p:cNvPr id="2669" name="Google Shape;2669;p88"/>
          <p:cNvGrpSpPr/>
          <p:nvPr/>
        </p:nvGrpSpPr>
        <p:grpSpPr>
          <a:xfrm>
            <a:off x="317750" y="5765550"/>
            <a:ext cx="11623800" cy="666350"/>
            <a:chOff x="317750" y="5765550"/>
            <a:chExt cx="11623800" cy="666350"/>
          </a:xfrm>
        </p:grpSpPr>
        <p:sp>
          <p:nvSpPr>
            <p:cNvPr id="2670" name="Google Shape;2670;p88"/>
            <p:cNvSpPr/>
            <p:nvPr/>
          </p:nvSpPr>
          <p:spPr>
            <a:xfrm>
              <a:off x="317750" y="5765550"/>
              <a:ext cx="11623800" cy="645900"/>
            </a:xfrm>
            <a:prstGeom prst="rect">
              <a:avLst/>
            </a:prstGeom>
            <a:solidFill>
              <a:srgbClr val="205867"/>
            </a:soli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rebuchet MS"/>
                <a:ea typeface="Trebuchet MS"/>
                <a:cs typeface="Trebuchet MS"/>
                <a:sym typeface="Trebuchet MS"/>
              </a:endParaRPr>
            </a:p>
          </p:txBody>
        </p:sp>
        <p:grpSp>
          <p:nvGrpSpPr>
            <p:cNvPr id="2671" name="Google Shape;2671;p88"/>
            <p:cNvGrpSpPr/>
            <p:nvPr/>
          </p:nvGrpSpPr>
          <p:grpSpPr>
            <a:xfrm>
              <a:off x="413828" y="5786000"/>
              <a:ext cx="10392072" cy="645900"/>
              <a:chOff x="337628" y="5252600"/>
              <a:chExt cx="10392072" cy="645900"/>
            </a:xfrm>
          </p:grpSpPr>
          <p:pic>
            <p:nvPicPr>
              <p:cNvPr id="2672" name="Google Shape;2672;p88"/>
              <p:cNvPicPr preferRelativeResize="0"/>
              <p:nvPr/>
            </p:nvPicPr>
            <p:blipFill rotWithShape="1">
              <a:blip r:embed="rId4">
                <a:alphaModFix/>
              </a:blip>
              <a:srcRect b="0" l="0" r="0" t="0"/>
              <a:stretch/>
            </p:blipFill>
            <p:spPr>
              <a:xfrm>
                <a:off x="337628" y="5340661"/>
                <a:ext cx="329205" cy="469800"/>
              </a:xfrm>
              <a:prstGeom prst="rect">
                <a:avLst/>
              </a:prstGeom>
              <a:noFill/>
              <a:ln>
                <a:noFill/>
              </a:ln>
            </p:spPr>
          </p:pic>
          <p:sp>
            <p:nvSpPr>
              <p:cNvPr id="2673" name="Google Shape;2673;p88"/>
              <p:cNvSpPr txBox="1"/>
              <p:nvPr/>
            </p:nvSpPr>
            <p:spPr>
              <a:xfrm>
                <a:off x="829100" y="5252600"/>
                <a:ext cx="9900600" cy="6459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rPr lang="en-US" sz="1900">
                    <a:solidFill>
                      <a:schemeClr val="lt1"/>
                    </a:solidFill>
                    <a:latin typeface="Helvetica Neue"/>
                    <a:ea typeface="Helvetica Neue"/>
                    <a:cs typeface="Helvetica Neue"/>
                    <a:sym typeface="Helvetica Neue"/>
                  </a:rPr>
                  <a:t>Observation: Graduate students behave like managers/employees of other roles</a:t>
                </a:r>
                <a:endParaRPr sz="1900">
                  <a:solidFill>
                    <a:schemeClr val="lt1"/>
                  </a:solidFill>
                  <a:latin typeface="Helvetica Neue"/>
                  <a:ea typeface="Helvetica Neue"/>
                  <a:cs typeface="Helvetica Neue"/>
                  <a:sym typeface="Helvetica Neue"/>
                </a:endParaRPr>
              </a:p>
            </p:txBody>
          </p:sp>
        </p:grpSp>
      </p:gr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8" name="Shape 2678"/>
        <p:cNvGrpSpPr/>
        <p:nvPr/>
      </p:nvGrpSpPr>
      <p:grpSpPr>
        <a:xfrm>
          <a:off x="0" y="0"/>
          <a:ext cx="0" cy="0"/>
          <a:chOff x="0" y="0"/>
          <a:chExt cx="0" cy="0"/>
        </a:xfrm>
      </p:grpSpPr>
      <p:sp>
        <p:nvSpPr>
          <p:cNvPr id="2679" name="Google Shape;2679;p89"/>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80" name="Google Shape;2680;p89"/>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
        <p:nvSpPr>
          <p:cNvPr id="2681" name="Google Shape;2681;p89"/>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rgbClr val="BFBFBF"/>
              </a:buClr>
              <a:buSzPts val="2800"/>
              <a:buChar char="•"/>
            </a:pPr>
            <a:r>
              <a:rPr lang="en-US">
                <a:solidFill>
                  <a:srgbClr val="BFBFBF"/>
                </a:solidFill>
              </a:rPr>
              <a:t>Part I: Lecture</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roles in </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mathematical sociology</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or role-based embedding methods</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Mining structural roles within a network</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Mining structural roles across networks</a:t>
            </a:r>
            <a:endParaRPr>
              <a:solidFill>
                <a:srgbClr val="BFBFBF"/>
              </a:solidFill>
            </a:endParaRPr>
          </a:p>
          <a:p>
            <a:pPr indent="-406400" lvl="0" marL="457200" rtl="0" algn="l">
              <a:spcBef>
                <a:spcPts val="0"/>
              </a:spcBef>
              <a:spcAft>
                <a:spcPts val="0"/>
              </a:spcAft>
              <a:buClr>
                <a:schemeClr val="lt1"/>
              </a:buClr>
              <a:buSzPts val="2800"/>
              <a:buChar char="•"/>
            </a:pPr>
            <a:r>
              <a:rPr lang="en-US"/>
              <a:t>Part II: Demo</a:t>
            </a:r>
            <a:endParaRPr/>
          </a:p>
          <a:p>
            <a:pPr indent="-344169" lvl="1" marL="914400" rtl="0" algn="l">
              <a:spcBef>
                <a:spcPts val="0"/>
              </a:spcBef>
              <a:spcAft>
                <a:spcPts val="0"/>
              </a:spcAft>
              <a:buClr>
                <a:schemeClr val="lt1"/>
              </a:buClr>
              <a:buSzPts val="1820"/>
              <a:buChar char="✧"/>
            </a:pPr>
            <a:r>
              <a:rPr lang="en-US"/>
              <a:t>Hands-on demo</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6" name="Shape 2686"/>
        <p:cNvGrpSpPr/>
        <p:nvPr/>
      </p:nvGrpSpPr>
      <p:grpSpPr>
        <a:xfrm>
          <a:off x="0" y="0"/>
          <a:ext cx="0" cy="0"/>
          <a:chOff x="0" y="0"/>
          <a:chExt cx="0" cy="0"/>
        </a:xfrm>
      </p:grpSpPr>
      <p:sp>
        <p:nvSpPr>
          <p:cNvPr id="2687" name="Google Shape;2687;p9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solidFill>
                  <a:schemeClr val="accent5"/>
                </a:solidFill>
              </a:rPr>
              <a:t>Part I: </a:t>
            </a:r>
            <a:r>
              <a:rPr lang="en-US">
                <a:solidFill>
                  <a:schemeClr val="accent5"/>
                </a:solidFill>
              </a:rPr>
              <a:t>Take-away messages</a:t>
            </a:r>
            <a:endParaRPr>
              <a:solidFill>
                <a:schemeClr val="accent5"/>
              </a:solidFill>
            </a:endParaRPr>
          </a:p>
        </p:txBody>
      </p:sp>
      <p:pic>
        <p:nvPicPr>
          <p:cNvPr id="2688" name="Google Shape;2688;p90"/>
          <p:cNvPicPr preferRelativeResize="0"/>
          <p:nvPr/>
        </p:nvPicPr>
        <p:blipFill>
          <a:blip r:embed="rId3">
            <a:alphaModFix/>
          </a:blip>
          <a:stretch>
            <a:fillRect/>
          </a:stretch>
        </p:blipFill>
        <p:spPr>
          <a:xfrm>
            <a:off x="9804979" y="6357751"/>
            <a:ext cx="1290674" cy="410074"/>
          </a:xfrm>
          <a:prstGeom prst="rect">
            <a:avLst/>
          </a:prstGeom>
          <a:noFill/>
          <a:ln>
            <a:noFill/>
          </a:ln>
        </p:spPr>
      </p:pic>
      <p:pic>
        <p:nvPicPr>
          <p:cNvPr id="2689" name="Google Shape;2689;p90"/>
          <p:cNvPicPr preferRelativeResize="0"/>
          <p:nvPr/>
        </p:nvPicPr>
        <p:blipFill rotWithShape="1">
          <a:blip r:embed="rId4">
            <a:alphaModFix/>
          </a:blip>
          <a:srcRect b="0" l="0" r="0" t="0"/>
          <a:stretch/>
        </p:blipFill>
        <p:spPr>
          <a:xfrm>
            <a:off x="152396" y="6462266"/>
            <a:ext cx="2550348" cy="259175"/>
          </a:xfrm>
          <a:prstGeom prst="rect">
            <a:avLst/>
          </a:prstGeom>
          <a:noFill/>
          <a:ln>
            <a:noFill/>
          </a:ln>
        </p:spPr>
      </p:pic>
      <p:sp>
        <p:nvSpPr>
          <p:cNvPr id="2690" name="Google Shape;2690;p90"/>
          <p:cNvSpPr txBox="1"/>
          <p:nvPr>
            <p:ph idx="1" type="body"/>
          </p:nvPr>
        </p:nvSpPr>
        <p:spPr>
          <a:xfrm>
            <a:off x="609600" y="1367775"/>
            <a:ext cx="10030500" cy="4758300"/>
          </a:xfrm>
          <a:prstGeom prst="rect">
            <a:avLst/>
          </a:prstGeom>
          <a:ln>
            <a:noFill/>
          </a:ln>
        </p:spPr>
        <p:txBody>
          <a:bodyPr anchorCtr="0" anchor="t" bIns="45700" lIns="91425" spcFirstLastPara="1" rIns="91425" wrap="square" tIns="45700">
            <a:noAutofit/>
          </a:bodyPr>
          <a:lstStyle/>
          <a:p>
            <a:pPr indent="-393700" lvl="0" marL="457200" rtl="0" algn="l">
              <a:lnSpc>
                <a:spcPct val="130000"/>
              </a:lnSpc>
              <a:spcBef>
                <a:spcPts val="560"/>
              </a:spcBef>
              <a:spcAft>
                <a:spcPts val="0"/>
              </a:spcAft>
              <a:buSzPts val="2600"/>
              <a:buChar char="•"/>
            </a:pPr>
            <a:r>
              <a:rPr lang="en-US" sz="2600">
                <a:solidFill>
                  <a:srgbClr val="FFFFFF"/>
                </a:solidFill>
              </a:rPr>
              <a:t>Structural / role-based embeddings and e</a:t>
            </a:r>
            <a:r>
              <a:rPr lang="en-US" sz="2600">
                <a:solidFill>
                  <a:srgbClr val="FFFFFF"/>
                </a:solidFill>
              </a:rPr>
              <a:t>quivalence types from </a:t>
            </a:r>
            <a:r>
              <a:rPr lang="en-US" sz="2600">
                <a:solidFill>
                  <a:schemeClr val="accent6"/>
                </a:solidFill>
              </a:rPr>
              <a:t>s</a:t>
            </a:r>
            <a:r>
              <a:rPr lang="en-US" sz="2600">
                <a:solidFill>
                  <a:schemeClr val="accent6"/>
                </a:solidFill>
              </a:rPr>
              <a:t>ociology</a:t>
            </a:r>
            <a:endParaRPr sz="2600">
              <a:solidFill>
                <a:schemeClr val="accent6"/>
              </a:solidFill>
            </a:endParaRPr>
          </a:p>
          <a:p>
            <a:pPr indent="-393700" lvl="0" marL="457200" rtl="0" algn="l">
              <a:lnSpc>
                <a:spcPct val="130000"/>
              </a:lnSpc>
              <a:spcBef>
                <a:spcPts val="560"/>
              </a:spcBef>
              <a:spcAft>
                <a:spcPts val="0"/>
              </a:spcAft>
              <a:buSzPts val="2600"/>
              <a:buChar char="•"/>
            </a:pPr>
            <a:r>
              <a:rPr lang="en-US" sz="2600"/>
              <a:t>Intrinsic and extrinsic evaluation of embeddings</a:t>
            </a:r>
            <a:endParaRPr sz="2600"/>
          </a:p>
          <a:p>
            <a:pPr indent="-368300" lvl="1" marL="914400" rtl="0" algn="l">
              <a:lnSpc>
                <a:spcPct val="130000"/>
              </a:lnSpc>
              <a:spcBef>
                <a:spcPts val="560"/>
              </a:spcBef>
              <a:spcAft>
                <a:spcPts val="0"/>
              </a:spcAft>
              <a:buSzPts val="2200"/>
              <a:buChar char="✧"/>
            </a:pPr>
            <a:r>
              <a:rPr i="1" lang="en-US" sz="2200">
                <a:solidFill>
                  <a:schemeClr val="accent6"/>
                </a:solidFill>
              </a:rPr>
              <a:t>Structural</a:t>
            </a:r>
            <a:r>
              <a:rPr lang="en-US" sz="2200">
                <a:solidFill>
                  <a:schemeClr val="accent6"/>
                </a:solidFill>
              </a:rPr>
              <a:t> equivalence</a:t>
            </a:r>
            <a:r>
              <a:rPr lang="en-US" sz="2200"/>
              <a:t> best captured by </a:t>
            </a:r>
            <a:r>
              <a:rPr lang="en-US" sz="2200">
                <a:solidFill>
                  <a:schemeClr val="accent6"/>
                </a:solidFill>
              </a:rPr>
              <a:t>proximity-based</a:t>
            </a:r>
            <a:r>
              <a:rPr lang="en-US" sz="2200"/>
              <a:t> methods</a:t>
            </a:r>
            <a:endParaRPr sz="2200"/>
          </a:p>
          <a:p>
            <a:pPr indent="-368300" lvl="1" marL="914400" rtl="0" algn="l">
              <a:lnSpc>
                <a:spcPct val="130000"/>
              </a:lnSpc>
              <a:spcBef>
                <a:spcPts val="560"/>
              </a:spcBef>
              <a:spcAft>
                <a:spcPts val="0"/>
              </a:spcAft>
              <a:buSzPts val="2200"/>
              <a:buChar char="✧"/>
            </a:pPr>
            <a:r>
              <a:rPr lang="en-US" sz="2200">
                <a:solidFill>
                  <a:schemeClr val="accent6"/>
                </a:solidFill>
              </a:rPr>
              <a:t>Structural embedding </a:t>
            </a:r>
            <a:r>
              <a:rPr lang="en-US" sz="2200"/>
              <a:t>methods</a:t>
            </a:r>
            <a:r>
              <a:rPr lang="en-US" sz="2200"/>
              <a:t> better capture </a:t>
            </a:r>
            <a:r>
              <a:rPr i="1" lang="en-US" sz="2200">
                <a:solidFill>
                  <a:schemeClr val="accent6"/>
                </a:solidFill>
              </a:rPr>
              <a:t>a</a:t>
            </a:r>
            <a:r>
              <a:rPr i="1" lang="en-US" sz="2200">
                <a:solidFill>
                  <a:schemeClr val="accent6"/>
                </a:solidFill>
              </a:rPr>
              <a:t>utomorphic</a:t>
            </a:r>
            <a:r>
              <a:rPr lang="en-US" sz="2200">
                <a:solidFill>
                  <a:schemeClr val="accent6"/>
                </a:solidFill>
              </a:rPr>
              <a:t> and </a:t>
            </a:r>
            <a:r>
              <a:rPr i="1" lang="en-US" sz="2200">
                <a:solidFill>
                  <a:schemeClr val="accent6"/>
                </a:solidFill>
              </a:rPr>
              <a:t>regular</a:t>
            </a:r>
            <a:r>
              <a:rPr lang="en-US" sz="2200">
                <a:solidFill>
                  <a:schemeClr val="accent6"/>
                </a:solidFill>
              </a:rPr>
              <a:t> equivalence</a:t>
            </a:r>
            <a:endParaRPr sz="2200">
              <a:solidFill>
                <a:schemeClr val="accent6"/>
              </a:solidFill>
            </a:endParaRPr>
          </a:p>
          <a:p>
            <a:pPr indent="-368300" lvl="1" marL="914400" rtl="0" algn="l">
              <a:lnSpc>
                <a:spcPct val="130000"/>
              </a:lnSpc>
              <a:spcBef>
                <a:spcPts val="560"/>
              </a:spcBef>
              <a:spcAft>
                <a:spcPts val="0"/>
              </a:spcAft>
              <a:buSzPts val="2200"/>
              <a:buChar char="✧"/>
            </a:pPr>
            <a:r>
              <a:rPr lang="en-US" sz="2200">
                <a:solidFill>
                  <a:schemeClr val="accent6"/>
                </a:solidFill>
              </a:rPr>
              <a:t>Degree variants</a:t>
            </a:r>
            <a:r>
              <a:rPr lang="en-US" sz="2200"/>
              <a:t> can be building blocks for future methods</a:t>
            </a:r>
            <a:endParaRPr sz="2600">
              <a:solidFill>
                <a:schemeClr val="accent6"/>
              </a:solidFill>
            </a:endParaRPr>
          </a:p>
          <a:p>
            <a:pPr indent="-393700" lvl="0" marL="457200" rtl="0" algn="l">
              <a:lnSpc>
                <a:spcPct val="130000"/>
              </a:lnSpc>
              <a:spcBef>
                <a:spcPts val="560"/>
              </a:spcBef>
              <a:spcAft>
                <a:spcPts val="0"/>
              </a:spcAft>
              <a:buSzPts val="2600"/>
              <a:buChar char="•"/>
            </a:pPr>
            <a:r>
              <a:rPr lang="en-US" sz="2600"/>
              <a:t>Comparison of structural embeddings for s</a:t>
            </a:r>
            <a:r>
              <a:rPr lang="en-US" sz="2600"/>
              <a:t>ingle and multi-network analysis</a:t>
            </a:r>
            <a:endParaRPr sz="2200"/>
          </a:p>
        </p:txBody>
      </p:sp>
      <p:pic>
        <p:nvPicPr>
          <p:cNvPr id="2691" name="Google Shape;2691;p90"/>
          <p:cNvPicPr preferRelativeResize="0"/>
          <p:nvPr/>
        </p:nvPicPr>
        <p:blipFill>
          <a:blip r:embed="rId5">
            <a:alphaModFix/>
          </a:blip>
          <a:stretch>
            <a:fillRect/>
          </a:stretch>
        </p:blipFill>
        <p:spPr>
          <a:xfrm>
            <a:off x="10856325" y="2552800"/>
            <a:ext cx="1087036" cy="1086578"/>
          </a:xfrm>
          <a:prstGeom prst="rect">
            <a:avLst/>
          </a:prstGeom>
          <a:noFill/>
          <a:ln>
            <a:noFill/>
          </a:ln>
          <a:effectLst>
            <a:reflection blurRad="0" dir="5400000" dist="38100" endA="0" endPos="30000" fadeDir="5400012" kx="0" rotWithShape="0" algn="bl" stA="52000" stPos="0" sy="-100000" ky="0"/>
          </a:effectLst>
        </p:spPr>
      </p:pic>
      <p:pic>
        <p:nvPicPr>
          <p:cNvPr id="2692" name="Google Shape;2692;p90"/>
          <p:cNvPicPr preferRelativeResize="0"/>
          <p:nvPr/>
        </p:nvPicPr>
        <p:blipFill>
          <a:blip r:embed="rId6">
            <a:alphaModFix/>
          </a:blip>
          <a:stretch>
            <a:fillRect/>
          </a:stretch>
        </p:blipFill>
        <p:spPr>
          <a:xfrm>
            <a:off x="10856325" y="1417438"/>
            <a:ext cx="1087025" cy="1087025"/>
          </a:xfrm>
          <a:prstGeom prst="rect">
            <a:avLst/>
          </a:prstGeom>
          <a:noFill/>
          <a:ln>
            <a:noFill/>
          </a:ln>
          <a:effectLst>
            <a:reflection blurRad="0" dir="5400000" dist="38100" endA="0" endPos="30000" fadeDir="5400012" kx="0" rotWithShape="0" algn="bl" stA="52000" stPos="0" sy="-100000" ky="0"/>
          </a:effectLst>
        </p:spPr>
      </p:pic>
      <p:pic>
        <p:nvPicPr>
          <p:cNvPr id="2693" name="Google Shape;2693;p90"/>
          <p:cNvPicPr preferRelativeResize="0"/>
          <p:nvPr/>
        </p:nvPicPr>
        <p:blipFill rotWithShape="1">
          <a:blip r:embed="rId7">
            <a:alphaModFix/>
          </a:blip>
          <a:srcRect b="0" l="0" r="0" t="0"/>
          <a:stretch/>
        </p:blipFill>
        <p:spPr>
          <a:xfrm>
            <a:off x="11317449" y="6403650"/>
            <a:ext cx="625905" cy="337500"/>
          </a:xfrm>
          <a:prstGeom prst="rect">
            <a:avLst/>
          </a:prstGeom>
          <a:noFill/>
          <a:ln>
            <a:noFill/>
          </a:ln>
        </p:spPr>
      </p:pic>
      <p:pic>
        <p:nvPicPr>
          <p:cNvPr id="2694" name="Google Shape;2694;p90"/>
          <p:cNvPicPr preferRelativeResize="0"/>
          <p:nvPr/>
        </p:nvPicPr>
        <p:blipFill>
          <a:blip r:embed="rId8">
            <a:alphaModFix/>
          </a:blip>
          <a:stretch>
            <a:fillRect/>
          </a:stretch>
        </p:blipFill>
        <p:spPr>
          <a:xfrm>
            <a:off x="10856325" y="401125"/>
            <a:ext cx="1087025" cy="96799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9" name="Shape 2699"/>
        <p:cNvGrpSpPr/>
        <p:nvPr/>
      </p:nvGrpSpPr>
      <p:grpSpPr>
        <a:xfrm>
          <a:off x="0" y="0"/>
          <a:ext cx="0" cy="0"/>
          <a:chOff x="0" y="0"/>
          <a:chExt cx="0" cy="0"/>
        </a:xfrm>
      </p:grpSpPr>
      <p:sp>
        <p:nvSpPr>
          <p:cNvPr id="2700" name="Google Shape;2700;p91"/>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406400" lvl="0" marL="457200" rtl="0" algn="l">
              <a:spcBef>
                <a:spcPts val="560"/>
              </a:spcBef>
              <a:spcAft>
                <a:spcPts val="0"/>
              </a:spcAft>
              <a:buClr>
                <a:srgbClr val="BFBFBF"/>
              </a:buClr>
              <a:buSzPts val="2800"/>
              <a:buChar char="•"/>
            </a:pPr>
            <a:r>
              <a:rPr lang="en-US">
                <a:solidFill>
                  <a:srgbClr val="BFBFBF"/>
                </a:solidFill>
              </a:rPr>
              <a:t>Part I: Lecture</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Introduction</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roles in </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network science</a:t>
            </a:r>
            <a:endParaRPr>
              <a:solidFill>
                <a:srgbClr val="BFBFBF"/>
              </a:solidFill>
            </a:endParaRPr>
          </a:p>
          <a:p>
            <a:pPr indent="-381000" lvl="2" marL="1371600" rtl="0" algn="l">
              <a:spcBef>
                <a:spcPts val="0"/>
              </a:spcBef>
              <a:spcAft>
                <a:spcPts val="0"/>
              </a:spcAft>
              <a:buClr>
                <a:srgbClr val="BFBFBF"/>
              </a:buClr>
              <a:buSzPts val="2400"/>
              <a:buChar char="▪"/>
            </a:pPr>
            <a:r>
              <a:rPr lang="en-US">
                <a:solidFill>
                  <a:srgbClr val="BFBFBF"/>
                </a:solidFill>
              </a:rPr>
              <a:t>mathematical sociology</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Structural or role-based embedding methods</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Mining structural roles within a network</a:t>
            </a:r>
            <a:endParaRPr>
              <a:solidFill>
                <a:srgbClr val="BFBFBF"/>
              </a:solidFill>
            </a:endParaRPr>
          </a:p>
          <a:p>
            <a:pPr indent="-344169" lvl="1" marL="914400" rtl="0" algn="l">
              <a:spcBef>
                <a:spcPts val="0"/>
              </a:spcBef>
              <a:spcAft>
                <a:spcPts val="0"/>
              </a:spcAft>
              <a:buClr>
                <a:srgbClr val="BFBFBF"/>
              </a:buClr>
              <a:buSzPts val="1820"/>
              <a:buChar char="✧"/>
            </a:pPr>
            <a:r>
              <a:rPr lang="en-US">
                <a:solidFill>
                  <a:srgbClr val="BFBFBF"/>
                </a:solidFill>
              </a:rPr>
              <a:t>Mining structural roles across networks</a:t>
            </a:r>
            <a:endParaRPr>
              <a:solidFill>
                <a:srgbClr val="BFBFBF"/>
              </a:solidFill>
            </a:endParaRPr>
          </a:p>
          <a:p>
            <a:pPr indent="-406400" lvl="0" marL="457200" rtl="0" algn="l">
              <a:spcBef>
                <a:spcPts val="0"/>
              </a:spcBef>
              <a:spcAft>
                <a:spcPts val="0"/>
              </a:spcAft>
              <a:buClr>
                <a:schemeClr val="accent6"/>
              </a:buClr>
              <a:buSzPts val="2800"/>
              <a:buChar char="•"/>
            </a:pPr>
            <a:r>
              <a:rPr b="1" lang="en-US">
                <a:solidFill>
                  <a:schemeClr val="accent6"/>
                </a:solidFill>
              </a:rPr>
              <a:t>Part II: Demo</a:t>
            </a:r>
            <a:endParaRPr b="1">
              <a:solidFill>
                <a:schemeClr val="accent6"/>
              </a:solidFill>
            </a:endParaRPr>
          </a:p>
          <a:p>
            <a:pPr indent="-344169" lvl="1" marL="914400" rtl="0" algn="l">
              <a:spcBef>
                <a:spcPts val="0"/>
              </a:spcBef>
              <a:spcAft>
                <a:spcPts val="0"/>
              </a:spcAft>
              <a:buSzPts val="1820"/>
              <a:buChar char="✧"/>
            </a:pPr>
            <a:r>
              <a:rPr b="1" lang="en-US"/>
              <a:t>Hands-on demo</a:t>
            </a:r>
            <a:endParaRPr b="1"/>
          </a:p>
        </p:txBody>
      </p:sp>
      <p:sp>
        <p:nvSpPr>
          <p:cNvPr id="2701" name="Google Shape;2701;p9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02" name="Google Shape;2702;p91"/>
          <p:cNvSpPr/>
          <p:nvPr/>
        </p:nvSpPr>
        <p:spPr>
          <a:xfrm>
            <a:off x="161975" y="4635150"/>
            <a:ext cx="371700" cy="4089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91"/>
          <p:cNvSpPr txBox="1"/>
          <p:nvPr>
            <p:ph type="title"/>
          </p:nvPr>
        </p:nvSpPr>
        <p:spPr>
          <a:xfrm>
            <a:off x="609600" y="996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Tutorial Outline:</a:t>
            </a:r>
            <a:endParaRPr/>
          </a:p>
          <a:p>
            <a:pPr indent="0" lvl="0" marL="0" rtl="0" algn="ctr">
              <a:spcBef>
                <a:spcPts val="0"/>
              </a:spcBef>
              <a:spcAft>
                <a:spcPts val="0"/>
              </a:spcAft>
              <a:buNone/>
            </a:pPr>
            <a:r>
              <a:rPr lang="en-US" sz="3700"/>
              <a:t>Network Embedding for Role Discovery</a:t>
            </a:r>
            <a:endParaRPr sz="3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0"/>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Networks: The Basics</a:t>
            </a:r>
            <a:endParaRPr/>
          </a:p>
        </p:txBody>
      </p:sp>
      <p:sp>
        <p:nvSpPr>
          <p:cNvPr id="180" name="Google Shape;180;p20"/>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181" name="Google Shape;181;p20"/>
          <p:cNvGrpSpPr/>
          <p:nvPr/>
        </p:nvGrpSpPr>
        <p:grpSpPr>
          <a:xfrm>
            <a:off x="1470650" y="3175975"/>
            <a:ext cx="2056050" cy="2151525"/>
            <a:chOff x="1927850" y="2871175"/>
            <a:chExt cx="2056050" cy="2151525"/>
          </a:xfrm>
        </p:grpSpPr>
        <p:sp>
          <p:nvSpPr>
            <p:cNvPr id="182" name="Google Shape;182;p20"/>
            <p:cNvSpPr/>
            <p:nvPr/>
          </p:nvSpPr>
          <p:spPr>
            <a:xfrm>
              <a:off x="1927850" y="4549000"/>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2</a:t>
              </a:r>
              <a:endParaRPr/>
            </a:p>
          </p:txBody>
        </p:sp>
        <p:sp>
          <p:nvSpPr>
            <p:cNvPr id="183" name="Google Shape;183;p20"/>
            <p:cNvSpPr/>
            <p:nvPr/>
          </p:nvSpPr>
          <p:spPr>
            <a:xfrm>
              <a:off x="3034100" y="41665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3</a:t>
              </a:r>
              <a:endParaRPr/>
            </a:p>
          </p:txBody>
        </p:sp>
        <p:sp>
          <p:nvSpPr>
            <p:cNvPr id="184" name="Google Shape;184;p20"/>
            <p:cNvSpPr/>
            <p:nvPr/>
          </p:nvSpPr>
          <p:spPr>
            <a:xfrm>
              <a:off x="3491300" y="28711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4</a:t>
              </a:r>
              <a:endParaRPr/>
            </a:p>
          </p:txBody>
        </p:sp>
        <p:cxnSp>
          <p:nvCxnSpPr>
            <p:cNvPr id="185" name="Google Shape;185;p20"/>
            <p:cNvCxnSpPr>
              <a:stCxn id="186" idx="7"/>
              <a:endCxn id="184" idx="2"/>
            </p:cNvCxnSpPr>
            <p:nvPr/>
          </p:nvCxnSpPr>
          <p:spPr>
            <a:xfrm flipH="1" rot="10800000">
              <a:off x="2768760" y="3107947"/>
              <a:ext cx="722400" cy="518400"/>
            </a:xfrm>
            <a:prstGeom prst="straightConnector1">
              <a:avLst/>
            </a:prstGeom>
            <a:noFill/>
            <a:ln cap="flat" cmpd="sng" w="28575">
              <a:solidFill>
                <a:srgbClr val="999999"/>
              </a:solidFill>
              <a:prstDash val="solid"/>
              <a:round/>
              <a:headEnd len="med" w="med" type="none"/>
              <a:tailEnd len="med" w="med" type="none"/>
            </a:ln>
          </p:spPr>
        </p:cxnSp>
        <p:cxnSp>
          <p:nvCxnSpPr>
            <p:cNvPr id="187" name="Google Shape;187;p20"/>
            <p:cNvCxnSpPr>
              <a:stCxn id="186" idx="5"/>
              <a:endCxn id="183" idx="1"/>
            </p:cNvCxnSpPr>
            <p:nvPr/>
          </p:nvCxnSpPr>
          <p:spPr>
            <a:xfrm>
              <a:off x="2768760" y="3961303"/>
              <a:ext cx="337500" cy="274500"/>
            </a:xfrm>
            <a:prstGeom prst="straightConnector1">
              <a:avLst/>
            </a:prstGeom>
            <a:noFill/>
            <a:ln cap="flat" cmpd="sng" w="28575">
              <a:solidFill>
                <a:srgbClr val="999999"/>
              </a:solidFill>
              <a:prstDash val="solid"/>
              <a:round/>
              <a:headEnd len="med" w="med" type="none"/>
              <a:tailEnd len="med" w="med" type="none"/>
            </a:ln>
          </p:spPr>
        </p:cxnSp>
        <p:sp>
          <p:nvSpPr>
            <p:cNvPr id="186" name="Google Shape;186;p20"/>
            <p:cNvSpPr/>
            <p:nvPr/>
          </p:nvSpPr>
          <p:spPr>
            <a:xfrm>
              <a:off x="2348300" y="35569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1</a:t>
              </a:r>
              <a:endParaRPr/>
            </a:p>
          </p:txBody>
        </p:sp>
        <p:cxnSp>
          <p:nvCxnSpPr>
            <p:cNvPr id="188" name="Google Shape;188;p20"/>
            <p:cNvCxnSpPr>
              <a:stCxn id="182" idx="0"/>
              <a:endCxn id="186" idx="3"/>
            </p:cNvCxnSpPr>
            <p:nvPr/>
          </p:nvCxnSpPr>
          <p:spPr>
            <a:xfrm flipH="1" rot="10800000">
              <a:off x="2174150" y="3961300"/>
              <a:ext cx="246300" cy="587700"/>
            </a:xfrm>
            <a:prstGeom prst="straightConnector1">
              <a:avLst/>
            </a:prstGeom>
            <a:noFill/>
            <a:ln cap="flat" cmpd="sng" w="28575">
              <a:solidFill>
                <a:srgbClr val="999999"/>
              </a:solidFill>
              <a:prstDash val="solid"/>
              <a:round/>
              <a:headEnd len="med" w="med" type="none"/>
              <a:tailEnd len="med" w="med" type="none"/>
            </a:ln>
          </p:spPr>
        </p:cxnSp>
        <p:cxnSp>
          <p:nvCxnSpPr>
            <p:cNvPr id="189" name="Google Shape;189;p20"/>
            <p:cNvCxnSpPr>
              <a:stCxn id="182" idx="6"/>
              <a:endCxn id="183" idx="3"/>
            </p:cNvCxnSpPr>
            <p:nvPr/>
          </p:nvCxnSpPr>
          <p:spPr>
            <a:xfrm flipH="1" rot="10800000">
              <a:off x="2420450" y="4571050"/>
              <a:ext cx="685800" cy="214800"/>
            </a:xfrm>
            <a:prstGeom prst="straightConnector1">
              <a:avLst/>
            </a:prstGeom>
            <a:noFill/>
            <a:ln cap="flat" cmpd="sng" w="28575">
              <a:solidFill>
                <a:srgbClr val="999999"/>
              </a:solidFill>
              <a:prstDash val="solid"/>
              <a:round/>
              <a:headEnd len="med" w="med" type="none"/>
              <a:tailEnd len="med" w="med" type="none"/>
            </a:ln>
          </p:spPr>
        </p:cxnSp>
      </p:grpSp>
      <p:sp>
        <p:nvSpPr>
          <p:cNvPr id="190" name="Google Shape;190;p20"/>
          <p:cNvSpPr txBox="1"/>
          <p:nvPr/>
        </p:nvSpPr>
        <p:spPr>
          <a:xfrm>
            <a:off x="1206675" y="2060525"/>
            <a:ext cx="4973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lt1"/>
                </a:solidFill>
                <a:latin typeface="Helvetica Neue"/>
                <a:ea typeface="Helvetica Neue"/>
                <a:cs typeface="Helvetica Neue"/>
                <a:sym typeface="Helvetica Neue"/>
              </a:rPr>
              <a:t>Graph (or network)    </a:t>
            </a:r>
            <a:endParaRPr sz="2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2800">
                <a:solidFill>
                  <a:schemeClr val="lt1"/>
                </a:solidFill>
                <a:latin typeface="Helvetica Neue"/>
                <a:ea typeface="Helvetica Neue"/>
                <a:cs typeface="Helvetica Neue"/>
                <a:sym typeface="Helvetica Neue"/>
              </a:rPr>
              <a:t>     </a:t>
            </a:r>
            <a:r>
              <a:rPr i="1" lang="en-US" sz="2800">
                <a:solidFill>
                  <a:schemeClr val="lt1"/>
                </a:solidFill>
                <a:latin typeface="Helvetica Neue"/>
                <a:ea typeface="Helvetica Neue"/>
                <a:cs typeface="Helvetica Neue"/>
                <a:sym typeface="Helvetica Neue"/>
              </a:rPr>
              <a:t>G</a:t>
            </a:r>
            <a:r>
              <a:rPr lang="en-US" sz="2800">
                <a:solidFill>
                  <a:schemeClr val="lt1"/>
                </a:solidFill>
                <a:latin typeface="Helvetica Neue"/>
                <a:ea typeface="Helvetica Neue"/>
                <a:cs typeface="Helvetica Neue"/>
                <a:sym typeface="Helvetica Neue"/>
              </a:rPr>
              <a:t> = (</a:t>
            </a:r>
            <a:r>
              <a:rPr i="1" lang="en-US" sz="2800">
                <a:solidFill>
                  <a:schemeClr val="lt1"/>
                </a:solidFill>
                <a:latin typeface="Helvetica Neue"/>
                <a:ea typeface="Helvetica Neue"/>
                <a:cs typeface="Helvetica Neue"/>
                <a:sym typeface="Helvetica Neue"/>
              </a:rPr>
              <a:t>V</a:t>
            </a:r>
            <a:r>
              <a:rPr lang="en-US" sz="2800">
                <a:solidFill>
                  <a:schemeClr val="lt1"/>
                </a:solidFill>
                <a:latin typeface="Helvetica Neue"/>
                <a:ea typeface="Helvetica Neue"/>
                <a:cs typeface="Helvetica Neue"/>
                <a:sym typeface="Helvetica Neue"/>
              </a:rPr>
              <a:t>, </a:t>
            </a:r>
            <a:r>
              <a:rPr i="1" lang="en-US" sz="2800">
                <a:solidFill>
                  <a:schemeClr val="lt1"/>
                </a:solidFill>
                <a:latin typeface="Helvetica Neue"/>
                <a:ea typeface="Helvetica Neue"/>
                <a:cs typeface="Helvetica Neue"/>
                <a:sym typeface="Helvetica Neue"/>
              </a:rPr>
              <a:t>E</a:t>
            </a:r>
            <a:r>
              <a:rPr lang="en-US" sz="2800">
                <a:solidFill>
                  <a:schemeClr val="lt1"/>
                </a:solidFill>
                <a:latin typeface="Helvetica Neue"/>
                <a:ea typeface="Helvetica Neue"/>
                <a:cs typeface="Helvetica Neue"/>
                <a:sym typeface="Helvetica Neue"/>
              </a:rPr>
              <a:t>⊆</a:t>
            </a:r>
            <a:r>
              <a:rPr i="1" lang="en-US" sz="2800">
                <a:solidFill>
                  <a:schemeClr val="lt1"/>
                </a:solidFill>
                <a:latin typeface="Helvetica Neue"/>
                <a:ea typeface="Helvetica Neue"/>
                <a:cs typeface="Helvetica Neue"/>
                <a:sym typeface="Helvetica Neue"/>
              </a:rPr>
              <a:t>V</a:t>
            </a:r>
            <a:r>
              <a:rPr baseline="30000" lang="en-US" sz="2800">
                <a:solidFill>
                  <a:schemeClr val="lt1"/>
                </a:solidFill>
                <a:latin typeface="Helvetica Neue"/>
                <a:ea typeface="Helvetica Neue"/>
                <a:cs typeface="Helvetica Neue"/>
                <a:sym typeface="Helvetica Neue"/>
              </a:rPr>
              <a:t>2</a:t>
            </a:r>
            <a:r>
              <a:rPr lang="en-US" sz="2800">
                <a:solidFill>
                  <a:schemeClr val="lt1"/>
                </a:solidFill>
                <a:latin typeface="Helvetica Neue"/>
                <a:ea typeface="Helvetica Neue"/>
                <a:cs typeface="Helvetica Neue"/>
                <a:sym typeface="Helvetica Neue"/>
              </a:rPr>
              <a:t>)</a:t>
            </a:r>
            <a:endParaRPr sz="2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2800">
              <a:solidFill>
                <a:schemeClr val="lt1"/>
              </a:solidFill>
              <a:latin typeface="Helvetica Neue"/>
              <a:ea typeface="Helvetica Neue"/>
              <a:cs typeface="Helvetica Neue"/>
              <a:sym typeface="Helvetica Neue"/>
            </a:endParaRPr>
          </a:p>
        </p:txBody>
      </p:sp>
      <p:grpSp>
        <p:nvGrpSpPr>
          <p:cNvPr id="191" name="Google Shape;191;p20"/>
          <p:cNvGrpSpPr/>
          <p:nvPr/>
        </p:nvGrpSpPr>
        <p:grpSpPr>
          <a:xfrm>
            <a:off x="7190700" y="3485100"/>
            <a:ext cx="1804500" cy="1680900"/>
            <a:chOff x="6200100" y="2799300"/>
            <a:chExt cx="1804500" cy="1680900"/>
          </a:xfrm>
        </p:grpSpPr>
        <p:sp>
          <p:nvSpPr>
            <p:cNvPr id="192" name="Google Shape;192;p20"/>
            <p:cNvSpPr txBox="1"/>
            <p:nvPr/>
          </p:nvSpPr>
          <p:spPr>
            <a:xfrm>
              <a:off x="6200100" y="2799300"/>
              <a:ext cx="180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0	1	1	1</a:t>
              </a:r>
              <a:endParaRPr sz="1800">
                <a:solidFill>
                  <a:schemeClr val="lt1"/>
                </a:solidFill>
                <a:latin typeface="Helvetica Neue"/>
                <a:ea typeface="Helvetica Neue"/>
                <a:cs typeface="Helvetica Neue"/>
                <a:sym typeface="Helvetica Neue"/>
              </a:endParaRPr>
            </a:p>
          </p:txBody>
        </p:sp>
        <p:sp>
          <p:nvSpPr>
            <p:cNvPr id="193" name="Google Shape;193;p20"/>
            <p:cNvSpPr txBox="1"/>
            <p:nvPr/>
          </p:nvSpPr>
          <p:spPr>
            <a:xfrm>
              <a:off x="6200100" y="3180300"/>
              <a:ext cx="180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1</a:t>
              </a:r>
              <a:r>
                <a:rPr lang="en-US" sz="1800">
                  <a:solidFill>
                    <a:schemeClr val="lt1"/>
                  </a:solidFill>
                  <a:latin typeface="Helvetica Neue"/>
                  <a:ea typeface="Helvetica Neue"/>
                  <a:cs typeface="Helvetica Neue"/>
                  <a:sym typeface="Helvetica Neue"/>
                </a:rPr>
                <a:t>	0	1	0</a:t>
              </a:r>
              <a:endParaRPr sz="1800">
                <a:solidFill>
                  <a:schemeClr val="lt1"/>
                </a:solidFill>
                <a:latin typeface="Helvetica Neue"/>
                <a:ea typeface="Helvetica Neue"/>
                <a:cs typeface="Helvetica Neue"/>
                <a:sym typeface="Helvetica Neue"/>
              </a:endParaRPr>
            </a:p>
          </p:txBody>
        </p:sp>
        <p:sp>
          <p:nvSpPr>
            <p:cNvPr id="194" name="Google Shape;194;p20"/>
            <p:cNvSpPr txBox="1"/>
            <p:nvPr/>
          </p:nvSpPr>
          <p:spPr>
            <a:xfrm>
              <a:off x="6200100" y="3559800"/>
              <a:ext cx="180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1	1	0	0</a:t>
              </a:r>
              <a:endParaRPr sz="1800">
                <a:solidFill>
                  <a:schemeClr val="lt1"/>
                </a:solidFill>
                <a:latin typeface="Helvetica Neue"/>
                <a:ea typeface="Helvetica Neue"/>
                <a:cs typeface="Helvetica Neue"/>
                <a:sym typeface="Helvetica Neue"/>
              </a:endParaRPr>
            </a:p>
          </p:txBody>
        </p:sp>
        <p:sp>
          <p:nvSpPr>
            <p:cNvPr id="195" name="Google Shape;195;p20"/>
            <p:cNvSpPr txBox="1"/>
            <p:nvPr/>
          </p:nvSpPr>
          <p:spPr>
            <a:xfrm>
              <a:off x="6200100" y="4018500"/>
              <a:ext cx="180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1	0	0	0</a:t>
              </a:r>
              <a:endParaRPr sz="1800">
                <a:solidFill>
                  <a:schemeClr val="lt1"/>
                </a:solidFill>
                <a:latin typeface="Helvetica Neue"/>
                <a:ea typeface="Helvetica Neue"/>
                <a:cs typeface="Helvetica Neue"/>
                <a:sym typeface="Helvetica Neue"/>
              </a:endParaRPr>
            </a:p>
          </p:txBody>
        </p:sp>
      </p:grpSp>
      <p:sp>
        <p:nvSpPr>
          <p:cNvPr id="196" name="Google Shape;196;p20"/>
          <p:cNvSpPr txBox="1"/>
          <p:nvPr/>
        </p:nvSpPr>
        <p:spPr>
          <a:xfrm>
            <a:off x="6935650" y="2029050"/>
            <a:ext cx="375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lt1"/>
                </a:solidFill>
                <a:latin typeface="Helvetica Neue"/>
                <a:ea typeface="Helvetica Neue"/>
                <a:cs typeface="Helvetica Neue"/>
                <a:sym typeface="Helvetica Neue"/>
              </a:rPr>
              <a:t>Adjacency matrix </a:t>
            </a:r>
            <a:r>
              <a:rPr b="1" lang="en-US" sz="2800">
                <a:solidFill>
                  <a:schemeClr val="lt1"/>
                </a:solidFill>
                <a:latin typeface="Helvetica Neue"/>
                <a:ea typeface="Helvetica Neue"/>
                <a:cs typeface="Helvetica Neue"/>
                <a:sym typeface="Helvetica Neue"/>
              </a:rPr>
              <a:t>A</a:t>
            </a:r>
            <a:endParaRPr b="1" sz="2800">
              <a:solidFill>
                <a:schemeClr val="lt1"/>
              </a:solidFill>
              <a:latin typeface="Helvetica Neue"/>
              <a:ea typeface="Helvetica Neue"/>
              <a:cs typeface="Helvetica Neue"/>
              <a:sym typeface="Helvetica Neue"/>
            </a:endParaRPr>
          </a:p>
        </p:txBody>
      </p:sp>
      <p:sp>
        <p:nvSpPr>
          <p:cNvPr id="197" name="Google Shape;197;p20"/>
          <p:cNvSpPr txBox="1"/>
          <p:nvPr/>
        </p:nvSpPr>
        <p:spPr>
          <a:xfrm>
            <a:off x="6750700" y="3524400"/>
            <a:ext cx="277500" cy="1639200"/>
          </a:xfrm>
          <a:prstGeom prst="rect">
            <a:avLst/>
          </a:prstGeom>
          <a:noFill/>
          <a:ln>
            <a:noFill/>
          </a:ln>
        </p:spPr>
        <p:txBody>
          <a:bodyPr anchorCtr="0" anchor="t" bIns="91425" lIns="91425" spcFirstLastPara="1" rIns="91425" wrap="square" tIns="91425">
            <a:spAutoFit/>
          </a:bodyPr>
          <a:lstStyle/>
          <a:p>
            <a:pPr indent="0" lvl="0" marL="0" rtl="0" algn="l">
              <a:lnSpc>
                <a:spcPct val="75000"/>
              </a:lnSpc>
              <a:spcBef>
                <a:spcPts val="0"/>
              </a:spcBef>
              <a:spcAft>
                <a:spcPts val="0"/>
              </a:spcAft>
              <a:buNone/>
            </a:pPr>
            <a:r>
              <a:rPr lang="en-US" sz="1800">
                <a:solidFill>
                  <a:srgbClr val="F79646"/>
                </a:solidFill>
                <a:latin typeface="Helvetica Neue"/>
                <a:ea typeface="Helvetica Neue"/>
                <a:cs typeface="Helvetica Neue"/>
                <a:sym typeface="Helvetica Neue"/>
              </a:rPr>
              <a:t>1</a:t>
            </a:r>
            <a:endParaRPr sz="1800">
              <a:solidFill>
                <a:srgbClr val="F79646"/>
              </a:solidFill>
              <a:latin typeface="Helvetica Neue"/>
              <a:ea typeface="Helvetica Neue"/>
              <a:cs typeface="Helvetica Neue"/>
              <a:sym typeface="Helvetica Neue"/>
            </a:endParaRPr>
          </a:p>
          <a:p>
            <a:pPr indent="0" lvl="0" marL="0" rtl="0" algn="l">
              <a:lnSpc>
                <a:spcPct val="75000"/>
              </a:lnSpc>
              <a:spcBef>
                <a:spcPts val="0"/>
              </a:spcBef>
              <a:spcAft>
                <a:spcPts val="0"/>
              </a:spcAft>
              <a:buNone/>
            </a:pPr>
            <a:r>
              <a:t/>
            </a:r>
            <a:endParaRPr sz="1800">
              <a:solidFill>
                <a:srgbClr val="F79646"/>
              </a:solidFill>
              <a:latin typeface="Helvetica Neue"/>
              <a:ea typeface="Helvetica Neue"/>
              <a:cs typeface="Helvetica Neue"/>
              <a:sym typeface="Helvetica Neue"/>
            </a:endParaRPr>
          </a:p>
          <a:p>
            <a:pPr indent="0" lvl="0" marL="0" rtl="0" algn="l">
              <a:lnSpc>
                <a:spcPct val="75000"/>
              </a:lnSpc>
              <a:spcBef>
                <a:spcPts val="0"/>
              </a:spcBef>
              <a:spcAft>
                <a:spcPts val="0"/>
              </a:spcAft>
              <a:buNone/>
            </a:pPr>
            <a:r>
              <a:rPr lang="en-US" sz="1800">
                <a:solidFill>
                  <a:srgbClr val="F79646"/>
                </a:solidFill>
                <a:latin typeface="Helvetica Neue"/>
                <a:ea typeface="Helvetica Neue"/>
                <a:cs typeface="Helvetica Neue"/>
                <a:sym typeface="Helvetica Neue"/>
              </a:rPr>
              <a:t>2</a:t>
            </a:r>
            <a:endParaRPr sz="1800">
              <a:solidFill>
                <a:srgbClr val="F79646"/>
              </a:solidFill>
              <a:latin typeface="Helvetica Neue"/>
              <a:ea typeface="Helvetica Neue"/>
              <a:cs typeface="Helvetica Neue"/>
              <a:sym typeface="Helvetica Neue"/>
            </a:endParaRPr>
          </a:p>
          <a:p>
            <a:pPr indent="0" lvl="0" marL="0" rtl="0" algn="l">
              <a:lnSpc>
                <a:spcPct val="75000"/>
              </a:lnSpc>
              <a:spcBef>
                <a:spcPts val="0"/>
              </a:spcBef>
              <a:spcAft>
                <a:spcPts val="0"/>
              </a:spcAft>
              <a:buNone/>
            </a:pPr>
            <a:r>
              <a:t/>
            </a:r>
            <a:endParaRPr sz="1800">
              <a:solidFill>
                <a:srgbClr val="F79646"/>
              </a:solidFill>
              <a:latin typeface="Helvetica Neue"/>
              <a:ea typeface="Helvetica Neue"/>
              <a:cs typeface="Helvetica Neue"/>
              <a:sym typeface="Helvetica Neue"/>
            </a:endParaRPr>
          </a:p>
          <a:p>
            <a:pPr indent="0" lvl="0" marL="0" rtl="0" algn="l">
              <a:lnSpc>
                <a:spcPct val="75000"/>
              </a:lnSpc>
              <a:spcBef>
                <a:spcPts val="0"/>
              </a:spcBef>
              <a:spcAft>
                <a:spcPts val="0"/>
              </a:spcAft>
              <a:buNone/>
            </a:pPr>
            <a:r>
              <a:rPr lang="en-US" sz="1800">
                <a:solidFill>
                  <a:srgbClr val="F79646"/>
                </a:solidFill>
                <a:latin typeface="Helvetica Neue"/>
                <a:ea typeface="Helvetica Neue"/>
                <a:cs typeface="Helvetica Neue"/>
                <a:sym typeface="Helvetica Neue"/>
              </a:rPr>
              <a:t>3</a:t>
            </a:r>
            <a:endParaRPr sz="1800">
              <a:solidFill>
                <a:srgbClr val="F79646"/>
              </a:solidFill>
              <a:latin typeface="Helvetica Neue"/>
              <a:ea typeface="Helvetica Neue"/>
              <a:cs typeface="Helvetica Neue"/>
              <a:sym typeface="Helvetica Neue"/>
            </a:endParaRPr>
          </a:p>
          <a:p>
            <a:pPr indent="0" lvl="0" marL="0" rtl="0" algn="l">
              <a:lnSpc>
                <a:spcPct val="75000"/>
              </a:lnSpc>
              <a:spcBef>
                <a:spcPts val="0"/>
              </a:spcBef>
              <a:spcAft>
                <a:spcPts val="0"/>
              </a:spcAft>
              <a:buNone/>
            </a:pPr>
            <a:r>
              <a:t/>
            </a:r>
            <a:endParaRPr sz="1800">
              <a:solidFill>
                <a:srgbClr val="F79646"/>
              </a:solidFill>
              <a:latin typeface="Helvetica Neue"/>
              <a:ea typeface="Helvetica Neue"/>
              <a:cs typeface="Helvetica Neue"/>
              <a:sym typeface="Helvetica Neue"/>
            </a:endParaRPr>
          </a:p>
          <a:p>
            <a:pPr indent="0" lvl="0" marL="0" rtl="0" algn="l">
              <a:lnSpc>
                <a:spcPct val="75000"/>
              </a:lnSpc>
              <a:spcBef>
                <a:spcPts val="0"/>
              </a:spcBef>
              <a:spcAft>
                <a:spcPts val="0"/>
              </a:spcAft>
              <a:buNone/>
            </a:pPr>
            <a:r>
              <a:rPr lang="en-US" sz="1800">
                <a:solidFill>
                  <a:srgbClr val="F79646"/>
                </a:solidFill>
                <a:latin typeface="Helvetica Neue"/>
                <a:ea typeface="Helvetica Neue"/>
                <a:cs typeface="Helvetica Neue"/>
                <a:sym typeface="Helvetica Neue"/>
              </a:rPr>
              <a:t>4</a:t>
            </a:r>
            <a:endParaRPr sz="1800">
              <a:solidFill>
                <a:srgbClr val="F79646"/>
              </a:solidFill>
              <a:latin typeface="Helvetica Neue"/>
              <a:ea typeface="Helvetica Neue"/>
              <a:cs typeface="Helvetica Neue"/>
              <a:sym typeface="Helvetica Neue"/>
            </a:endParaRPr>
          </a:p>
        </p:txBody>
      </p:sp>
      <p:sp>
        <p:nvSpPr>
          <p:cNvPr id="198" name="Google Shape;198;p20"/>
          <p:cNvSpPr txBox="1"/>
          <p:nvPr/>
        </p:nvSpPr>
        <p:spPr>
          <a:xfrm>
            <a:off x="7190700" y="3104100"/>
            <a:ext cx="180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F79646"/>
                </a:solidFill>
                <a:latin typeface="Helvetica Neue"/>
                <a:ea typeface="Helvetica Neue"/>
                <a:cs typeface="Helvetica Neue"/>
                <a:sym typeface="Helvetica Neue"/>
              </a:rPr>
              <a:t>1</a:t>
            </a:r>
            <a:r>
              <a:rPr lang="en-US" sz="1800">
                <a:solidFill>
                  <a:srgbClr val="F79646"/>
                </a:solidFill>
                <a:latin typeface="Helvetica Neue"/>
                <a:ea typeface="Helvetica Neue"/>
                <a:cs typeface="Helvetica Neue"/>
                <a:sym typeface="Helvetica Neue"/>
              </a:rPr>
              <a:t>	2	3	4</a:t>
            </a:r>
            <a:endParaRPr sz="1800">
              <a:solidFill>
                <a:srgbClr val="F79646"/>
              </a:solidFill>
              <a:latin typeface="Helvetica Neue"/>
              <a:ea typeface="Helvetica Neue"/>
              <a:cs typeface="Helvetica Neue"/>
              <a:sym typeface="Helvetica Neue"/>
            </a:endParaRPr>
          </a:p>
        </p:txBody>
      </p:sp>
      <p:sp>
        <p:nvSpPr>
          <p:cNvPr id="199" name="Google Shape;199;p20"/>
          <p:cNvSpPr txBox="1"/>
          <p:nvPr/>
        </p:nvSpPr>
        <p:spPr>
          <a:xfrm>
            <a:off x="5647950" y="3946200"/>
            <a:ext cx="108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accent6"/>
                </a:solidFill>
                <a:latin typeface="Helvetica Neue"/>
                <a:ea typeface="Helvetica Neue"/>
                <a:cs typeface="Helvetica Neue"/>
                <a:sym typeface="Helvetica Neue"/>
              </a:rPr>
              <a:t>Nodes</a:t>
            </a:r>
            <a:endParaRPr sz="2000">
              <a:solidFill>
                <a:schemeClr val="accent6"/>
              </a:solidFill>
              <a:latin typeface="Helvetica Neue"/>
              <a:ea typeface="Helvetica Neue"/>
              <a:cs typeface="Helvetica Neue"/>
              <a:sym typeface="Helvetica Neue"/>
            </a:endParaRPr>
          </a:p>
        </p:txBody>
      </p:sp>
      <p:cxnSp>
        <p:nvCxnSpPr>
          <p:cNvPr id="200" name="Google Shape;200;p20"/>
          <p:cNvCxnSpPr/>
          <p:nvPr/>
        </p:nvCxnSpPr>
        <p:spPr>
          <a:xfrm rot="10800000">
            <a:off x="7931150" y="3869050"/>
            <a:ext cx="1532400" cy="206700"/>
          </a:xfrm>
          <a:prstGeom prst="straightConnector1">
            <a:avLst/>
          </a:prstGeom>
          <a:noFill/>
          <a:ln cap="flat" cmpd="sng" w="9525">
            <a:solidFill>
              <a:schemeClr val="lt1"/>
            </a:solidFill>
            <a:prstDash val="solid"/>
            <a:round/>
            <a:headEnd len="med" w="med" type="none"/>
            <a:tailEnd len="med" w="med" type="triangle"/>
          </a:ln>
        </p:spPr>
      </p:cxnSp>
      <p:sp>
        <p:nvSpPr>
          <p:cNvPr id="201" name="Google Shape;201;p20"/>
          <p:cNvSpPr txBox="1"/>
          <p:nvPr/>
        </p:nvSpPr>
        <p:spPr>
          <a:xfrm>
            <a:off x="9456750" y="3655275"/>
            <a:ext cx="227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edge between nodes 1 and 2 </a:t>
            </a:r>
            <a:endParaRPr sz="1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US" sz="1800">
                <a:solidFill>
                  <a:schemeClr val="lt1"/>
                </a:solidFill>
                <a:latin typeface="Helvetica Neue"/>
                <a:ea typeface="Helvetica Neue"/>
                <a:cs typeface="Helvetica Neue"/>
                <a:sym typeface="Helvetica Neue"/>
              </a:rPr>
              <a:t>(and 2,1 since graph is undirected)</a:t>
            </a:r>
            <a:endParaRPr sz="1800">
              <a:solidFill>
                <a:schemeClr val="lt1"/>
              </a:solidFill>
              <a:latin typeface="Helvetica Neue"/>
              <a:ea typeface="Helvetica Neue"/>
              <a:cs typeface="Helvetica Neue"/>
              <a:sym typeface="Helvetica Neue"/>
            </a:endParaRPr>
          </a:p>
        </p:txBody>
      </p:sp>
      <p:sp>
        <p:nvSpPr>
          <p:cNvPr id="202" name="Google Shape;202;p20"/>
          <p:cNvSpPr txBox="1"/>
          <p:nvPr/>
        </p:nvSpPr>
        <p:spPr>
          <a:xfrm>
            <a:off x="7552350" y="2644650"/>
            <a:ext cx="108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accent6"/>
                </a:solidFill>
                <a:latin typeface="Helvetica Neue"/>
                <a:ea typeface="Helvetica Neue"/>
                <a:cs typeface="Helvetica Neue"/>
                <a:sym typeface="Helvetica Neue"/>
              </a:rPr>
              <a:t>Nodes</a:t>
            </a:r>
            <a:endParaRPr sz="2000">
              <a:solidFill>
                <a:schemeClr val="accent6"/>
              </a:solidFill>
              <a:latin typeface="Helvetica Neue"/>
              <a:ea typeface="Helvetica Neue"/>
              <a:cs typeface="Helvetica Neue"/>
              <a:sym typeface="Helvetica Neue"/>
            </a:endParaRPr>
          </a:p>
        </p:txBody>
      </p:sp>
      <p:sp>
        <p:nvSpPr>
          <p:cNvPr id="203" name="Google Shape;203;p20"/>
          <p:cNvSpPr/>
          <p:nvPr/>
        </p:nvSpPr>
        <p:spPr>
          <a:xfrm>
            <a:off x="7141775" y="3526225"/>
            <a:ext cx="1804500" cy="1639200"/>
          </a:xfrm>
          <a:prstGeom prst="rect">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92"/>
          <p:cNvSpPr txBox="1"/>
          <p:nvPr>
            <p:ph type="title"/>
          </p:nvPr>
        </p:nvSpPr>
        <p:spPr>
          <a:xfrm>
            <a:off x="609600" y="3282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Hands On: Structural Embeddings Graph Library</a:t>
            </a:r>
            <a:endParaRPr/>
          </a:p>
        </p:txBody>
      </p:sp>
      <p:sp>
        <p:nvSpPr>
          <p:cNvPr id="2710" name="Google Shape;2710;p92"/>
          <p:cNvSpPr txBox="1"/>
          <p:nvPr>
            <p:ph idx="1" type="body"/>
          </p:nvPr>
        </p:nvSpPr>
        <p:spPr>
          <a:xfrm>
            <a:off x="609600" y="1672937"/>
            <a:ext cx="10972800" cy="4453200"/>
          </a:xfrm>
          <a:prstGeom prst="rect">
            <a:avLst/>
          </a:prstGeom>
        </p:spPr>
        <p:txBody>
          <a:bodyPr anchorCtr="0" anchor="t" bIns="45700" lIns="91425" spcFirstLastPara="1" rIns="91425" wrap="square" tIns="45700">
            <a:noAutofit/>
          </a:bodyPr>
          <a:lstStyle/>
          <a:p>
            <a:pPr indent="0" lvl="0" marL="0" rtl="0" algn="ctr">
              <a:spcBef>
                <a:spcPts val="560"/>
              </a:spcBef>
              <a:spcAft>
                <a:spcPts val="0"/>
              </a:spcAft>
              <a:buNone/>
            </a:pPr>
            <a:r>
              <a:rPr lang="en-US" u="sng">
                <a:solidFill>
                  <a:srgbClr val="4082FF"/>
                </a:solidFill>
                <a:hlinkClick r:id="rId3">
                  <a:extLst>
                    <a:ext uri="{A12FA001-AC4F-418D-AE19-62706E023703}">
                      <ahyp:hlinkClr val="tx"/>
                    </a:ext>
                  </a:extLst>
                </a:hlinkClick>
              </a:rPr>
              <a:t>https://github.com/GemsLab/StrucEmbedding-GraphLibrary</a:t>
            </a:r>
            <a:r>
              <a:rPr lang="en-US">
                <a:solidFill>
                  <a:srgbClr val="4082FF"/>
                </a:solidFill>
              </a:rPr>
              <a:t> </a:t>
            </a:r>
            <a:endParaRPr>
              <a:solidFill>
                <a:srgbClr val="4082FF"/>
              </a:solidFill>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p:txBody>
      </p:sp>
      <p:sp>
        <p:nvSpPr>
          <p:cNvPr id="2711" name="Google Shape;2711;p92"/>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712" name="Google Shape;2712;p92"/>
          <p:cNvPicPr preferRelativeResize="0"/>
          <p:nvPr/>
        </p:nvPicPr>
        <p:blipFill>
          <a:blip r:embed="rId4">
            <a:alphaModFix/>
          </a:blip>
          <a:stretch>
            <a:fillRect/>
          </a:stretch>
        </p:blipFill>
        <p:spPr>
          <a:xfrm>
            <a:off x="1833025" y="3028075"/>
            <a:ext cx="2852200" cy="2852200"/>
          </a:xfrm>
          <a:prstGeom prst="rect">
            <a:avLst/>
          </a:prstGeom>
          <a:noFill/>
          <a:ln>
            <a:noFill/>
          </a:ln>
        </p:spPr>
      </p:pic>
      <p:pic>
        <p:nvPicPr>
          <p:cNvPr id="2713" name="Google Shape;2713;p92"/>
          <p:cNvPicPr preferRelativeResize="0"/>
          <p:nvPr/>
        </p:nvPicPr>
        <p:blipFill>
          <a:blip r:embed="rId5">
            <a:alphaModFix/>
          </a:blip>
          <a:stretch>
            <a:fillRect/>
          </a:stretch>
        </p:blipFill>
        <p:spPr>
          <a:xfrm>
            <a:off x="6199577" y="2327525"/>
            <a:ext cx="5450551" cy="5582326"/>
          </a:xfrm>
          <a:prstGeom prst="rect">
            <a:avLst/>
          </a:prstGeom>
          <a:noFill/>
          <a:ln>
            <a:noFill/>
          </a:ln>
          <a:effectLst>
            <a:outerShdw blurRad="200025" rotWithShape="0" algn="bl" dir="5400000" dist="114300">
              <a:srgbClr val="888888">
                <a:alpha val="45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8" name="Shape 2718"/>
        <p:cNvGrpSpPr/>
        <p:nvPr/>
      </p:nvGrpSpPr>
      <p:grpSpPr>
        <a:xfrm>
          <a:off x="0" y="0"/>
          <a:ext cx="0" cy="0"/>
          <a:chOff x="0" y="0"/>
          <a:chExt cx="0" cy="0"/>
        </a:xfrm>
      </p:grpSpPr>
      <p:sp>
        <p:nvSpPr>
          <p:cNvPr id="2719" name="Google Shape;2719;p93"/>
          <p:cNvSpPr txBox="1"/>
          <p:nvPr>
            <p:ph type="title"/>
          </p:nvPr>
        </p:nvSpPr>
        <p:spPr>
          <a:xfrm>
            <a:off x="609600" y="23400"/>
            <a:ext cx="112161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References: Structural Role-based Embeddings</a:t>
            </a:r>
            <a:endParaRPr sz="4000"/>
          </a:p>
        </p:txBody>
      </p:sp>
      <p:sp>
        <p:nvSpPr>
          <p:cNvPr id="2720" name="Google Shape;2720;p93"/>
          <p:cNvSpPr txBox="1"/>
          <p:nvPr>
            <p:ph idx="1" type="body"/>
          </p:nvPr>
        </p:nvSpPr>
        <p:spPr>
          <a:xfrm>
            <a:off x="609599" y="1367764"/>
            <a:ext cx="10972800" cy="4758300"/>
          </a:xfrm>
          <a:prstGeom prst="rect">
            <a:avLst/>
          </a:prstGeom>
        </p:spPr>
        <p:txBody>
          <a:bodyPr anchorCtr="0" anchor="t" bIns="45700" lIns="91425" spcFirstLastPara="1" rIns="91425" wrap="square" tIns="45700">
            <a:noAutofit/>
          </a:bodyPr>
          <a:lstStyle/>
          <a:p>
            <a:pPr indent="-336550" lvl="0" marL="457200" rtl="0" algn="l">
              <a:spcBef>
                <a:spcPts val="560"/>
              </a:spcBef>
              <a:spcAft>
                <a:spcPts val="0"/>
              </a:spcAft>
              <a:buSzPts val="1700"/>
              <a:buChar char="•"/>
            </a:pPr>
            <a:r>
              <a:rPr lang="en-US" sz="1700"/>
              <a:t>Leonardo FR Ribeiro, Pedro HP Saverese, and Daniel R Figueiredo. struc2vec: Learning node representations from structural identity. In KDD, 2017.</a:t>
            </a:r>
            <a:endParaRPr sz="1700"/>
          </a:p>
          <a:p>
            <a:pPr indent="-336550" lvl="0" marL="457200" rtl="0" algn="l">
              <a:spcBef>
                <a:spcPts val="0"/>
              </a:spcBef>
              <a:spcAft>
                <a:spcPts val="0"/>
              </a:spcAft>
              <a:buSzPts val="1700"/>
              <a:buChar char="•"/>
            </a:pPr>
            <a:r>
              <a:rPr lang="en-US" sz="1700"/>
              <a:t>Nesreen K. Ahmed, Ryan A. Rossi, John Boaz Lee, Theodore L. Willke, Rong Zhou, Xiangnan Kong, and Hoda Eldardiry. role2vec: Role-based network embeddings. In DLG KDD, 2019.</a:t>
            </a:r>
            <a:endParaRPr sz="1700"/>
          </a:p>
          <a:p>
            <a:pPr indent="-336550" lvl="0" marL="457200" rtl="0" algn="l">
              <a:spcBef>
                <a:spcPts val="0"/>
              </a:spcBef>
              <a:spcAft>
                <a:spcPts val="0"/>
              </a:spcAft>
              <a:buSzPts val="1700"/>
              <a:buChar char="•"/>
            </a:pPr>
            <a:r>
              <a:rPr lang="en-US" sz="1700"/>
              <a:t>Claire Donnat, Marinka Zitnik, David Hallac, and Jure Leskovec. Learning structural node embeddings via diffusion wavelets. In KDD, 2018.</a:t>
            </a:r>
            <a:endParaRPr sz="1700"/>
          </a:p>
          <a:p>
            <a:pPr indent="-336550" lvl="0" marL="457200" rtl="0" algn="l">
              <a:spcBef>
                <a:spcPts val="0"/>
              </a:spcBef>
              <a:spcAft>
                <a:spcPts val="0"/>
              </a:spcAft>
              <a:buSzPts val="1700"/>
              <a:buChar char="•"/>
            </a:pPr>
            <a:r>
              <a:rPr lang="en-US" sz="1700"/>
              <a:t>Aditya Grover and Jure Leskovec. node2vec: Scalable feature learning for networks. In KDD. ACM, 2016.</a:t>
            </a:r>
            <a:endParaRPr sz="1700"/>
          </a:p>
          <a:p>
            <a:pPr indent="-336550" lvl="0" marL="457200" rtl="0" algn="l">
              <a:spcBef>
                <a:spcPts val="0"/>
              </a:spcBef>
              <a:spcAft>
                <a:spcPts val="0"/>
              </a:spcAft>
              <a:buSzPts val="1700"/>
              <a:buChar char="•"/>
            </a:pPr>
            <a:r>
              <a:rPr lang="en-US" sz="1700"/>
              <a:t>Mark Heimann, Haoming Shen, Tara Safavi, and Danai Koutra. Regal: Representation learning-based graph alignment. In 2018 ACM International Conference on Information and Knowledge Management (CIKM). ACM, 2018.</a:t>
            </a:r>
            <a:endParaRPr sz="1700"/>
          </a:p>
          <a:p>
            <a:pPr indent="-336550" lvl="0" marL="457200" rtl="0" algn="l">
              <a:spcBef>
                <a:spcPts val="0"/>
              </a:spcBef>
              <a:spcAft>
                <a:spcPts val="0"/>
              </a:spcAft>
              <a:buSzPts val="1700"/>
              <a:buChar char="•"/>
            </a:pPr>
            <a:r>
              <a:rPr lang="en-US" sz="1700"/>
              <a:t>Di Jin, Ryan A Rossi, Eunyee Koh, Sungchul Kim, Anup Rao, and Danai Koutra. Latent network summarization: Bridging network embedding and summarization. In KDD, 2019.</a:t>
            </a:r>
            <a:endParaRPr sz="1700"/>
          </a:p>
          <a:p>
            <a:pPr indent="-336550" lvl="0" marL="457200" rtl="0" algn="l">
              <a:spcBef>
                <a:spcPts val="0"/>
              </a:spcBef>
              <a:spcAft>
                <a:spcPts val="0"/>
              </a:spcAft>
              <a:buSzPts val="1700"/>
              <a:buChar char="•"/>
            </a:pPr>
            <a:r>
              <a:rPr lang="en-US" sz="1700"/>
              <a:t>Junchen Jin, Mark Heimann, Di Jin, and Danai Koutra. Towards understanding and evaluating structural node embeddings. In ACM Trans. Knowl. Discov. Data. ACM, 2021.</a:t>
            </a:r>
            <a:endParaRPr sz="1700"/>
          </a:p>
          <a:p>
            <a:pPr indent="-336550" lvl="0" marL="457200" rtl="0" algn="l">
              <a:spcBef>
                <a:spcPts val="0"/>
              </a:spcBef>
              <a:spcAft>
                <a:spcPts val="0"/>
              </a:spcAft>
              <a:buSzPts val="1700"/>
              <a:buChar char="•"/>
            </a:pPr>
            <a:r>
              <a:rPr lang="en-US" sz="1700"/>
              <a:t>Giannis Nikolentzos and Michalis Vazirgiannis. Learning structural node representations using graph kernels. TKDE, 2019.</a:t>
            </a:r>
            <a:endParaRPr sz="1700"/>
          </a:p>
          <a:p>
            <a:pPr indent="-336550" lvl="0" marL="457200" rtl="0" algn="l">
              <a:spcBef>
                <a:spcPts val="0"/>
              </a:spcBef>
              <a:spcAft>
                <a:spcPts val="0"/>
              </a:spcAft>
              <a:buSzPts val="1700"/>
              <a:buChar char="•"/>
            </a:pPr>
            <a:r>
              <a:rPr lang="en-US" sz="1700"/>
              <a:t>Ma Xuewei, Geng Qin, Zhiyang Qiu, Mingxin Zheng, and Zhe Wang. Riwalk: Fast structural node embedding via role identification. IEEE ICDM 2019.</a:t>
            </a:r>
            <a:endParaRPr sz="1700"/>
          </a:p>
          <a:p>
            <a:pPr indent="0" lvl="0" marL="457200" rtl="0" algn="l">
              <a:spcBef>
                <a:spcPts val="560"/>
              </a:spcBef>
              <a:spcAft>
                <a:spcPts val="0"/>
              </a:spcAft>
              <a:buNone/>
            </a:pPr>
            <a:r>
              <a:t/>
            </a:r>
            <a:endParaRPr sz="1700"/>
          </a:p>
          <a:p>
            <a:pPr indent="0" lvl="0" marL="0" rtl="0" algn="l">
              <a:spcBef>
                <a:spcPts val="560"/>
              </a:spcBef>
              <a:spcAft>
                <a:spcPts val="0"/>
              </a:spcAft>
              <a:buNone/>
            </a:pPr>
            <a:r>
              <a:t/>
            </a:r>
            <a:endParaRPr sz="1700"/>
          </a:p>
        </p:txBody>
      </p:sp>
      <p:sp>
        <p:nvSpPr>
          <p:cNvPr id="2721" name="Google Shape;2721;p93"/>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sp>
        <p:nvSpPr>
          <p:cNvPr id="2727" name="Google Shape;2727;p94"/>
          <p:cNvSpPr txBox="1"/>
          <p:nvPr>
            <p:ph type="title"/>
          </p:nvPr>
        </p:nvSpPr>
        <p:spPr>
          <a:xfrm>
            <a:off x="609600" y="23400"/>
            <a:ext cx="111513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References: Structural Role-based Embeddings</a:t>
            </a:r>
            <a:endParaRPr sz="4000"/>
          </a:p>
        </p:txBody>
      </p:sp>
      <p:sp>
        <p:nvSpPr>
          <p:cNvPr id="2728" name="Google Shape;2728;p94"/>
          <p:cNvSpPr txBox="1"/>
          <p:nvPr>
            <p:ph idx="1" type="body"/>
          </p:nvPr>
        </p:nvSpPr>
        <p:spPr>
          <a:xfrm>
            <a:off x="609600" y="1259050"/>
            <a:ext cx="10972800" cy="4866900"/>
          </a:xfrm>
          <a:prstGeom prst="rect">
            <a:avLst/>
          </a:prstGeom>
        </p:spPr>
        <p:txBody>
          <a:bodyPr anchorCtr="0" anchor="t" bIns="45700" lIns="91425" spcFirstLastPara="1" rIns="91425" wrap="square" tIns="45700">
            <a:noAutofit/>
          </a:bodyPr>
          <a:lstStyle/>
          <a:p>
            <a:pPr indent="-336550" lvl="0" marL="457200" rtl="0" algn="l">
              <a:spcBef>
                <a:spcPts val="560"/>
              </a:spcBef>
              <a:spcAft>
                <a:spcPts val="0"/>
              </a:spcAft>
              <a:buSzPts val="1700"/>
              <a:buChar char="•"/>
            </a:pPr>
            <a:r>
              <a:rPr lang="en-US" sz="1700"/>
              <a:t>Jian Tang, Meng Qu, Mingzhe Wang, Ming Zhang, Jun Yan, and Qiaozhu Mei. LINE: Large-scale information network embedding. In WWW, 2015.</a:t>
            </a:r>
            <a:endParaRPr sz="1700"/>
          </a:p>
          <a:p>
            <a:pPr indent="-336550" lvl="0" marL="457200" rtl="0" algn="l">
              <a:spcBef>
                <a:spcPts val="0"/>
              </a:spcBef>
              <a:spcAft>
                <a:spcPts val="0"/>
              </a:spcAft>
              <a:buSzPts val="1700"/>
              <a:buChar char="•"/>
            </a:pPr>
            <a:r>
              <a:rPr lang="en-US" sz="1700"/>
              <a:t>Aditya Grover and Jure Leskovec. node2vec: Scalable feature learning for networks. In KDD, 2016.</a:t>
            </a:r>
            <a:endParaRPr sz="1700"/>
          </a:p>
          <a:p>
            <a:pPr indent="-336550" lvl="0" marL="457200" rtl="0" algn="l">
              <a:spcBef>
                <a:spcPts val="0"/>
              </a:spcBef>
              <a:spcAft>
                <a:spcPts val="0"/>
              </a:spcAft>
              <a:buSzPts val="1700"/>
              <a:buChar char="•"/>
            </a:pPr>
            <a:r>
              <a:rPr lang="en-US" sz="1700"/>
              <a:t>Thomas N Kipf and Max Welling. Variational graph auto-encoders. NIPS Workshop on Bayesian Deep Learning, 2016.</a:t>
            </a:r>
            <a:endParaRPr sz="1700"/>
          </a:p>
          <a:p>
            <a:pPr indent="-336550" lvl="0" marL="457200" rtl="0" algn="l">
              <a:spcBef>
                <a:spcPts val="0"/>
              </a:spcBef>
              <a:spcAft>
                <a:spcPts val="0"/>
              </a:spcAft>
              <a:buSzPts val="1700"/>
              <a:buChar char="•"/>
            </a:pPr>
            <a:r>
              <a:rPr lang="en-US" sz="1700"/>
              <a:t>Ke Tu, Peng Cui, Xiao Wang, Philip S. Yu, and Wenwu Zhu. Deep recursive network embedding with regular equivalence. In KDD, pages 2357–2366, 2018.</a:t>
            </a:r>
            <a:endParaRPr sz="1700"/>
          </a:p>
          <a:p>
            <a:pPr indent="-336550" lvl="0" marL="457200" rtl="0" algn="l">
              <a:spcBef>
                <a:spcPts val="0"/>
              </a:spcBef>
              <a:spcAft>
                <a:spcPts val="0"/>
              </a:spcAft>
              <a:buSzPts val="1700"/>
              <a:buChar char="•"/>
            </a:pPr>
            <a:r>
              <a:rPr lang="en-US" sz="1700"/>
              <a:t>Di Jin, Mark Heimann, Tara Safavi, Mengdi Wang, Wei Lee, Lindsay Snider, and Danai Koutra. Smart roles: Inferring professional roles in email networks. In KDD, 2019.</a:t>
            </a:r>
            <a:endParaRPr sz="1700"/>
          </a:p>
          <a:p>
            <a:pPr indent="-336550" lvl="0" marL="457200" rtl="0" algn="l">
              <a:spcBef>
                <a:spcPts val="0"/>
              </a:spcBef>
              <a:spcAft>
                <a:spcPts val="0"/>
              </a:spcAft>
              <a:buSzPts val="1700"/>
              <a:buChar char="•"/>
            </a:pPr>
            <a:r>
              <a:rPr lang="en-US" sz="1700"/>
              <a:t>Mark Heimann, Tara Safavi, and Danai Koutra. Distribution of node embeddings as multiresolution features for graphs. In 2019 IEEE International Conference on Data Mining (ICDM). IEEE, 2019.</a:t>
            </a:r>
            <a:endParaRPr sz="1700"/>
          </a:p>
          <a:p>
            <a:pPr indent="-336550" lvl="0" marL="457200" rtl="0" algn="l">
              <a:spcBef>
                <a:spcPts val="0"/>
              </a:spcBef>
              <a:spcAft>
                <a:spcPts val="0"/>
              </a:spcAft>
              <a:buSzPts val="1700"/>
              <a:buChar char="•"/>
            </a:pPr>
            <a:r>
              <a:rPr lang="en-US" sz="1700"/>
              <a:t>Ryan A. Rossi, Di Jin, Sungchul Kim, Nesreen K. Ahmed, Danai Koutra, and John Boaz Lee. On proximity and structural role-based embeddings in networks: Misconceptions, techniques, and applications. ACM Trans. Knowl. Discov. Data, 14(5):63:1–63:37, 2020.</a:t>
            </a:r>
            <a:endParaRPr sz="1700"/>
          </a:p>
          <a:p>
            <a:pPr indent="-336550" lvl="0" marL="457200" rtl="0" algn="l">
              <a:spcBef>
                <a:spcPts val="0"/>
              </a:spcBef>
              <a:spcAft>
                <a:spcPts val="0"/>
              </a:spcAft>
              <a:buSzPts val="1700"/>
              <a:buChar char="•"/>
            </a:pPr>
            <a:r>
              <a:rPr lang="en-US" sz="1700"/>
              <a:t>Jing Zhu, Xingyu Lu, Mark Heimann, and Danai Koutra. Node proximity is all you need: Unified structural and positional node and graph embedding. In SDM, 2021.</a:t>
            </a:r>
            <a:endParaRPr sz="1700"/>
          </a:p>
        </p:txBody>
      </p:sp>
      <p:sp>
        <p:nvSpPr>
          <p:cNvPr id="2729" name="Google Shape;2729;p94"/>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95"/>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References: Mathematical Sociology</a:t>
            </a:r>
            <a:endParaRPr sz="4000"/>
          </a:p>
        </p:txBody>
      </p:sp>
      <p:sp>
        <p:nvSpPr>
          <p:cNvPr id="2736" name="Google Shape;2736;p95"/>
          <p:cNvSpPr txBox="1"/>
          <p:nvPr>
            <p:ph idx="1" type="body"/>
          </p:nvPr>
        </p:nvSpPr>
        <p:spPr>
          <a:xfrm>
            <a:off x="609600" y="1067800"/>
            <a:ext cx="10972800" cy="50586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None/>
            </a:pPr>
            <a:r>
              <a:rPr lang="en-US" sz="1500">
                <a:solidFill>
                  <a:srgbClr val="FFCB05"/>
                </a:solidFill>
              </a:rPr>
              <a:t>•</a:t>
            </a:r>
            <a:r>
              <a:rPr lang="en-US" sz="1500">
                <a:solidFill>
                  <a:srgbClr val="FFFFFF"/>
                </a:solidFill>
              </a:rPr>
              <a:t>S.P. Borgatti and M.G. Everett. 1992. Notions of position in social network analysis. Sociological methodology22, 1 (1992)</a:t>
            </a:r>
            <a:endParaRPr sz="1500">
              <a:solidFill>
                <a:srgbClr val="FFFFFF"/>
              </a:solidFill>
            </a:endParaRPr>
          </a:p>
          <a:p>
            <a:pPr indent="0" lvl="0" marL="0" rtl="0" algn="l">
              <a:lnSpc>
                <a:spcPct val="115000"/>
              </a:lnSpc>
              <a:spcBef>
                <a:spcPts val="400"/>
              </a:spcBef>
              <a:spcAft>
                <a:spcPts val="0"/>
              </a:spcAft>
              <a:buNone/>
            </a:pPr>
            <a:r>
              <a:rPr lang="en-US" sz="1500">
                <a:solidFill>
                  <a:srgbClr val="FFCB05"/>
                </a:solidFill>
              </a:rPr>
              <a:t>•</a:t>
            </a:r>
            <a:r>
              <a:rPr lang="en-US" sz="1500">
                <a:solidFill>
                  <a:srgbClr val="FFFFFF"/>
                </a:solidFill>
              </a:rPr>
              <a:t>Stephen P Borgatti, Martin G Everett, and Jeffrey C Johnson. 2018. Analyzing social networks. Sage</a:t>
            </a:r>
            <a:endParaRPr sz="1500">
              <a:solidFill>
                <a:srgbClr val="FFFFFF"/>
              </a:solidFill>
            </a:endParaRPr>
          </a:p>
          <a:p>
            <a:pPr indent="0" lvl="0" marL="0" rtl="0" algn="l">
              <a:lnSpc>
                <a:spcPct val="115000"/>
              </a:lnSpc>
              <a:spcBef>
                <a:spcPts val="400"/>
              </a:spcBef>
              <a:spcAft>
                <a:spcPts val="0"/>
              </a:spcAft>
              <a:buNone/>
            </a:pPr>
            <a:r>
              <a:rPr lang="en-US" sz="1500">
                <a:solidFill>
                  <a:srgbClr val="FFCB05"/>
                </a:solidFill>
              </a:rPr>
              <a:t>•</a:t>
            </a:r>
            <a:r>
              <a:rPr lang="en-US" sz="1500">
                <a:solidFill>
                  <a:srgbClr val="FFFFFF"/>
                </a:solidFill>
              </a:rPr>
              <a:t>F. Lorrain and H.C. White. 1971. Structural equivalence of individuals in social networks. Journal of Mathematical Sociology</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S. Boorman, H.C. White: Social Structure from Multiple Networks: II. Role Structures. American Journal of Sociology, 81:1384-1446, 1976.</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R.S. Burt: Positions in Networks. Social Forces, 55:93-122, 1976.</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M.G. Everett, S. P. Borgatti: Regular Equivalence: General Theory. Journal of Mathematical Sociology, 19(1):29-52, 1994.</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K. Faust, A.K. Romney: Does Structure Find Structure? A critique of Burt's Use of Distance as a Measure of Structural Equivalence. Social Networks, 7:77-103, 1985.</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K. Faust, S. Wasserman: Blockmodels: Interpretation and Evaluation. Social Networks, 14:5–61. 1992.</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R.A. Hanneman, M. Riddle: Introduction to Social Network Methods. University of California, Riverside, 2005.</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L.D. Sailer: Structural Equivalence: Meaning and Definition, Computation, and Applications. Social Networks, 1:73-90, 1978.</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M.K. Sparrow: A Linear Algorithm for Computing Automorphic Equivalence Classes: The Numerical Signatures Approach. Social Networks, 15:151-170, 1993.</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S. Wasserman, K. Faust: Social Network Analysis: Methods and Applications. Cambridge University Press, 1994.</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H.C. White, S. A. Boorman, R. L. Breiger: Social Structure from Multiple Networks I. Blockmodels of Roles and Positions. American Journal of Sociology, 81:730-780, 1976.</a:t>
            </a:r>
            <a:endParaRPr sz="1500">
              <a:solidFill>
                <a:srgbClr val="FFFFFF"/>
              </a:solidFill>
            </a:endParaRPr>
          </a:p>
          <a:p>
            <a:pPr indent="0" lvl="0" marL="0" rtl="0" algn="l">
              <a:lnSpc>
                <a:spcPct val="115000"/>
              </a:lnSpc>
              <a:spcBef>
                <a:spcPts val="200"/>
              </a:spcBef>
              <a:spcAft>
                <a:spcPts val="0"/>
              </a:spcAft>
              <a:buNone/>
            </a:pPr>
            <a:r>
              <a:rPr lang="en-US" sz="1500">
                <a:solidFill>
                  <a:srgbClr val="FFCB05"/>
                </a:solidFill>
              </a:rPr>
              <a:t>•</a:t>
            </a:r>
            <a:r>
              <a:rPr lang="en-US" sz="1500">
                <a:solidFill>
                  <a:srgbClr val="FFFFFF"/>
                </a:solidFill>
              </a:rPr>
              <a:t>D.R. White, K. Reitz: Graph and Semi-Group Homomorphism on Networks and Relations. Social Networks, 5:143-234, 1983.</a:t>
            </a:r>
            <a:endParaRPr sz="1500">
              <a:solidFill>
                <a:srgbClr val="FFFFFF"/>
              </a:solidFill>
            </a:endParaRPr>
          </a:p>
          <a:p>
            <a:pPr indent="0" lvl="0" marL="0" rtl="0" algn="l">
              <a:lnSpc>
                <a:spcPct val="115000"/>
              </a:lnSpc>
              <a:spcBef>
                <a:spcPts val="200"/>
              </a:spcBef>
              <a:spcAft>
                <a:spcPts val="200"/>
              </a:spcAft>
              <a:buNone/>
            </a:pPr>
            <a:r>
              <a:rPr lang="en-US" sz="1500">
                <a:solidFill>
                  <a:srgbClr val="FFCB05"/>
                </a:solidFill>
              </a:rPr>
              <a:t>•</a:t>
            </a:r>
            <a:r>
              <a:rPr lang="en-US" sz="1500">
                <a:solidFill>
                  <a:srgbClr val="FFFFFF"/>
                </a:solidFill>
              </a:rPr>
              <a:t>…</a:t>
            </a:r>
            <a:endParaRPr sz="1500"/>
          </a:p>
        </p:txBody>
      </p:sp>
      <p:sp>
        <p:nvSpPr>
          <p:cNvPr id="2737" name="Google Shape;2737;p95"/>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1"/>
          <p:cNvSpPr txBox="1"/>
          <p:nvPr>
            <p:ph type="title"/>
          </p:nvPr>
        </p:nvSpPr>
        <p:spPr>
          <a:xfrm>
            <a:off x="609600" y="23412"/>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Node Degree</a:t>
            </a:r>
            <a:endParaRPr/>
          </a:p>
        </p:txBody>
      </p:sp>
      <p:sp>
        <p:nvSpPr>
          <p:cNvPr id="210" name="Google Shape;210;p21"/>
          <p:cNvSpPr txBox="1"/>
          <p:nvPr>
            <p:ph idx="1" type="body"/>
          </p:nvPr>
        </p:nvSpPr>
        <p:spPr>
          <a:xfrm>
            <a:off x="608399" y="1553039"/>
            <a:ext cx="10972800" cy="4758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a:solidFill>
                  <a:schemeClr val="accent6"/>
                </a:solidFill>
              </a:rPr>
              <a:t>Number of neighbors or connections</a:t>
            </a:r>
            <a:endParaRPr>
              <a:solidFill>
                <a:schemeClr val="accent6"/>
              </a:solidFill>
            </a:endParaRPr>
          </a:p>
          <a:p>
            <a:pPr indent="-393700" lvl="0" marL="457200" rtl="0" algn="l">
              <a:spcBef>
                <a:spcPts val="560"/>
              </a:spcBef>
              <a:spcAft>
                <a:spcPts val="0"/>
              </a:spcAft>
              <a:buClr>
                <a:schemeClr val="lt1"/>
              </a:buClr>
              <a:buSzPts val="2600"/>
              <a:buChar char="●"/>
            </a:pPr>
            <a:r>
              <a:rPr lang="en-US" sz="2600"/>
              <a:t>Most basic, simple to compute</a:t>
            </a:r>
            <a:endParaRPr sz="2600"/>
          </a:p>
          <a:p>
            <a:pPr indent="-393700" lvl="0" marL="457200" rtl="0" algn="l">
              <a:spcBef>
                <a:spcPts val="0"/>
              </a:spcBef>
              <a:spcAft>
                <a:spcPts val="0"/>
              </a:spcAft>
              <a:buClr>
                <a:schemeClr val="lt1"/>
              </a:buClr>
              <a:buSzPts val="2600"/>
              <a:buChar char="●"/>
            </a:pPr>
            <a:r>
              <a:rPr lang="en-US" sz="2600"/>
              <a:t>Highly descriptive of structural role</a:t>
            </a:r>
            <a:endParaRPr sz="2600"/>
          </a:p>
        </p:txBody>
      </p:sp>
      <p:sp>
        <p:nvSpPr>
          <p:cNvPr id="211" name="Google Shape;211;p21"/>
          <p:cNvSpPr txBox="1"/>
          <p:nvPr>
            <p:ph idx="12" type="sldNum"/>
          </p:nvPr>
        </p:nvSpPr>
        <p:spPr>
          <a:xfrm>
            <a:off x="9121424" y="6356351"/>
            <a:ext cx="2460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12" name="Google Shape;212;p21"/>
          <p:cNvGrpSpPr/>
          <p:nvPr/>
        </p:nvGrpSpPr>
        <p:grpSpPr>
          <a:xfrm>
            <a:off x="7088700" y="3099775"/>
            <a:ext cx="3219800" cy="2151525"/>
            <a:chOff x="764100" y="2871175"/>
            <a:chExt cx="3219800" cy="2151525"/>
          </a:xfrm>
        </p:grpSpPr>
        <p:sp>
          <p:nvSpPr>
            <p:cNvPr id="213" name="Google Shape;213;p21"/>
            <p:cNvSpPr/>
            <p:nvPr/>
          </p:nvSpPr>
          <p:spPr>
            <a:xfrm>
              <a:off x="1927850" y="4549000"/>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t>2</a:t>
              </a:r>
              <a:endParaRPr sz="1900"/>
            </a:p>
          </p:txBody>
        </p:sp>
        <p:sp>
          <p:nvSpPr>
            <p:cNvPr id="214" name="Google Shape;214;p21"/>
            <p:cNvSpPr/>
            <p:nvPr/>
          </p:nvSpPr>
          <p:spPr>
            <a:xfrm>
              <a:off x="3034100" y="41665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t>3</a:t>
              </a:r>
              <a:endParaRPr sz="1900"/>
            </a:p>
          </p:txBody>
        </p:sp>
        <p:sp>
          <p:nvSpPr>
            <p:cNvPr id="215" name="Google Shape;215;p21"/>
            <p:cNvSpPr/>
            <p:nvPr/>
          </p:nvSpPr>
          <p:spPr>
            <a:xfrm>
              <a:off x="3491300" y="2871175"/>
              <a:ext cx="492600" cy="473700"/>
            </a:xfrm>
            <a:prstGeom prst="ellipse">
              <a:avLst/>
            </a:prstGeom>
            <a:solidFill>
              <a:srgbClr val="EEECE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t>4</a:t>
              </a:r>
              <a:endParaRPr sz="1900"/>
            </a:p>
          </p:txBody>
        </p:sp>
        <p:cxnSp>
          <p:nvCxnSpPr>
            <p:cNvPr id="216" name="Google Shape;216;p21"/>
            <p:cNvCxnSpPr>
              <a:stCxn id="217" idx="7"/>
              <a:endCxn id="215" idx="2"/>
            </p:cNvCxnSpPr>
            <p:nvPr/>
          </p:nvCxnSpPr>
          <p:spPr>
            <a:xfrm flipH="1" rot="10800000">
              <a:off x="2768760" y="3107947"/>
              <a:ext cx="722400" cy="518400"/>
            </a:xfrm>
            <a:prstGeom prst="straightConnector1">
              <a:avLst/>
            </a:prstGeom>
            <a:noFill/>
            <a:ln cap="flat" cmpd="sng" w="28575">
              <a:solidFill>
                <a:srgbClr val="999999"/>
              </a:solidFill>
              <a:prstDash val="solid"/>
              <a:round/>
              <a:headEnd len="med" w="med" type="none"/>
              <a:tailEnd len="med" w="med" type="none"/>
            </a:ln>
          </p:spPr>
        </p:cxnSp>
        <p:cxnSp>
          <p:nvCxnSpPr>
            <p:cNvPr id="218" name="Google Shape;218;p21"/>
            <p:cNvCxnSpPr>
              <a:stCxn id="217" idx="5"/>
              <a:endCxn id="214" idx="1"/>
            </p:cNvCxnSpPr>
            <p:nvPr/>
          </p:nvCxnSpPr>
          <p:spPr>
            <a:xfrm>
              <a:off x="2768760" y="3961303"/>
              <a:ext cx="337500" cy="274500"/>
            </a:xfrm>
            <a:prstGeom prst="straightConnector1">
              <a:avLst/>
            </a:prstGeom>
            <a:noFill/>
            <a:ln cap="flat" cmpd="sng" w="28575">
              <a:solidFill>
                <a:srgbClr val="999999"/>
              </a:solidFill>
              <a:prstDash val="solid"/>
              <a:round/>
              <a:headEnd len="med" w="med" type="none"/>
              <a:tailEnd len="med" w="med" type="none"/>
            </a:ln>
          </p:spPr>
        </p:cxnSp>
        <p:sp>
          <p:nvSpPr>
            <p:cNvPr id="217" name="Google Shape;217;p21"/>
            <p:cNvSpPr/>
            <p:nvPr/>
          </p:nvSpPr>
          <p:spPr>
            <a:xfrm>
              <a:off x="2348300" y="3556975"/>
              <a:ext cx="492600" cy="473700"/>
            </a:xfrm>
            <a:prstGeom prst="ellipse">
              <a:avLst/>
            </a:prstGeom>
            <a:solidFill>
              <a:srgbClr val="EEECE1"/>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t>1</a:t>
              </a:r>
              <a:endParaRPr sz="1900"/>
            </a:p>
          </p:txBody>
        </p:sp>
        <p:cxnSp>
          <p:nvCxnSpPr>
            <p:cNvPr id="219" name="Google Shape;219;p21"/>
            <p:cNvCxnSpPr>
              <a:stCxn id="213" idx="0"/>
              <a:endCxn id="217" idx="3"/>
            </p:cNvCxnSpPr>
            <p:nvPr/>
          </p:nvCxnSpPr>
          <p:spPr>
            <a:xfrm flipH="1" rot="10800000">
              <a:off x="2174150" y="3961300"/>
              <a:ext cx="246300" cy="587700"/>
            </a:xfrm>
            <a:prstGeom prst="straightConnector1">
              <a:avLst/>
            </a:prstGeom>
            <a:noFill/>
            <a:ln cap="flat" cmpd="sng" w="28575">
              <a:solidFill>
                <a:srgbClr val="999999"/>
              </a:solidFill>
              <a:prstDash val="solid"/>
              <a:round/>
              <a:headEnd len="med" w="med" type="none"/>
              <a:tailEnd len="med" w="med" type="none"/>
            </a:ln>
          </p:spPr>
        </p:cxnSp>
        <p:cxnSp>
          <p:nvCxnSpPr>
            <p:cNvPr id="220" name="Google Shape;220;p21"/>
            <p:cNvCxnSpPr>
              <a:stCxn id="213" idx="6"/>
              <a:endCxn id="214" idx="3"/>
            </p:cNvCxnSpPr>
            <p:nvPr/>
          </p:nvCxnSpPr>
          <p:spPr>
            <a:xfrm flipH="1" rot="10800000">
              <a:off x="2420450" y="4571050"/>
              <a:ext cx="685800" cy="214800"/>
            </a:xfrm>
            <a:prstGeom prst="straightConnector1">
              <a:avLst/>
            </a:prstGeom>
            <a:noFill/>
            <a:ln cap="flat" cmpd="sng" w="28575">
              <a:solidFill>
                <a:srgbClr val="999999"/>
              </a:solidFill>
              <a:prstDash val="solid"/>
              <a:round/>
              <a:headEnd len="med" w="med" type="none"/>
              <a:tailEnd len="med" w="med" type="none"/>
            </a:ln>
          </p:spPr>
        </p:cxnSp>
        <p:sp>
          <p:nvSpPr>
            <p:cNvPr id="221" name="Google Shape;221;p21"/>
            <p:cNvSpPr txBox="1"/>
            <p:nvPr/>
          </p:nvSpPr>
          <p:spPr>
            <a:xfrm>
              <a:off x="764100" y="3285350"/>
              <a:ext cx="1562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Helvetica Neue"/>
                  <a:ea typeface="Helvetica Neue"/>
                  <a:cs typeface="Helvetica Neue"/>
                  <a:sym typeface="Helvetica Neue"/>
                </a:rPr>
                <a:t>degree </a:t>
              </a:r>
              <a:r>
                <a:rPr i="1" lang="en-US" sz="2000">
                  <a:solidFill>
                    <a:schemeClr val="lt1"/>
                  </a:solidFill>
                  <a:latin typeface="Helvetica Neue"/>
                  <a:ea typeface="Helvetica Neue"/>
                  <a:cs typeface="Helvetica Neue"/>
                  <a:sym typeface="Helvetica Neue"/>
                </a:rPr>
                <a:t>deg</a:t>
              </a:r>
              <a:r>
                <a:rPr lang="en-US" sz="2000">
                  <a:solidFill>
                    <a:schemeClr val="lt1"/>
                  </a:solidFill>
                  <a:latin typeface="Helvetica Neue"/>
                  <a:ea typeface="Helvetica Neue"/>
                  <a:cs typeface="Helvetica Neue"/>
                  <a:sym typeface="Helvetica Neue"/>
                </a:rPr>
                <a:t>(v</a:t>
              </a:r>
              <a:r>
                <a:rPr baseline="-25000" lang="en-US" sz="2000">
                  <a:solidFill>
                    <a:schemeClr val="lt1"/>
                  </a:solidFill>
                  <a:latin typeface="Helvetica Neue"/>
                  <a:ea typeface="Helvetica Neue"/>
                  <a:cs typeface="Helvetica Neue"/>
                  <a:sym typeface="Helvetica Neue"/>
                </a:rPr>
                <a:t>1</a:t>
              </a:r>
              <a:r>
                <a:rPr lang="en-US" sz="2000">
                  <a:solidFill>
                    <a:schemeClr val="lt1"/>
                  </a:solidFill>
                  <a:latin typeface="Helvetica Neue"/>
                  <a:ea typeface="Helvetica Neue"/>
                  <a:cs typeface="Helvetica Neue"/>
                  <a:sym typeface="Helvetica Neue"/>
                </a:rPr>
                <a:t>) = 3</a:t>
              </a:r>
              <a:endParaRPr sz="2000">
                <a:solidFill>
                  <a:schemeClr val="lt1"/>
                </a:solidFill>
                <a:latin typeface="Helvetica Neue"/>
                <a:ea typeface="Helvetica Neue"/>
                <a:cs typeface="Helvetica Neue"/>
                <a:sym typeface="Helvetica Neue"/>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u_ntust_small_footer">
  <a:themeElements>
    <a:clrScheme name="Custom 3">
      <a:dk1>
        <a:srgbClr val="000000"/>
      </a:dk1>
      <a:lt1>
        <a:srgbClr val="FFFFFF"/>
      </a:lt1>
      <a:dk2>
        <a:srgbClr val="7D0F10"/>
      </a:dk2>
      <a:lt2>
        <a:srgbClr val="EEECE1"/>
      </a:lt2>
      <a:accent1>
        <a:srgbClr val="DDD33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